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337" r:id="rId4"/>
    <p:sldId id="338" r:id="rId5"/>
    <p:sldId id="339" r:id="rId6"/>
    <p:sldId id="340" r:id="rId7"/>
    <p:sldId id="352" r:id="rId8"/>
    <p:sldId id="35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53" r:id="rId18"/>
    <p:sldId id="349" r:id="rId19"/>
    <p:sldId id="354" r:id="rId20"/>
    <p:sldId id="336" r:id="rId21"/>
    <p:sldId id="273" r:id="rId22"/>
    <p:sldId id="274" r:id="rId23"/>
    <p:sldId id="275" r:id="rId24"/>
    <p:sldId id="276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0" r:id="rId43"/>
    <p:sldId id="299" r:id="rId44"/>
    <p:sldId id="302" r:id="rId45"/>
    <p:sldId id="301" r:id="rId46"/>
    <p:sldId id="303" r:id="rId47"/>
    <p:sldId id="307" r:id="rId48"/>
    <p:sldId id="308" r:id="rId49"/>
    <p:sldId id="309" r:id="rId50"/>
    <p:sldId id="304" r:id="rId51"/>
    <p:sldId id="305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06" r:id="rId61"/>
    <p:sldId id="258" r:id="rId62"/>
    <p:sldId id="330" r:id="rId63"/>
    <p:sldId id="331" r:id="rId64"/>
    <p:sldId id="332" r:id="rId65"/>
    <p:sldId id="333" r:id="rId66"/>
    <p:sldId id="334" r:id="rId67"/>
    <p:sldId id="335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55" r:id="rId78"/>
    <p:sldId id="356" r:id="rId79"/>
    <p:sldId id="358" r:id="rId80"/>
    <p:sldId id="359" r:id="rId81"/>
    <p:sldId id="360" r:id="rId82"/>
    <p:sldId id="361" r:id="rId83"/>
    <p:sldId id="362" r:id="rId84"/>
    <p:sldId id="363" r:id="rId85"/>
    <p:sldId id="365" r:id="rId86"/>
    <p:sldId id="364" r:id="rId87"/>
    <p:sldId id="366" r:id="rId88"/>
    <p:sldId id="367" r:id="rId89"/>
    <p:sldId id="368" r:id="rId90"/>
    <p:sldId id="369" r:id="rId91"/>
    <p:sldId id="370" r:id="rId92"/>
    <p:sldId id="373" r:id="rId93"/>
    <p:sldId id="375" r:id="rId94"/>
    <p:sldId id="374" r:id="rId95"/>
    <p:sldId id="372" r:id="rId96"/>
    <p:sldId id="376" r:id="rId97"/>
    <p:sldId id="371" r:id="rId98"/>
    <p:sldId id="377" r:id="rId99"/>
    <p:sldId id="378" r:id="rId100"/>
    <p:sldId id="379" r:id="rId101"/>
    <p:sldId id="380" r:id="rId102"/>
    <p:sldId id="392" r:id="rId103"/>
    <p:sldId id="394" r:id="rId104"/>
    <p:sldId id="393" r:id="rId105"/>
    <p:sldId id="381" r:id="rId106"/>
    <p:sldId id="382" r:id="rId107"/>
    <p:sldId id="383" r:id="rId108"/>
    <p:sldId id="259" r:id="rId109"/>
    <p:sldId id="384" r:id="rId110"/>
    <p:sldId id="385" r:id="rId111"/>
    <p:sldId id="386" r:id="rId112"/>
    <p:sldId id="327" r:id="rId113"/>
    <p:sldId id="388" r:id="rId114"/>
    <p:sldId id="389" r:id="rId115"/>
    <p:sldId id="390" r:id="rId116"/>
    <p:sldId id="391" r:id="rId117"/>
    <p:sldId id="387" r:id="rId118"/>
    <p:sldId id="328" r:id="rId119"/>
  </p:sldIdLst>
  <p:sldSz cx="9144000" cy="6858000" type="screen4x3"/>
  <p:notesSz cx="6858000" cy="9144000"/>
  <p:custDataLst>
    <p:tags r:id="rId12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9.6772473753281102E-2"/>
          <c:y val="6.558587598425196E-2"/>
          <c:w val="0.64155036089238848"/>
          <c:h val="0.82534645669291362"/>
        </c:manualLayout>
      </c:layout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muž zdravý aktivní</c:v>
                </c:pt>
              </c:strCache>
            </c:strRef>
          </c:tx>
          <c:spPr>
            <a:ln w="31750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</c:numCache>
            </c:numRef>
          </c:cat>
          <c:val>
            <c:numRef>
              <c:f>List1!$B$2:$B$9</c:f>
              <c:numCache>
                <c:formatCode>0</c:formatCode>
                <c:ptCount val="8"/>
                <c:pt idx="0">
                  <c:v>45</c:v>
                </c:pt>
                <c:pt idx="1">
                  <c:v>42.75</c:v>
                </c:pt>
                <c:pt idx="2">
                  <c:v>40.612500000000011</c:v>
                </c:pt>
                <c:pt idx="3">
                  <c:v>38.581874999999997</c:v>
                </c:pt>
                <c:pt idx="4">
                  <c:v>36.652781250000004</c:v>
                </c:pt>
                <c:pt idx="5">
                  <c:v>34.820142187500011</c:v>
                </c:pt>
                <c:pt idx="6">
                  <c:v>33.07913507812512</c:v>
                </c:pt>
                <c:pt idx="7">
                  <c:v>31.425178324218741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muž SŽS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</c:numCache>
            </c:numRef>
          </c:cat>
          <c:val>
            <c:numRef>
              <c:f>List1!$C$2:$C$9</c:f>
              <c:numCache>
                <c:formatCode>0</c:formatCode>
                <c:ptCount val="8"/>
                <c:pt idx="0">
                  <c:v>45</c:v>
                </c:pt>
                <c:pt idx="1">
                  <c:v>40.5</c:v>
                </c:pt>
                <c:pt idx="2">
                  <c:v>36.450000000000003</c:v>
                </c:pt>
                <c:pt idx="3">
                  <c:v>32.805000000000007</c:v>
                </c:pt>
                <c:pt idx="4">
                  <c:v>29.524500000000007</c:v>
                </c:pt>
                <c:pt idx="5">
                  <c:v>26.572050000000008</c:v>
                </c:pt>
                <c:pt idx="6">
                  <c:v>23.914845000000035</c:v>
                </c:pt>
                <c:pt idx="7">
                  <c:v>21.523360500000006</c:v>
                </c:pt>
              </c:numCache>
            </c:numRef>
          </c:val>
        </c:ser>
        <c:marker val="1"/>
        <c:axId val="80815232"/>
        <c:axId val="80816768"/>
      </c:lineChart>
      <c:catAx>
        <c:axId val="80815232"/>
        <c:scaling>
          <c:orientation val="minMax"/>
        </c:scaling>
        <c:axPos val="b"/>
        <c:numFmt formatCode="General" sourceLinked="1"/>
        <c:tickLblPos val="nextTo"/>
        <c:crossAx val="80816768"/>
        <c:crosses val="autoZero"/>
        <c:auto val="1"/>
        <c:lblAlgn val="ctr"/>
        <c:lblOffset val="100"/>
        <c:tickLblSkip val="1"/>
      </c:catAx>
      <c:valAx>
        <c:axId val="80816768"/>
        <c:scaling>
          <c:orientation val="minMax"/>
        </c:scaling>
        <c:axPos val="l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" sourceLinked="1"/>
        <c:tickLblPos val="nextTo"/>
        <c:crossAx val="80815232"/>
        <c:crosses val="autoZero"/>
        <c:crossBetween val="between"/>
        <c:majorUnit val="5"/>
      </c:valAx>
    </c:plotArea>
    <c:legend>
      <c:legendPos val="r"/>
      <c:layout/>
      <c:txPr>
        <a:bodyPr/>
        <a:lstStyle/>
        <a:p>
          <a:pPr>
            <a:defRPr sz="11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muž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netrénovaní</c:v>
                </c:pt>
                <c:pt idx="1">
                  <c:v>trénovaní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žena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netrénovaní</c:v>
                </c:pt>
                <c:pt idx="1">
                  <c:v>trénovaní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28</c:v>
                </c:pt>
                <c:pt idx="1">
                  <c:v>49</c:v>
                </c:pt>
              </c:numCache>
            </c:numRef>
          </c:val>
        </c:ser>
        <c:axId val="80960896"/>
        <c:axId val="80962688"/>
      </c:barChart>
      <c:catAx>
        <c:axId val="80960896"/>
        <c:scaling>
          <c:orientation val="minMax"/>
        </c:scaling>
        <c:axPos val="b"/>
        <c:tickLblPos val="nextTo"/>
        <c:crossAx val="80962688"/>
        <c:crosses val="autoZero"/>
        <c:auto val="1"/>
        <c:lblAlgn val="ctr"/>
        <c:lblOffset val="100"/>
      </c:catAx>
      <c:valAx>
        <c:axId val="80962688"/>
        <c:scaling>
          <c:orientation val="minMax"/>
          <c:min val="2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crossAx val="80960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</cdr:x>
      <cdr:y>0.89218</cdr:y>
    </cdr:from>
    <cdr:to>
      <cdr:x>0.93</cdr:x>
      <cdr:y>0.98017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688632" y="3240360"/>
          <a:ext cx="1008112" cy="319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b="1" dirty="0" smtClean="0"/>
            <a:t>věk</a:t>
          </a:r>
          <a:endParaRPr lang="cs-CZ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Přímá spojovací čára 3"/>
        <cdr:cNvSpPr/>
      </cdr:nvSpPr>
      <cdr:spPr>
        <a:xfrm xmlns:a="http://schemas.openxmlformats.org/drawingml/2006/main">
          <a:off x="-899592" y="-292494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4297-B920-4F70-A923-54ADD84E83A4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ajpendo.physiology.org/content/vol280/issue4/images/large/h10410320001.jpeg" TargetMode="External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1"/>
            <a:ext cx="7773987" cy="2016224"/>
          </a:xfrm>
        </p:spPr>
        <p:txBody>
          <a:bodyPr/>
          <a:lstStyle/>
          <a:p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PATOFYZIOLOGIE </a:t>
            </a:r>
            <a:b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TĚLESNÉ ZÁTĚŽE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88768"/>
            <a:ext cx="6400800" cy="1752600"/>
          </a:xfrm>
        </p:spPr>
        <p:txBody>
          <a:bodyPr/>
          <a:lstStyle/>
          <a:p>
            <a:r>
              <a:rPr lang="cs-CZ" sz="2800" b="1" smtClean="0">
                <a:solidFill>
                  <a:schemeClr val="bg1">
                    <a:lumMod val="50000"/>
                  </a:schemeClr>
                </a:solidFill>
              </a:rPr>
              <a:t>Fyzioterapie 2013/2014</a:t>
            </a:r>
            <a:endParaRPr lang="cs-CZ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FSpS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MU Brno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088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Některé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adaptace na pravidelné cvičení nebo trénink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Smysl opakované pohybové aktivity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zlepšení zdraví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dosažení vyšší sportovní výkonnosti</a:t>
            </a:r>
          </a:p>
          <a:p>
            <a:pPr algn="ctr"/>
            <a:r>
              <a:rPr lang="cs-CZ" sz="2400" b="1" dirty="0" smtClean="0"/>
              <a:t>=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ZVYŠOVÁNÍ TRÉNOVANOSTI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Volba správných prostředků ke zvýšení trénovanosti důležitá!!!</a:t>
            </a:r>
          </a:p>
          <a:p>
            <a:pPr algn="ctr"/>
            <a:r>
              <a:rPr lang="cs-CZ" sz="2400" b="1" dirty="0" smtClean="0"/>
              <a:t>NESPRÁVNÉ POUŽITÍ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proces adaptace zastaví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vede k negativním efektům  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Kortizol</a:t>
            </a:r>
          </a:p>
          <a:p>
            <a:pPr algn="ctr"/>
            <a:r>
              <a:rPr lang="cs-CZ" sz="2400" b="1" dirty="0" smtClean="0"/>
              <a:t>po omezenou dobu (!)</a:t>
            </a:r>
          </a:p>
          <a:p>
            <a:pPr algn="ctr"/>
            <a:r>
              <a:rPr lang="cs-CZ" sz="2400" b="1" dirty="0" smtClean="0"/>
              <a:t>↑ mobilizaci volných mastných kyselin a šetří sacharidy</a:t>
            </a:r>
          </a:p>
          <a:p>
            <a:pPr algn="ctr"/>
            <a:r>
              <a:rPr lang="cs-CZ" sz="2000" b="1" i="1" dirty="0" smtClean="0"/>
              <a:t>(podobně jako růstový hormon)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Vytrvalostní trénink </a:t>
            </a:r>
          </a:p>
          <a:p>
            <a:pPr algn="ctr"/>
            <a:r>
              <a:rPr lang="cs-CZ" sz="2400" b="1" dirty="0" smtClean="0"/>
              <a:t>nemění koncentraci kortizolu při relativně stejné tělesné zátěži </a:t>
            </a:r>
          </a:p>
          <a:p>
            <a:pPr algn="ctr"/>
            <a:r>
              <a:rPr lang="cs-CZ" sz="2000" b="1" i="1" dirty="0" smtClean="0"/>
              <a:t>(např. 75 % VO</a:t>
            </a:r>
            <a:r>
              <a:rPr lang="cs-CZ" sz="2000" b="1" i="1" baseline="-25000" dirty="0" smtClean="0"/>
              <a:t>2</a:t>
            </a:r>
            <a:r>
              <a:rPr lang="cs-CZ" sz="2000" b="1" i="1" dirty="0" smtClean="0"/>
              <a:t> max)</a:t>
            </a:r>
            <a:endParaRPr lang="cs-CZ" sz="2400" b="1" i="1" dirty="0" smtClean="0"/>
          </a:p>
          <a:p>
            <a:pPr algn="ctr"/>
            <a:r>
              <a:rPr lang="cs-CZ" sz="2400" b="1" dirty="0" smtClean="0"/>
              <a:t>snižuje hladinu kortizolu při absolutně stejné zátěži </a:t>
            </a:r>
          </a:p>
          <a:p>
            <a:pPr algn="ctr"/>
            <a:r>
              <a:rPr lang="cs-CZ" sz="2000" b="1" i="1" dirty="0" smtClean="0"/>
              <a:t>(např. 2 W.kg</a:t>
            </a:r>
            <a:r>
              <a:rPr lang="cs-CZ" sz="2000" b="1" i="1" baseline="30000" dirty="0" smtClean="0"/>
              <a:t>-1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Aldosteron,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Adiuretin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S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175" y="0"/>
            <a:ext cx="6848475" cy="6858000"/>
          </a:xfrm>
          <a:prstGeom prst="rect">
            <a:avLst/>
          </a:prstGeom>
          <a:noFill/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143000" y="6172200"/>
            <a:ext cx="6858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>
                <a:solidFill>
                  <a:schemeClr val="accent2"/>
                </a:solidFill>
              </a:rPr>
              <a:t>Mechanismus působení renin-angiotenzinového systému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486400" y="4953000"/>
            <a:ext cx="22098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6. Plazmatický objem se zvyšuje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715000" y="3429000"/>
            <a:ext cx="22098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5. Aldosteron zvyšuje resorpci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Na a H</a:t>
            </a:r>
            <a:r>
              <a:rPr lang="cs-CZ" sz="1200" baseline="-25000">
                <a:solidFill>
                  <a:schemeClr val="accent2"/>
                </a:solidFill>
              </a:rPr>
              <a:t>2</a:t>
            </a:r>
            <a:r>
              <a:rPr lang="cs-CZ" sz="1200">
                <a:solidFill>
                  <a:schemeClr val="accent2"/>
                </a:solidFill>
              </a:rPr>
              <a:t>0 z renálních tubulů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5715000" y="1447800"/>
            <a:ext cx="22098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4. Angiotenzin II stimuluje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uvolňování aldosteronu z kůry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nadledvin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5181600" y="76200"/>
            <a:ext cx="22098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3. Redukovaný objem krve v 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ledvinách stimuluje uvolňování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reninu z ledvin. Renin napomáhá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tvorbě angiotenzinu I, který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je konvertován na angiotenzin II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371600" y="152400"/>
            <a:ext cx="24384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2. Pocení redukuje objem plazmy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a průtok krve ledvinami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143000" y="1219200"/>
            <a:ext cx="1676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1. </a:t>
            </a:r>
            <a:r>
              <a:rPr lang="cs-CZ" sz="1200">
                <a:solidFill>
                  <a:schemeClr val="accent2"/>
                </a:solidFill>
              </a:rPr>
              <a:t>Svalová</a:t>
            </a:r>
            <a:r>
              <a:rPr lang="cs-CZ" sz="1200"/>
              <a:t> </a:t>
            </a:r>
            <a:r>
              <a:rPr lang="cs-CZ" sz="1200">
                <a:solidFill>
                  <a:schemeClr val="accent2"/>
                </a:solidFill>
              </a:rPr>
              <a:t>aktivita 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podporuje pocení</a:t>
            </a: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39275" name="AutoShape 11"/>
          <p:cNvCxnSpPr>
            <a:cxnSpLocks noChangeShapeType="1"/>
            <a:stCxn id="139268" idx="2"/>
            <a:endCxn id="139272" idx="2"/>
          </p:cNvCxnSpPr>
          <p:nvPr/>
        </p:nvCxnSpPr>
        <p:spPr bwMode="auto">
          <a:xfrm rot="16200000" flipV="1">
            <a:off x="2266950" y="1162050"/>
            <a:ext cx="4648200" cy="4000500"/>
          </a:xfrm>
          <a:prstGeom prst="bentConnector3">
            <a:avLst>
              <a:gd name="adj1" fmla="val -4917"/>
            </a:avLst>
          </a:prstGeom>
          <a:noFill/>
          <a:ln w="53975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 autoUpdateAnimBg="0"/>
      <p:bldP spid="139269" grpId="0" animBg="1" autoUpdateAnimBg="0"/>
      <p:bldP spid="139270" grpId="0" animBg="1" autoUpdateAnimBg="0"/>
      <p:bldP spid="139271" grpId="0" animBg="1" autoUpdateAnimBg="0"/>
      <p:bldP spid="139272" grpId="0" animBg="1" autoUpdateAnimBg="0"/>
      <p:bldP spid="139273" grpId="0" animBg="1" autoUpdateAnimBg="0"/>
      <p:bldP spid="13927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18213" cy="67675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5486400" y="2286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3. Zvýšení osmolality krve</a:t>
            </a:r>
          </a:p>
          <a:p>
            <a:pPr algn="ctr"/>
            <a:r>
              <a:rPr lang="cs-CZ" sz="1200"/>
              <a:t>stimuluje hypotalamus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5715000" y="11430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4. Hypotalamus stimuluje</a:t>
            </a:r>
          </a:p>
          <a:p>
            <a:pPr algn="ctr"/>
            <a:r>
              <a:rPr lang="cs-CZ" sz="1200"/>
              <a:t>zadní lalok hypofýzy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600200" y="16002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1. Pohybová aktivita</a:t>
            </a:r>
          </a:p>
          <a:p>
            <a:pPr algn="ctr"/>
            <a:r>
              <a:rPr lang="cs-CZ" sz="1200"/>
              <a:t>podporuje pocení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600200" y="0"/>
            <a:ext cx="2438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2. Pocení snižuje plazmatický objem;</a:t>
            </a:r>
          </a:p>
          <a:p>
            <a:pPr algn="ctr"/>
            <a:r>
              <a:rPr lang="cs-CZ" sz="1200"/>
              <a:t>výsledkem je zvýšení koncentrace krve</a:t>
            </a:r>
          </a:p>
          <a:p>
            <a:pPr algn="ctr"/>
            <a:r>
              <a:rPr lang="cs-CZ" sz="1200"/>
              <a:t>a zvýšení krevní osmolality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5715000" y="2286000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5. Zadní lalok hypofýzy</a:t>
            </a:r>
          </a:p>
          <a:p>
            <a:pPr algn="ctr"/>
            <a:r>
              <a:rPr lang="cs-CZ" sz="1200"/>
              <a:t>produkuje ADH. 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5638800" y="3429000"/>
            <a:ext cx="1828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000"/>
              <a:t>6. ADH působí na ledviny,</a:t>
            </a:r>
          </a:p>
          <a:p>
            <a:pPr algn="ctr"/>
            <a:r>
              <a:rPr lang="cs-CZ" sz="1000"/>
              <a:t>zvyšuje prostupnost renálních</a:t>
            </a:r>
          </a:p>
          <a:p>
            <a:pPr algn="ctr"/>
            <a:r>
              <a:rPr lang="cs-CZ" sz="1000"/>
              <a:t>tubulů a sběrných kanálků</a:t>
            </a:r>
          </a:p>
          <a:p>
            <a:pPr algn="ctr"/>
            <a:r>
              <a:rPr lang="cs-CZ" sz="1000"/>
              <a:t>pro vodu; výsledek = </a:t>
            </a:r>
          </a:p>
          <a:p>
            <a:pPr algn="ctr"/>
            <a:r>
              <a:rPr lang="cs-CZ" sz="1000" b="1"/>
              <a:t>zvýšená reabsorpce vody.</a:t>
            </a:r>
            <a:r>
              <a:rPr lang="cs-CZ" sz="1600"/>
              <a:t> 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5410200" y="5029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7. Objem plazmy se zvyšuje</a:t>
            </a:r>
          </a:p>
          <a:p>
            <a:pPr algn="ctr"/>
            <a:r>
              <a:rPr lang="cs-CZ" sz="1200"/>
              <a:t>a osmolalita krve klesá. 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600200" y="6019800"/>
            <a:ext cx="594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/>
              <a:t>Mechanismus, kterým ADH chrání organismus před ztrátou vody.</a:t>
            </a: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 autoUpdateAnimBg="0"/>
      <p:bldP spid="135172" grpId="0" animBg="1" autoUpdateAnimBg="0"/>
      <p:bldP spid="135173" grpId="0" animBg="1" autoUpdateAnimBg="0"/>
      <p:bldP spid="135174" grpId="0" animBg="1" autoUpdateAnimBg="0"/>
      <p:bldP spid="135175" grpId="0" animBg="1" autoUpdateAnimBg="0"/>
      <p:bldP spid="135176" grpId="0" animBg="1" autoUpdateAnimBg="0"/>
      <p:bldP spid="135177" grpId="0" animBg="1" autoUpdateAnimBg="0"/>
      <p:bldP spid="13517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Aldosteron, Adiuretin</a:t>
            </a:r>
          </a:p>
          <a:p>
            <a:pPr algn="ctr"/>
            <a:r>
              <a:rPr lang="cs-CZ" sz="2400" b="1" dirty="0" smtClean="0"/>
              <a:t>Stejná intenzita zatížení  </a:t>
            </a:r>
          </a:p>
          <a:p>
            <a:pPr algn="ctr"/>
            <a:r>
              <a:rPr lang="cs-CZ" sz="2400" b="1" dirty="0" smtClean="0"/>
              <a:t>↓ produkce </a:t>
            </a:r>
            <a:r>
              <a:rPr lang="cs-CZ" sz="2400" b="1" u="sng" dirty="0" smtClean="0"/>
              <a:t>aldosteronu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000" b="1" i="1" dirty="0" smtClean="0"/>
              <a:t>(zvyšuje zpětnou absorpci sodíku v ledvinách) </a:t>
            </a:r>
          </a:p>
          <a:p>
            <a:pPr algn="ctr"/>
            <a:r>
              <a:rPr lang="cs-CZ" sz="2400" b="1" dirty="0" smtClean="0"/>
              <a:t>↓ produkce </a:t>
            </a:r>
            <a:r>
              <a:rPr lang="cs-CZ" sz="2400" b="1" u="sng" dirty="0" smtClean="0"/>
              <a:t>adiuretinu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000" b="1" i="1" dirty="0" smtClean="0"/>
              <a:t>(zvyšuje zpětné vstřebávání vody v ledvinách)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↑ efektivita prevence dehydratace během zátěže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Prolaktin</a:t>
            </a:r>
          </a:p>
          <a:p>
            <a:pPr algn="ctr"/>
            <a:r>
              <a:rPr lang="cs-CZ" sz="2400" b="1" dirty="0" smtClean="0"/>
              <a:t>U trénovaných víc ↑během zátěže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r>
              <a:rPr lang="cs-CZ" sz="2400" b="1" dirty="0" smtClean="0"/>
              <a:t> často opakované zvyšování produkce prolaktinu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potlačení ovariálních funkcí a menstruační dysfunkce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zpoždění menarche ???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zkrácení </a:t>
            </a:r>
            <a:r>
              <a:rPr lang="cs-CZ" sz="2000" b="1" dirty="0" err="1" smtClean="0"/>
              <a:t>luteální</a:t>
            </a:r>
            <a:r>
              <a:rPr lang="cs-CZ" sz="2000" b="1" dirty="0" smtClean="0"/>
              <a:t> fáze ???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primární nebo sekundární amenorea ???</a:t>
            </a:r>
          </a:p>
          <a:p>
            <a:pPr algn="ctr"/>
            <a:r>
              <a:rPr lang="cs-CZ" sz="2400" b="1" dirty="0" smtClean="0"/>
              <a:t>Dlouhotrvající amenorea po dlouhodobém vytrvalostním tréninku</a:t>
            </a:r>
          </a:p>
          <a:p>
            <a:pPr algn="ctr"/>
            <a:r>
              <a:rPr lang="cs-CZ" sz="2400" b="1" dirty="0" smtClean="0"/>
              <a:t>+</a:t>
            </a:r>
          </a:p>
          <a:p>
            <a:pPr algn="ctr"/>
            <a:r>
              <a:rPr lang="cs-CZ" sz="2400" b="1" dirty="0" smtClean="0"/>
              <a:t>redukovaná kostní hustota (osteoporóza)</a:t>
            </a:r>
          </a:p>
          <a:p>
            <a:pPr algn="ctr"/>
            <a:r>
              <a:rPr lang="cs-CZ" sz="2400" b="1" dirty="0" smtClean="0"/>
              <a:t>+</a:t>
            </a:r>
          </a:p>
          <a:p>
            <a:pPr algn="ctr"/>
            <a:r>
              <a:rPr lang="cs-CZ" sz="2400" b="1" dirty="0" smtClean="0"/>
              <a:t>porucha příjmu potravin (iracionální snižování hmotnosti)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u="sng" dirty="0" smtClean="0"/>
              <a:t>SPORTOVNÍ TRIÁDA</a:t>
            </a:r>
            <a:r>
              <a:rPr lang="cs-CZ" sz="2400" b="1" dirty="0" smtClean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609329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ČASTO BÝVÁ PRIMÁRNÍ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 flipV="1">
            <a:off x="1331640" y="5373216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</a:t>
            </a:r>
          </a:p>
          <a:p>
            <a:pPr algn="ctr"/>
            <a:r>
              <a:rPr lang="cs-CZ" sz="2400" b="1" dirty="0" smtClean="0"/>
              <a:t>U mužů intenzivní vytrvalostní trénink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supresi spermatogeneze a produkce testosteronu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   </a:t>
            </a:r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27984" y="1916832"/>
            <a:ext cx="216024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23492" y="1484784"/>
          <a:ext cx="8490652" cy="3744416"/>
        </p:xfrm>
        <a:graphic>
          <a:graphicData uri="http://schemas.openxmlformats.org/presentationml/2006/ole">
            <p:oleObj spid="_x0000_s54275" name="List" r:id="rId3" imgW="5172113" imgH="2076461" progId="Excel.Sheet.12">
              <p:embed/>
            </p:oleObj>
          </a:graphicData>
        </a:graphic>
      </p:graphicFrame>
      <p:sp>
        <p:nvSpPr>
          <p:cNvPr id="8" name="Obdélník 7"/>
          <p:cNvSpPr/>
          <p:nvPr/>
        </p:nvSpPr>
        <p:spPr>
          <a:xfrm>
            <a:off x="2645540" y="1475906"/>
            <a:ext cx="633670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582630" y="1493662"/>
            <a:ext cx="5112568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09463" y="1484784"/>
            <a:ext cx="370790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329009" y="1484784"/>
            <a:ext cx="1835696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RESPIRAČNÍ ADAPTACE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Při stejné zátěži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zvyšování dechového objemu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snižování dechové frekvence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zvyšování extrakce kyslíku </a:t>
            </a:r>
            <a:r>
              <a:rPr lang="cs-CZ" sz="2000" b="1" i="1" dirty="0" smtClean="0"/>
              <a:t>(asi o 3 - 4 %)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pokles dechového ekvivalent pro kyslík (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VE/VO</a:t>
            </a:r>
            <a:r>
              <a:rPr lang="cs-CZ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pokles nároků na kyslík a menší únava dýchacích svalů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2708920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5298" name="Picture 2" descr="http://3.bp.blogspot.com/-oBzLa5UeiQM/TZyfGjrEHpI/AAAAAAAAAAQ/_IrQb_OSNSc/s1600/inspirationexpi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93096"/>
            <a:ext cx="3800970" cy="237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KOSTNÍ A VAZIVOVÉ TKÁNĚ </a:t>
            </a:r>
          </a:p>
          <a:p>
            <a:pPr algn="ctr"/>
            <a:r>
              <a:rPr lang="cs-CZ" sz="2400" b="1" dirty="0" smtClean="0"/>
              <a:t>Mechanické zatížení přispívá do (přibližně) 25 let  </a:t>
            </a:r>
          </a:p>
          <a:p>
            <a:pPr algn="ctr"/>
            <a:r>
              <a:rPr lang="cs-CZ" sz="2400" b="1" u="sng" dirty="0" smtClean="0"/>
              <a:t>1. ZVÝŠENÍ KOSTNÍ HMOTY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redukce pozdější demineralizace (v průběhu stárnutí)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Zvýšení kostní hmoty v mládí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pomalejší úbytek kostí v pozdějším věku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u="sng" dirty="0" smtClean="0"/>
          </a:p>
          <a:p>
            <a:pPr algn="ctr"/>
            <a:r>
              <a:rPr lang="cs-CZ" sz="2400" b="1" u="sng" dirty="0" smtClean="0"/>
              <a:t>2. ZESÍLENÍ KLOUBNÍCH LIGAMENT A ÚPONOVÝCH ŠLACH</a:t>
            </a:r>
          </a:p>
          <a:p>
            <a:pPr algn="ctr"/>
            <a:r>
              <a:rPr lang="cs-CZ" sz="2400" b="1" dirty="0" smtClean="0"/>
              <a:t>u ligament poškozených úrazem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rychlejší obnova jejich struktura a funkce  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1547664" y="2492896"/>
            <a:ext cx="5976664" cy="1512168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572000" y="5301208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u="sng" dirty="0" smtClean="0"/>
              <a:t>Vstupní (iniciální) úroveň zdatnosti</a:t>
            </a:r>
          </a:p>
          <a:p>
            <a:pPr algn="ctr"/>
            <a:r>
              <a:rPr lang="cs-CZ" sz="2400" b="1" dirty="0" smtClean="0"/>
              <a:t>Jedinci s nižší úrovní zdatnosti na začátku programu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větší změna adaptace (tzv.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INICIÁLNÍCH HODNOT</a:t>
            </a:r>
            <a:r>
              <a:rPr lang="cs-CZ" sz="2400" b="1" dirty="0" smtClean="0"/>
              <a:t>)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355976" y="4221088"/>
            <a:ext cx="288032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32656"/>
            <a:ext cx="835292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CNS</a:t>
            </a:r>
          </a:p>
          <a:p>
            <a:pPr algn="ctr"/>
            <a:r>
              <a:rPr lang="cs-CZ" sz="2400" b="1" dirty="0" smtClean="0"/>
              <a:t>dříve, než metabolická adaptace svalových vláken </a:t>
            </a:r>
          </a:p>
          <a:p>
            <a:pPr algn="ctr"/>
            <a:r>
              <a:rPr lang="cs-CZ" sz="2400" b="1" dirty="0" smtClean="0"/>
              <a:t>Cíl: zlepšení ekonomiky pohybu a zvýšení jeho přesnosti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přesnější regulace činnosti antagonistů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počtu kontrahovaných vláken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smyslové výkonnosti </a:t>
            </a:r>
            <a:r>
              <a:rPr lang="cs-CZ" b="1" i="1" dirty="0" smtClean="0"/>
              <a:t>(např. zraková ostrost, polohocit, atd.) 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zvýšené uvolňování nervových přenašečů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aktivity acetylcholinesterázy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err="1" smtClean="0"/>
              <a:t>atd</a:t>
            </a:r>
            <a:r>
              <a:rPr lang="cs-CZ" sz="2000" b="1" dirty="0" smtClean="0"/>
              <a:t>  </a:t>
            </a:r>
          </a:p>
          <a:p>
            <a:pPr algn="ctr"/>
            <a:r>
              <a:rPr lang="cs-CZ" sz="2400" b="1" u="sng" dirty="0" smtClean="0"/>
              <a:t>Motorické úsilí</a:t>
            </a:r>
          </a:p>
          <a:p>
            <a:pPr algn="ctr"/>
            <a:r>
              <a:rPr lang="cs-CZ" sz="2400" b="1" dirty="0" smtClean="0"/>
              <a:t>limitující faktor tělesné výkonnosti </a:t>
            </a:r>
          </a:p>
          <a:p>
            <a:pPr algn="ctr"/>
            <a:r>
              <a:rPr lang="cs-CZ" sz="2400" b="1" dirty="0" smtClean="0"/>
              <a:t>Normálně - silný podvědomý požadavek </a:t>
            </a:r>
          </a:p>
          <a:p>
            <a:pPr algn="ctr"/>
            <a:r>
              <a:rPr lang="cs-CZ" sz="2400" b="1" dirty="0" smtClean="0"/>
              <a:t>na redukci intenzity motorického úsilí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Adaptace na tělesnou zátěž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schopnost potlačit tyto inhibiční pocity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</p:txBody>
      </p:sp>
      <p:sp>
        <p:nvSpPr>
          <p:cNvPr id="5" name="Zaoblený obdélník 4"/>
          <p:cNvSpPr/>
          <p:nvPr/>
        </p:nvSpPr>
        <p:spPr>
          <a:xfrm>
            <a:off x="1763688" y="5013176"/>
            <a:ext cx="5688632" cy="151216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PSYCHOLOGICKÉ ADAPTACE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Reakce na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jednorázové</a:t>
            </a:r>
            <a:r>
              <a:rPr lang="cs-CZ" sz="2400" b="1" dirty="0" smtClean="0"/>
              <a:t> kvalitní cvičení (trénink)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sebeúcty a hrdosti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snížení psychická tenze a deprese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zlepšení nálady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Pravidelné cvičení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zvyšuje u zdravých osob pocit fyzické a psychické pohody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snižuje anxietu, deprese a svalové tenze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zlepšuje kvalitu spánku a redukuje ospalost v průběhu dne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starších osob </a:t>
            </a:r>
          </a:p>
          <a:p>
            <a:pPr algn="ctr"/>
            <a:r>
              <a:rPr lang="cs-CZ" sz="2400" b="1" dirty="0" smtClean="0"/>
              <a:t>= </a:t>
            </a:r>
          </a:p>
          <a:p>
            <a:pPr algn="ctr"/>
            <a:r>
              <a:rPr lang="cs-CZ" sz="2400" b="1" dirty="0" smtClean="0"/>
              <a:t>ochrana </a:t>
            </a:r>
            <a:r>
              <a:rPr lang="cs-CZ" sz="2400" b="1" u="sng" dirty="0" smtClean="0"/>
              <a:t>kognitivních funkcí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400" b="1" dirty="0" smtClean="0"/>
              <a:t>(zlepšení pozornosti, zlepšení mentálních funkcí)</a:t>
            </a:r>
          </a:p>
          <a:p>
            <a:pPr algn="ctr"/>
            <a:endParaRPr lang="cs-CZ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Zpočátku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počtu vláken připadajících na jednu motorickou jednotku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zlepšení synchronizace jednotlivých motorických jednotek</a:t>
            </a:r>
          </a:p>
          <a:p>
            <a:r>
              <a:rPr lang="cs-CZ" sz="2000" b="1" i="1" dirty="0" smtClean="0"/>
              <a:t>(důsledek efektivnější aktivace nervových buněk předních rohů míšních, vyvolané volní motorickou stimulací)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</a:rPr>
              <a:t>NERVOVÁ ADAPTACE</a:t>
            </a:r>
          </a:p>
          <a:p>
            <a:pPr algn="ctr"/>
            <a:endParaRPr lang="cs-CZ" sz="2400" b="1" u="sng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r>
              <a:rPr lang="cs-CZ" sz="2400" b="1" dirty="0" smtClean="0"/>
              <a:t>Při intenzivním silovém (vytrvalostně-silovém) tréninku </a:t>
            </a:r>
          </a:p>
          <a:p>
            <a:r>
              <a:rPr lang="cs-CZ" sz="2400" b="1" dirty="0" smtClean="0"/>
              <a:t>1. hypertrofická změna neuromuskulárního spojení </a:t>
            </a:r>
          </a:p>
          <a:p>
            <a:r>
              <a:rPr lang="cs-CZ" sz="2000" b="1" i="1" dirty="0" smtClean="0"/>
              <a:t>(rozšíření synaptické oblasti</a:t>
            </a:r>
            <a:r>
              <a:rPr lang="cs-CZ" sz="2400" b="1" dirty="0" smtClean="0"/>
              <a:t>)</a:t>
            </a:r>
          </a:p>
          <a:p>
            <a:r>
              <a:rPr lang="cs-CZ" sz="2400" b="1" dirty="0" smtClean="0"/>
              <a:t>2. </a:t>
            </a:r>
            <a:r>
              <a:rPr lang="cs-CZ" sz="2400" b="1" u="sng" dirty="0" smtClean="0"/>
              <a:t>hypertrofie kosterního svalstva</a:t>
            </a:r>
            <a:r>
              <a:rPr lang="cs-CZ" sz="2400" b="1" dirty="0" smtClean="0"/>
              <a:t> </a:t>
            </a:r>
          </a:p>
          <a:p>
            <a:r>
              <a:rPr lang="cs-CZ" sz="2000" b="1" i="1" dirty="0" smtClean="0"/>
              <a:t>(remodelace svalových proteinů, zvýšení objemu myofibril a zvýšení počtu sarkomér)</a:t>
            </a:r>
          </a:p>
          <a:p>
            <a:r>
              <a:rPr lang="cs-CZ" sz="2400" b="1" u="sng" dirty="0" smtClean="0"/>
              <a:t>3. zvýšení příčného průřezu rychlých vláken </a:t>
            </a:r>
          </a:p>
          <a:p>
            <a:r>
              <a:rPr lang="cs-CZ" sz="2000" b="1" i="1" dirty="0" smtClean="0"/>
              <a:t>(u pomalých vláken je hypertrofie menší) </a:t>
            </a:r>
          </a:p>
          <a:p>
            <a:r>
              <a:rPr lang="cs-CZ" sz="2400" b="1" u="sng" dirty="0" smtClean="0"/>
              <a:t>4. konverze vláken typu </a:t>
            </a:r>
            <a:r>
              <a:rPr lang="cs-CZ" sz="2400" b="1" u="sng" dirty="0" err="1" smtClean="0"/>
              <a:t>IIb</a:t>
            </a:r>
            <a:r>
              <a:rPr lang="cs-CZ" sz="2400" b="1" u="sng" dirty="0" smtClean="0"/>
              <a:t> (</a:t>
            </a:r>
            <a:r>
              <a:rPr lang="cs-CZ" sz="2000" b="1" i="1" u="sng" dirty="0" smtClean="0"/>
              <a:t>rychlá glykolytická vlákna</a:t>
            </a:r>
            <a:r>
              <a:rPr lang="cs-CZ" sz="2400" b="1" u="sng" dirty="0" smtClean="0"/>
              <a:t>) na vlákna typu </a:t>
            </a:r>
            <a:r>
              <a:rPr lang="cs-CZ" sz="2400" b="1" u="sng" dirty="0" err="1" smtClean="0"/>
              <a:t>IIa</a:t>
            </a:r>
            <a:r>
              <a:rPr lang="cs-CZ" sz="2400" b="1" u="sng" dirty="0" smtClean="0"/>
              <a:t> (</a:t>
            </a:r>
            <a:r>
              <a:rPr lang="cs-CZ" sz="2000" b="1" i="1" u="sng" dirty="0" smtClean="0"/>
              <a:t>rychlá oxidativně glykolytická vlákna</a:t>
            </a:r>
            <a:r>
              <a:rPr lang="cs-CZ" sz="2400" b="1" u="sng" dirty="0" smtClean="0"/>
              <a:t>)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vzestup oxidativní kapacity i po odporovém tréninku </a:t>
            </a:r>
          </a:p>
          <a:p>
            <a:pPr algn="ctr"/>
            <a:r>
              <a:rPr lang="cs-CZ" sz="2400" b="1" dirty="0" smtClean="0"/>
              <a:t>(fáze svalové adaptace)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r>
              <a:rPr lang="cs-CZ" sz="2400" b="1" dirty="0" smtClean="0"/>
              <a:t>Po velmi intenzivním odporovém tréninku </a:t>
            </a:r>
          </a:p>
          <a:p>
            <a:pPr algn="ctr"/>
            <a:r>
              <a:rPr lang="cs-CZ" sz="2400" b="1" u="sng" dirty="0" smtClean="0"/>
              <a:t>HYPERPLAZIE SVALOVÝCH VLÁKEN</a:t>
            </a:r>
            <a:r>
              <a:rPr lang="cs-CZ" sz="2400" b="1" dirty="0" smtClean="0"/>
              <a:t> (?)</a:t>
            </a:r>
          </a:p>
          <a:p>
            <a:pPr algn="ctr"/>
            <a:r>
              <a:rPr lang="cs-CZ" sz="2400" b="1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štěpením vláken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aktivací tzv. satelitních buněk (</a:t>
            </a:r>
            <a:r>
              <a:rPr lang="cs-CZ" sz="2000" b="1" i="1" dirty="0" smtClean="0"/>
              <a:t>mononukleární buňky, které v případě potřeby mohou nahradit poškozené buňky pohybového ústrojí</a:t>
            </a:r>
            <a:r>
              <a:rPr lang="cs-CZ" sz="2400" b="1" dirty="0" smtClean="0"/>
              <a:t>)  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r>
              <a:rPr lang="cs-CZ" sz="2400" b="1" dirty="0" smtClean="0"/>
              <a:t>Během</a:t>
            </a:r>
          </a:p>
          <a:p>
            <a:pPr algn="ctr"/>
            <a:r>
              <a:rPr lang="cs-CZ" sz="2400" b="1" dirty="0" smtClean="0"/>
              <a:t>Fáze nervové adaptace = prvních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12 týdnů </a:t>
            </a:r>
            <a:r>
              <a:rPr lang="cs-CZ" sz="2400" b="1" dirty="0" smtClean="0"/>
              <a:t>odporového tréninku</a:t>
            </a:r>
          </a:p>
          <a:p>
            <a:r>
              <a:rPr lang="cs-CZ" sz="2000" b="1" i="1" dirty="0" smtClean="0"/>
              <a:t>(zejména zvýšení počtu vláken připadajících na jednu motorickou jednotku)</a:t>
            </a:r>
          </a:p>
          <a:p>
            <a:pPr algn="ctr"/>
            <a:r>
              <a:rPr lang="cs-CZ" sz="2400" b="1" dirty="0" smtClean="0"/>
              <a:t>Špatná koordinace, atrofie po imobilizaci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nervová adaptace výrazně prodloužená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proliferace vazivové tkáně v kosterním svalstvu </a:t>
            </a:r>
            <a:r>
              <a:rPr lang="cs-CZ" b="1" i="1" dirty="0" smtClean="0"/>
              <a:t>(↑ tažná síla a strukturální a funkční integrita svalové jednotky)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hustoty kostní hmoty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změna tělesného složení </a:t>
            </a:r>
            <a:r>
              <a:rPr lang="cs-CZ" b="1" i="1" dirty="0" smtClean="0"/>
              <a:t>(zvýšení poměru beztukové k tukové hmotě)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zlepšení rovnováhy a koordinace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zlepšení imunologických funkcí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↑ kardiopulmonální výkonnosti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↑ metabolické </a:t>
            </a:r>
            <a:r>
              <a:rPr lang="cs-CZ" sz="2000" b="1" dirty="0" smtClean="0"/>
              <a:t>efektivity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↑ </a:t>
            </a:r>
            <a:r>
              <a:rPr lang="cs-CZ" sz="2000" b="1" dirty="0" smtClean="0"/>
              <a:t>prahu bolesti 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zlepšení kvality spánku</a:t>
            </a:r>
          </a:p>
          <a:p>
            <a:pPr algn="ctr"/>
            <a:r>
              <a:rPr lang="cs-CZ" sz="2400" b="1" dirty="0" smtClean="0"/>
              <a:t>Závislé především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na intenzitě a trvání tréninku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na zdravotním stavu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PŘETÍŽENÍ NEBO PŘETRÉNOVÁNÍ PŘI ODPOROVÉM TRÉNINKU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NEGATIVNÍ VLIV NA UVEDENÉ SYSTÉMY 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467544" y="4941168"/>
            <a:ext cx="8208912" cy="1656184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000" b="1" i="1" dirty="0" smtClean="0"/>
              <a:t>(nezměněná kapilarizace svalů) </a:t>
            </a:r>
          </a:p>
          <a:p>
            <a:pPr algn="ctr"/>
            <a:r>
              <a:rPr lang="cs-CZ" sz="2400" b="1" dirty="0" smtClean="0"/>
              <a:t>a) ↑ objem (hypertrofie) rychlých svalových vláken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↑ síla svalového stahu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b) ↑ zásoby makroergních fosfátů a svalového glykogenu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c) svaly pracují ekonomičtěji a zlepšuje se jejich koordinace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zvyšuje se biomechanická účinnost svalů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191683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443711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Resistance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0934"/>
            <a:ext cx="1524000" cy="1181101"/>
          </a:xfrm>
          <a:prstGeom prst="rect">
            <a:avLst/>
          </a:prstGeom>
          <a:noFill/>
        </p:spPr>
      </p:pic>
      <p:pic>
        <p:nvPicPr>
          <p:cNvPr id="6" name="Picture 6" descr="http://trialx.com/curetalk/wp-content/blogs.dir/7/files/2011/05/diseases/Resistance_Training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0935"/>
            <a:ext cx="1797501" cy="119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Kosti: ukládá se více minerálů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Vazivo: ↑ pevnost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↑ počet tzv. satelitních buněk</a:t>
            </a:r>
          </a:p>
          <a:p>
            <a:pPr algn="ctr"/>
            <a:r>
              <a:rPr lang="cs-CZ" sz="2000" b="1" i="1" dirty="0" smtClean="0"/>
              <a:t>(v případě potřeby mohou nahradit poškozené buňky pohybového ústrojí)</a:t>
            </a:r>
          </a:p>
        </p:txBody>
      </p:sp>
      <p:pic>
        <p:nvPicPr>
          <p:cNvPr id="36866" name="Picture 2" descr="http://2.bp.blogspot.com/_ZWqgYBROGHw/TUk6uRfk6sI/AAAAAAAACLI/54FX8v6G-fI/s1600/q12-6_satellite_ce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3501008"/>
            <a:ext cx="5286061" cy="3298965"/>
          </a:xfrm>
          <a:prstGeom prst="rect">
            <a:avLst/>
          </a:prstGeom>
          <a:noFill/>
        </p:spPr>
      </p:pic>
      <p:pic>
        <p:nvPicPr>
          <p:cNvPr id="36868" name="Picture 4" descr="Resistance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1524000" cy="1181101"/>
          </a:xfrm>
          <a:prstGeom prst="rect">
            <a:avLst/>
          </a:prstGeom>
          <a:noFill/>
        </p:spPr>
      </p:pic>
      <p:pic>
        <p:nvPicPr>
          <p:cNvPr id="36870" name="Picture 6" descr="http://trialx.com/curetalk/wp-content/blogs.dir/7/files/2011/05/diseases/Resistance_Training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836713"/>
            <a:ext cx="1797501" cy="119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u="sng" dirty="0" smtClean="0"/>
              <a:t>Vstupní (iniciální) úroveň zdatnosti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INICIÁLNÍCH HODNOT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Lidé se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sedavým životním stylem a onemocněním srdce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důsledku optimálního tréninku ↑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až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50 %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Zdravé osoby 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důsledku optimálního tréninku ↑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o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15 %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Trénovaní sportovci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důsledku optimálního tréninku ↑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jen o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3 % </a:t>
            </a:r>
          </a:p>
          <a:p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427984" y="2420888"/>
            <a:ext cx="216024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427984" y="3573016"/>
            <a:ext cx="216024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427984" y="4725144"/>
            <a:ext cx="216024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Genetických faktorech</a:t>
            </a:r>
          </a:p>
          <a:p>
            <a:pPr algn="ctr"/>
            <a:r>
              <a:rPr lang="cs-CZ" sz="2400" b="1" dirty="0" smtClean="0"/>
              <a:t>Intenzivní vytrvalostní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</a:t>
            </a:r>
            <a:r>
              <a:rPr lang="cs-CZ" sz="2400" b="1" dirty="0" smtClean="0"/>
              <a:t> = nejvyšší hodnoty aerobní kapacity z hlediska možností sportovce.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Genetické faktory určují hranice aerobní kapacity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Příklad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</a:t>
            </a:r>
            <a:r>
              <a:rPr lang="cs-CZ" sz="28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</a:t>
            </a:r>
            <a:r>
              <a:rPr lang="cs-CZ" sz="2400" b="1" dirty="0" smtClean="0"/>
              <a:t>(ml/kg/min) - 20 let </a:t>
            </a:r>
          </a:p>
          <a:p>
            <a:pPr algn="ctr"/>
            <a:r>
              <a:rPr lang="cs-CZ" sz="2400" b="1" dirty="0" smtClean="0"/>
              <a:t>jedinec A – bez tréninku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cs-CZ" sz="2400" b="1" dirty="0" smtClean="0"/>
              <a:t>, s vytrvalostním tréninkem 64</a:t>
            </a:r>
          </a:p>
          <a:p>
            <a:pPr algn="ctr"/>
            <a:r>
              <a:rPr lang="cs-CZ" sz="2400" b="1" dirty="0" smtClean="0"/>
              <a:t>Jedinec B – bez tréninku 40, s vytrvalostním tréninkem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cs-CZ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Genetických faktorech</a:t>
            </a:r>
          </a:p>
          <a:p>
            <a:pPr algn="ctr"/>
            <a:r>
              <a:rPr lang="cs-CZ" sz="2000" b="1" dirty="0" smtClean="0"/>
              <a:t>(jednovaječná dvojčata podobnější hodnoty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max než dvojvaječná)</a:t>
            </a:r>
          </a:p>
          <a:p>
            <a:pPr algn="ctr"/>
            <a:r>
              <a:rPr lang="cs-CZ" sz="2400" b="1" dirty="0" smtClean="0"/>
              <a:t>Genetické dispozice zodpovědné </a:t>
            </a:r>
          </a:p>
          <a:p>
            <a:pPr algn="ctr"/>
            <a:r>
              <a:rPr lang="cs-CZ" sz="2400" b="1" dirty="0" smtClean="0"/>
              <a:t>a 50 – 65 % variací hodnot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max!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/>
              <a:t>Podobně jako úroveň aerobní kapacity ovlivňuje dědičnost </a:t>
            </a:r>
          </a:p>
          <a:p>
            <a:pPr algn="ctr"/>
            <a:r>
              <a:rPr lang="cs-CZ" sz="2400" b="1" dirty="0" smtClean="0"/>
              <a:t>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trénovatelnost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(individuální schopnost odpovědět pozitivně na tréninkovou zátěž)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Genetických faktorech</a:t>
            </a:r>
          </a:p>
          <a:p>
            <a:pPr algn="ctr"/>
            <a:r>
              <a:rPr lang="cs-CZ" sz="2400" b="1" dirty="0" smtClean="0"/>
              <a:t>Podobně jako úroveň aerobní kapacity ovlivňuje dědičnost </a:t>
            </a:r>
          </a:p>
          <a:p>
            <a:pPr algn="ctr"/>
            <a:r>
              <a:rPr lang="cs-CZ" sz="2400" b="1" dirty="0" smtClean="0"/>
              <a:t>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trénovatelnost</a:t>
            </a:r>
          </a:p>
          <a:p>
            <a:pPr algn="ctr"/>
            <a:r>
              <a:rPr lang="cs-CZ" sz="2400" b="1" dirty="0" smtClean="0"/>
              <a:t>Příklad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</a:t>
            </a:r>
            <a:r>
              <a:rPr lang="cs-CZ" sz="28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</a:t>
            </a:r>
            <a:r>
              <a:rPr lang="cs-CZ" sz="2400" b="1" dirty="0" smtClean="0"/>
              <a:t>(ml/kg/min) = bez tréninku 52</a:t>
            </a:r>
          </a:p>
          <a:p>
            <a:pPr algn="ctr"/>
            <a:r>
              <a:rPr lang="cs-CZ" sz="2400" b="1" dirty="0" smtClean="0"/>
              <a:t>jedinec A – optimální trénink – 57</a:t>
            </a:r>
          </a:p>
          <a:p>
            <a:pPr algn="ctr"/>
            <a:r>
              <a:rPr lang="cs-CZ" sz="2400" b="1" dirty="0" smtClean="0"/>
              <a:t>Jedinec B – optimální trénink – 64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Věku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400" b="1" dirty="0" smtClean="0"/>
              <a:t>Nejvyšší hodnoty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mezi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 20 léty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Potom aerobní kapacita postupně klesá</a:t>
            </a:r>
          </a:p>
          <a:p>
            <a:pPr algn="ctr"/>
            <a:r>
              <a:rPr lang="cs-CZ" sz="2400" b="1" dirty="0" smtClean="0"/>
              <a:t>v průměru asi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5 % za dekádu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dalších 5 % vliv nemocí a klesající pohybové aktivity</a:t>
            </a:r>
          </a:p>
          <a:p>
            <a:pPr algn="ctr"/>
            <a:r>
              <a:rPr lang="cs-CZ" sz="2400" b="1" dirty="0" smtClean="0"/>
              <a:t>Celkem průměrně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za dekádu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Zpomalení poklesu pravidelným optimálním cvičením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899592" y="5733256"/>
            <a:ext cx="7056784" cy="648072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000" b="1" dirty="0" smtClean="0"/>
              <a:t>Nejvyšší hodnoty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max mezi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 20 léty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Potom aerobní kapacita postupně klesá</a:t>
            </a:r>
          </a:p>
          <a:p>
            <a:pPr algn="ctr"/>
            <a:r>
              <a:rPr lang="cs-CZ" sz="2000" b="1" dirty="0" smtClean="0"/>
              <a:t>v průměru asi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5 % za dekádu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dalších 5 % vliv nemocí a klesající pohybové aktivity</a:t>
            </a:r>
          </a:p>
          <a:p>
            <a:pPr algn="ctr"/>
            <a:r>
              <a:rPr lang="cs-CZ" sz="2000" b="1" dirty="0" smtClean="0"/>
              <a:t>Celkem průměrně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za dekádu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899592" y="2924944"/>
          <a:ext cx="7200800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07504" y="270892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VO</a:t>
            </a:r>
            <a:r>
              <a:rPr lang="cs-CZ" sz="1600" b="1" baseline="-25000" dirty="0" smtClean="0"/>
              <a:t>2</a:t>
            </a:r>
            <a:r>
              <a:rPr lang="cs-CZ" sz="1600" b="1" dirty="0" smtClean="0"/>
              <a:t>/kg max</a:t>
            </a:r>
            <a:endParaRPr lang="cs-CZ" sz="1600" b="1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4716016" y="3140968"/>
            <a:ext cx="0" cy="3024336"/>
          </a:xfrm>
          <a:prstGeom prst="line">
            <a:avLst/>
          </a:prstGeom>
          <a:ln w="127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3275856" y="3140968"/>
            <a:ext cx="0" cy="3024336"/>
          </a:xfrm>
          <a:prstGeom prst="line">
            <a:avLst/>
          </a:prstGeom>
          <a:ln w="127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3275856" y="4077072"/>
            <a:ext cx="1440160" cy="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644008" y="60932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3203848" y="60932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588224" y="306896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MZA : MSŽS =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</a:t>
            </a:r>
            <a:r>
              <a:rPr lang="cs-CZ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14" grpId="0" animBg="1"/>
      <p:bldP spid="15" grpId="0" animBg="1"/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Pohlaví</a:t>
            </a:r>
          </a:p>
          <a:p>
            <a:pPr algn="ctr"/>
            <a:r>
              <a:rPr lang="cs-CZ" sz="2400" b="1" dirty="0" smtClean="0"/>
              <a:t>Do puberty VO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max u chlapců a dívek se významně neliší</a:t>
            </a:r>
          </a:p>
          <a:p>
            <a:pPr algn="ctr"/>
            <a:r>
              <a:rPr lang="cs-CZ" sz="2400" b="1" dirty="0" smtClean="0"/>
              <a:t>Po ukončení puberty aerobní kapacita mužů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rychleji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v dospělosti většinou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25 – 30 % vyšší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Příčiny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složení těla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koncentrace hemoglobinu </a:t>
            </a:r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Muži v dospělosti většinou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25 – 30 % vyšší </a:t>
            </a:r>
            <a:endParaRPr lang="cs-CZ" sz="2400" b="1" dirty="0" smtClean="0"/>
          </a:p>
        </p:txBody>
      </p:sp>
      <p:graphicFrame>
        <p:nvGraphicFramePr>
          <p:cNvPr id="3" name="Graf 2"/>
          <p:cNvGraphicFramePr/>
          <p:nvPr/>
        </p:nvGraphicFramePr>
        <p:xfrm>
          <a:off x="1547664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VO</a:t>
            </a:r>
            <a:r>
              <a:rPr lang="cs-CZ" b="1" baseline="-25000" dirty="0" smtClean="0"/>
              <a:t>2</a:t>
            </a:r>
            <a:r>
              <a:rPr lang="cs-CZ" b="1" dirty="0" smtClean="0"/>
              <a:t>/kg max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Množství zevních i vnitřních faktorů, </a:t>
            </a:r>
          </a:p>
          <a:p>
            <a:pPr algn="ctr"/>
            <a:r>
              <a:rPr lang="cs-CZ" sz="2400" b="1" dirty="0" smtClean="0"/>
              <a:t>které se prolínají a vzájemně plasticky ovlivňují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existence člověka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Pohyb umožňuje dynamickou existenci člověka </a:t>
            </a:r>
          </a:p>
          <a:p>
            <a:pPr algn="ctr"/>
            <a:r>
              <a:rPr lang="cs-CZ" sz="2400" b="1" dirty="0" smtClean="0"/>
              <a:t>v dynamicky se měnícím zevním prostředí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Reakce jednotlivých systémů a celého lidského organismu </a:t>
            </a:r>
          </a:p>
          <a:p>
            <a:pPr algn="ctr"/>
            <a:r>
              <a:rPr lang="cs-CZ" sz="2400" b="1" dirty="0" smtClean="0"/>
              <a:t>na jednorázovou zátěž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fyziologie zátěže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6" name="Šipka dolů 5"/>
          <p:cNvSpPr/>
          <p:nvPr/>
        </p:nvSpPr>
        <p:spPr>
          <a:xfrm>
            <a:off x="4572000" y="112474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572000" y="436510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Výběr </a:t>
            </a:r>
            <a:r>
              <a:rPr lang="cs-CZ" sz="2400" b="1" dirty="0"/>
              <a:t>substrátu a způsob jeho využití záleží na celé řadě okolností </a:t>
            </a:r>
            <a:endParaRPr lang="cs-CZ" sz="2400" b="1" dirty="0" smtClean="0"/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Cíl: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Efektivní </a:t>
            </a:r>
            <a:r>
              <a:rPr lang="cs-CZ" sz="2800" b="1" dirty="0"/>
              <a:t>a rychlá resyntéza makroergních fosfátů </a:t>
            </a:r>
            <a:endParaRPr lang="cs-CZ" sz="2800" b="1" dirty="0" smtClean="0"/>
          </a:p>
          <a:p>
            <a:pPr algn="ctr"/>
            <a:r>
              <a:rPr lang="cs-CZ" sz="2800" b="1" dirty="0" smtClean="0"/>
              <a:t>při </a:t>
            </a:r>
            <a:r>
              <a:rPr lang="cs-CZ" sz="2800" b="1" dirty="0"/>
              <a:t>co nejmenším energetickém </a:t>
            </a:r>
            <a:r>
              <a:rPr lang="cs-CZ" sz="2800" b="1" dirty="0" smtClean="0"/>
              <a:t>výdeji  </a:t>
            </a:r>
            <a:endParaRPr lang="cs-CZ" sz="2800" b="1" dirty="0"/>
          </a:p>
          <a:p>
            <a:pPr algn="ctr"/>
            <a:endParaRPr lang="cs-CZ" sz="2400" b="1" dirty="0" smtClean="0"/>
          </a:p>
        </p:txBody>
      </p:sp>
      <p:sp>
        <p:nvSpPr>
          <p:cNvPr id="5" name="Zaoblený obdélník 4"/>
          <p:cNvSpPr/>
          <p:nvPr/>
        </p:nvSpPr>
        <p:spPr>
          <a:xfrm>
            <a:off x="539552" y="2420888"/>
            <a:ext cx="8064896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Se </a:t>
            </a:r>
            <a:r>
              <a:rPr lang="cs-CZ" sz="2400" b="1" dirty="0"/>
              <a:t>zvyšující se intenzitou zátěže se zvyšuje zapojení rychlých svalových vláken a zvyšuje se i intenzita </a:t>
            </a:r>
            <a:r>
              <a:rPr lang="cs-CZ" sz="2400" b="1" dirty="0" smtClean="0"/>
              <a:t>glykolýzy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Trénink - zvýšení </a:t>
            </a:r>
            <a:r>
              <a:rPr lang="cs-CZ" sz="2400" b="1" dirty="0"/>
              <a:t>rychlosti a síly </a:t>
            </a:r>
            <a:endParaRPr lang="cs-CZ" sz="2400" b="1" dirty="0" smtClean="0"/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/>
              <a:t>většinou formou intervalového nebo intermitentního tréninku </a:t>
            </a:r>
            <a:endParaRPr lang="cs-CZ" sz="2000" i="1" dirty="0" smtClean="0"/>
          </a:p>
          <a:p>
            <a:pPr algn="ctr"/>
            <a:r>
              <a:rPr lang="cs-CZ" sz="2000" i="1" dirty="0" smtClean="0"/>
              <a:t>– </a:t>
            </a:r>
            <a:r>
              <a:rPr lang="cs-CZ" sz="2000" i="1" dirty="0"/>
              <a:t>střídání krátkodobých úseků o vysoké a nízké intenzitě zatížení</a:t>
            </a:r>
            <a:r>
              <a:rPr lang="cs-CZ" sz="2000" i="1" dirty="0" smtClean="0"/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</a:t>
            </a:r>
            <a:r>
              <a:rPr lang="cs-CZ" sz="2400" b="1" dirty="0"/>
              <a:t> podmínkách akcentované </a:t>
            </a:r>
            <a:r>
              <a:rPr lang="cs-CZ" sz="2400" b="1" dirty="0" smtClean="0"/>
              <a:t>glykolýzy</a:t>
            </a:r>
            <a:endParaRPr lang="cs-CZ" sz="2400" b="1" dirty="0"/>
          </a:p>
          <a:p>
            <a:pPr algn="ctr"/>
            <a:endParaRPr lang="cs-CZ" sz="24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572000" y="407707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Cíl:</a:t>
            </a:r>
          </a:p>
          <a:p>
            <a:pPr algn="ctr"/>
            <a:r>
              <a:rPr lang="cs-CZ" sz="2400" b="1" dirty="0" smtClean="0"/>
              <a:t>rychlý </a:t>
            </a:r>
            <a:r>
              <a:rPr lang="cs-CZ" sz="2400" b="1" dirty="0"/>
              <a:t>zisk relativně malého množství </a:t>
            </a:r>
            <a:r>
              <a:rPr lang="cs-CZ" sz="2400" b="1" dirty="0" smtClean="0"/>
              <a:t>energie</a:t>
            </a:r>
          </a:p>
          <a:p>
            <a:pPr algn="ctr"/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zvýšené zásoby makroergních fosfátů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zvýšené zásoby volného kreatinu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zvýšená aktivita glykolytických enzymů </a:t>
            </a:r>
            <a:r>
              <a:rPr lang="cs-CZ" sz="2000" b="1" i="1" dirty="0" smtClean="0"/>
              <a:t>(klíčovou roli při regulaci anaerobního uvolňování energie sehrává </a:t>
            </a:r>
            <a:r>
              <a:rPr lang="cs-CZ" sz="2000" b="1" i="1" dirty="0" err="1" smtClean="0"/>
              <a:t>fosfofruktokináza</a:t>
            </a:r>
            <a:r>
              <a:rPr lang="cs-CZ" sz="2000" b="1" i="1" dirty="0" smtClean="0"/>
              <a:t>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zvýšené množství svalového glykogenu 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8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8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autoUpdateAnimBg="0"/>
      <p:bldP spid="82948" grpId="0" autoUpdateAnimBg="0"/>
      <p:bldP spid="82949" grpId="0" autoUpdateAnimBg="0"/>
      <p:bldP spid="82950" grpId="0" autoUpdateAnimBg="0"/>
      <p:bldP spid="82951" grpId="0" autoUpdateAnimBg="0"/>
      <p:bldP spid="82956" grpId="0" animBg="1"/>
      <p:bldP spid="82957" grpId="0" autoUpdateAnimBg="0"/>
      <p:bldP spid="82958" grpId="0" autoUpdateAnimBg="0"/>
      <p:bldP spid="82959" grpId="0" autoUpdateAnimBg="0"/>
      <p:bldP spid="82960" grpId="0" animBg="1"/>
      <p:bldP spid="82961" grpId="0" autoUpdateAnimBg="0"/>
      <p:bldP spid="82962" grpId="0" autoUpdateAnimBg="0"/>
      <p:bldP spid="82965" grpId="0" autoUpdateAnimBg="0"/>
      <p:bldP spid="82966" grpId="0" autoUpdateAnimBg="0"/>
      <p:bldP spid="82967" grpId="0" autoUpdateAnimBg="0"/>
      <p:bldP spid="82968" grpId="0" autoUpdateAnimBg="0"/>
      <p:bldP spid="82969" grpId="0" animBg="1"/>
      <p:bldP spid="82970" grpId="0" autoUpdateAnimBg="0"/>
      <p:bldP spid="82971" grpId="0" autoUpdateAnimBg="0"/>
      <p:bldP spid="82972" grpId="0" autoUpdateAnimBg="0"/>
      <p:bldP spid="82973" grpId="0" autoUpdateAnimBg="0"/>
      <p:bldP spid="82977" grpId="0" autoUpdateAnimBg="0"/>
      <p:bldP spid="82978" grpId="0" animBg="1"/>
      <p:bldP spid="82979" grpId="0" autoUpdateAnimBg="0"/>
      <p:bldP spid="82980" grpId="0" autoUpdateAnimBg="0"/>
      <p:bldP spid="82981" grpId="0" animBg="1"/>
      <p:bldP spid="82982" grpId="0" animBg="1"/>
      <p:bldP spid="82983" grpId="0" autoUpdateAnimBg="0"/>
      <p:bldP spid="82985" grpId="0" autoUpdateAnimBg="0"/>
      <p:bldP spid="82986" grpId="0" autoUpdateAnimBg="0"/>
      <p:bldP spid="82988" grpId="0" autoUpdateAnimBg="0"/>
      <p:bldP spid="82989" grpId="0" autoUpdateAnimBg="0"/>
      <p:bldP spid="82991" grpId="0" autoUpdateAnimBg="0"/>
      <p:bldP spid="82992" grpId="0" autoUpdateAnimBg="0"/>
      <p:bldP spid="82993" grpId="0" autoUpdateAnimBg="0"/>
      <p:bldP spid="82994" grpId="0" autoUpdateAnimBg="0"/>
      <p:bldP spid="82995" grpId="0" animBg="1"/>
      <p:bldP spid="82996" grpId="0" autoUpdateAnimBg="0"/>
      <p:bldP spid="82997" grpId="0" autoUpdateAnimBg="0"/>
      <p:bldP spid="82998" grpId="0" animBg="1"/>
      <p:bldP spid="82999" grpId="0" autoUpdateAnimBg="0"/>
      <p:bldP spid="83000" grpId="0" autoUpdateAnimBg="0"/>
      <p:bldP spid="83001" grpId="0" animBg="1"/>
      <p:bldP spid="83002" grpId="0" autoUpdateAnimBg="0"/>
      <p:bldP spid="83003" grpId="0" autoUpdateAnimBg="0"/>
      <p:bldP spid="83004" grpId="0" autoUpdateAnimBg="0"/>
      <p:bldP spid="83005" grpId="0" animBg="1"/>
      <p:bldP spid="83006" grpId="0" animBg="1"/>
      <p:bldP spid="83007" grpId="0" autoUpdateAnimBg="0"/>
      <p:bldP spid="83008" grpId="0" animBg="1"/>
      <p:bldP spid="83009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Konečným </a:t>
            </a:r>
            <a:r>
              <a:rPr lang="cs-CZ" sz="2400" b="1" dirty="0"/>
              <a:t>produktem </a:t>
            </a:r>
            <a:endParaRPr lang="cs-CZ" sz="2400" b="1" dirty="0" smtClean="0"/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mléčná a její aniont (laktát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buď </a:t>
            </a:r>
            <a:r>
              <a:rPr lang="cs-CZ" sz="2400" b="1" dirty="0"/>
              <a:t>metabolizuje zpět na pyruvát </a:t>
            </a:r>
            <a:r>
              <a:rPr lang="cs-CZ" sz="2000" b="1" i="1" dirty="0"/>
              <a:t>(ten se rozloží v mitochondriích v cyklu kyseliny citrónové na CO</a:t>
            </a:r>
            <a:r>
              <a:rPr lang="cs-CZ" sz="2000" b="1" i="1" baseline="-25000" dirty="0"/>
              <a:t>2, </a:t>
            </a:r>
            <a:r>
              <a:rPr lang="cs-CZ" sz="2000" b="1" i="1" dirty="0"/>
              <a:t>vodu a energii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8" name="Přímá spojovací šipka 67"/>
          <p:cNvCxnSpPr/>
          <p:nvPr/>
        </p:nvCxnSpPr>
        <p:spPr>
          <a:xfrm>
            <a:off x="1043608" y="1484784"/>
            <a:ext cx="0" cy="129614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Pyruvát (3C)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Acetyl-CoA (2C)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Oxalacetát (4C)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Citrát (6C)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Izocitrát (6C)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Alfa-ketoglutarát (5C)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Sukcinyl-CoA (4C)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Sukcinát (4C)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Fumarát (4C)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Malát (4C)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GTP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GDP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FADH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3" name="AutoShape 31"/>
          <p:cNvCxnSpPr>
            <a:cxnSpLocks noChangeShapeType="1"/>
            <a:stCxn id="28676" idx="3"/>
            <a:endCxn id="28677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4" name="AutoShape 32"/>
          <p:cNvCxnSpPr>
            <a:cxnSpLocks noChangeShapeType="1"/>
            <a:stCxn id="28702" idx="0"/>
            <a:endCxn id="28675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5" name="AutoShape 33"/>
          <p:cNvCxnSpPr>
            <a:cxnSpLocks noChangeShapeType="1"/>
            <a:stCxn id="28679" idx="0"/>
            <a:endCxn id="28680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8" name="AutoShape 36"/>
          <p:cNvCxnSpPr>
            <a:cxnSpLocks noChangeShapeType="1"/>
            <a:stCxn id="28688" idx="3"/>
            <a:endCxn id="28689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9" name="AutoShape 37"/>
          <p:cNvCxnSpPr>
            <a:cxnSpLocks noChangeShapeType="1"/>
            <a:stCxn id="28681" idx="2"/>
            <a:endCxn id="28687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10" name="AutoShape 38"/>
          <p:cNvCxnSpPr>
            <a:cxnSpLocks noChangeShapeType="1"/>
            <a:stCxn id="28681" idx="2"/>
            <a:endCxn id="28682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11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2" name="AutoShape 40"/>
          <p:cNvCxnSpPr>
            <a:cxnSpLocks noChangeShapeType="1"/>
            <a:stCxn id="28691" idx="3"/>
            <a:endCxn id="28690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13" name="AutoShape 41"/>
          <p:cNvCxnSpPr>
            <a:cxnSpLocks noChangeShapeType="1"/>
            <a:stCxn id="28682" idx="2"/>
            <a:endCxn id="28692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7" name="AutoShape 45"/>
          <p:cNvCxnSpPr>
            <a:cxnSpLocks noChangeShapeType="1"/>
            <a:stCxn id="28694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18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9" name="AutoShape 47"/>
          <p:cNvCxnSpPr>
            <a:cxnSpLocks noChangeShapeType="1"/>
            <a:stCxn id="28698" idx="3"/>
            <a:endCxn id="28697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0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21" name="AutoShape 49"/>
          <p:cNvCxnSpPr>
            <a:cxnSpLocks noChangeShapeType="1"/>
            <a:stCxn id="28699" idx="1"/>
            <a:endCxn id="28700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2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5181600" y="137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citrátsyntáza</a:t>
            </a:r>
          </a:p>
        </p:txBody>
      </p: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4038600" y="914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4267200" y="3733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4343400" y="5943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629400" y="518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1143000" y="4495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23622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1828800" y="762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6400800" y="3352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Konečným </a:t>
            </a:r>
            <a:r>
              <a:rPr lang="cs-CZ" sz="2400" b="1" dirty="0"/>
              <a:t>produktem </a:t>
            </a:r>
            <a:endParaRPr lang="cs-CZ" sz="2400" b="1" dirty="0" smtClean="0"/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mléčná a její aniont (laktát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buď </a:t>
            </a:r>
            <a:r>
              <a:rPr lang="cs-CZ" sz="2400" b="1" dirty="0"/>
              <a:t>metabolizuje zpět na pyruvát </a:t>
            </a:r>
            <a:r>
              <a:rPr lang="cs-CZ" sz="2000" b="1" i="1" dirty="0"/>
              <a:t>(ten se rozloží v mitochondriích v cyklu kyseliny citrónové na CO</a:t>
            </a:r>
            <a:r>
              <a:rPr lang="cs-CZ" sz="2000" b="1" i="1" baseline="-25000" dirty="0"/>
              <a:t>2, </a:t>
            </a:r>
            <a:r>
              <a:rPr lang="cs-CZ" sz="2000" b="1" i="1" dirty="0"/>
              <a:t>vodu a energii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</a:t>
            </a:r>
            <a:r>
              <a:rPr lang="cs-CZ" sz="2400" b="1" dirty="0"/>
              <a:t>se stává zdrojem </a:t>
            </a:r>
            <a:r>
              <a:rPr lang="cs-CZ" sz="2400" b="1" dirty="0" smtClean="0"/>
              <a:t>glukoneogeneze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6" name="Přímá spojovací šipka 85"/>
          <p:cNvCxnSpPr/>
          <p:nvPr/>
        </p:nvCxnSpPr>
        <p:spPr>
          <a:xfrm>
            <a:off x="755576" y="1484784"/>
            <a:ext cx="0" cy="446449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šipka 87"/>
          <p:cNvCxnSpPr/>
          <p:nvPr/>
        </p:nvCxnSpPr>
        <p:spPr>
          <a:xfrm>
            <a:off x="755576" y="5949280"/>
            <a:ext cx="4752528" cy="7200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šipka 89"/>
          <p:cNvCxnSpPr/>
          <p:nvPr/>
        </p:nvCxnSpPr>
        <p:spPr>
          <a:xfrm flipH="1" flipV="1">
            <a:off x="5436096" y="980728"/>
            <a:ext cx="72008" cy="504056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Konečným </a:t>
            </a:r>
            <a:r>
              <a:rPr lang="cs-CZ" sz="2400" b="1" dirty="0"/>
              <a:t>produktem </a:t>
            </a:r>
            <a:endParaRPr lang="cs-CZ" sz="2400" b="1" dirty="0" smtClean="0"/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mléčná a její aniont (laktát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buď </a:t>
            </a:r>
            <a:r>
              <a:rPr lang="cs-CZ" sz="2400" b="1" dirty="0"/>
              <a:t>metabolizuje zpět na pyruvát </a:t>
            </a:r>
            <a:r>
              <a:rPr lang="cs-CZ" sz="2000" b="1" i="1" dirty="0"/>
              <a:t>(ten se rozloží v mitochondriích v cyklu kyseliny citrónové na CO</a:t>
            </a:r>
            <a:r>
              <a:rPr lang="cs-CZ" sz="2000" b="1" i="1" baseline="-25000" dirty="0"/>
              <a:t>2, </a:t>
            </a:r>
            <a:r>
              <a:rPr lang="cs-CZ" sz="2000" b="1" i="1" dirty="0"/>
              <a:t>vodu a energii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</a:t>
            </a:r>
            <a:r>
              <a:rPr lang="cs-CZ" sz="2400" b="1" dirty="0"/>
              <a:t>se stává zdrojem </a:t>
            </a:r>
            <a:r>
              <a:rPr lang="cs-CZ" sz="2400" b="1" dirty="0" smtClean="0"/>
              <a:t>glukoneogeneze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</a:t>
            </a:r>
            <a:r>
              <a:rPr lang="cs-CZ" sz="2400" b="1" dirty="0"/>
              <a:t>je transportován do mezibuněčného prostoru a odtud do vedlejších pomalých svalových vláken nebo do </a:t>
            </a:r>
            <a:r>
              <a:rPr lang="cs-CZ" sz="2400" b="1" dirty="0" smtClean="0"/>
              <a:t>krve</a:t>
            </a:r>
          </a:p>
          <a:p>
            <a:endParaRPr lang="cs-CZ" sz="2400" b="1" dirty="0"/>
          </a:p>
          <a:p>
            <a:pPr algn="ctr"/>
            <a:r>
              <a:rPr lang="cs-CZ" sz="2400" b="1" dirty="0" smtClean="0"/>
              <a:t>Transport laktátu a vodíkového protonu </a:t>
            </a:r>
            <a:r>
              <a:rPr lang="cs-CZ" sz="2000" b="1" i="1" dirty="0" smtClean="0"/>
              <a:t>(laktát je akceptor vodíku) </a:t>
            </a:r>
          </a:p>
          <a:p>
            <a:pPr algn="ctr"/>
            <a:r>
              <a:rPr lang="cs-CZ" sz="2400" b="1" dirty="0" smtClean="0"/>
              <a:t>do mezibuněčného prostoru a dál do krve </a:t>
            </a:r>
          </a:p>
          <a:p>
            <a:pPr algn="ctr"/>
            <a:r>
              <a:rPr lang="cs-CZ" sz="2400" b="1" dirty="0" smtClean="0"/>
              <a:t>ve směru koncentračního gradientu  </a:t>
            </a:r>
          </a:p>
          <a:p>
            <a:endParaRPr lang="cs-CZ" sz="2400" b="1" dirty="0" smtClean="0"/>
          </a:p>
          <a:p>
            <a:pPr algn="ctr"/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opakované a dlouhodobé působení pohybu na organismus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Funkční adaptace některých systémů na opakovaný podnět </a:t>
            </a:r>
          </a:p>
          <a:p>
            <a:pPr algn="ctr"/>
            <a:r>
              <a:rPr lang="cs-CZ" sz="2400" b="1" dirty="0" smtClean="0"/>
              <a:t>poměrně velmi brzy </a:t>
            </a:r>
          </a:p>
          <a:p>
            <a:pPr algn="ctr"/>
            <a:r>
              <a:rPr lang="cs-CZ" sz="2400" b="1" dirty="0" smtClean="0"/>
              <a:t>známky adaptace mohou velmi brzy odeznít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Funkční adaptace jiných systémů </a:t>
            </a:r>
          </a:p>
          <a:p>
            <a:pPr algn="ctr"/>
            <a:r>
              <a:rPr lang="cs-CZ" sz="2400" b="1" dirty="0" smtClean="0"/>
              <a:t>velmi pomalá, může trvat mnoho měsíců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572000" y="83671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Oval 2"/>
          <p:cNvSpPr>
            <a:spLocks noChangeArrowheads="1"/>
          </p:cNvSpPr>
          <p:nvPr/>
        </p:nvSpPr>
        <p:spPr bwMode="auto">
          <a:xfrm>
            <a:off x="6877050" y="549275"/>
            <a:ext cx="2016125" cy="3671888"/>
          </a:xfrm>
          <a:prstGeom prst="ellipse">
            <a:avLst/>
          </a:prstGeom>
          <a:solidFill>
            <a:srgbClr val="FFCCCC"/>
          </a:solidFill>
          <a:ln w="635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3059" name="AutoShape 3"/>
          <p:cNvSpPr>
            <a:spLocks noChangeArrowheads="1"/>
          </p:cNvSpPr>
          <p:nvPr/>
        </p:nvSpPr>
        <p:spPr bwMode="auto">
          <a:xfrm>
            <a:off x="0" y="0"/>
            <a:ext cx="3743325" cy="5976938"/>
          </a:xfrm>
          <a:prstGeom prst="can">
            <a:avLst>
              <a:gd name="adj" fmla="val 3991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3060" name="Oval 4"/>
          <p:cNvSpPr>
            <a:spLocks noChangeArrowheads="1"/>
          </p:cNvSpPr>
          <p:nvPr/>
        </p:nvSpPr>
        <p:spPr bwMode="auto">
          <a:xfrm>
            <a:off x="7667625" y="69215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1" name="Oval 5"/>
          <p:cNvSpPr>
            <a:spLocks noChangeArrowheads="1"/>
          </p:cNvSpPr>
          <p:nvPr/>
        </p:nvSpPr>
        <p:spPr bwMode="auto">
          <a:xfrm>
            <a:off x="6877050" y="213360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6732588" y="1095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Svalová buňka</a:t>
            </a:r>
            <a:endParaRPr lang="en-US" b="1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140200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Intercelulární tekutina</a:t>
            </a:r>
            <a:endParaRPr lang="en-US" b="1"/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468313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Céva</a:t>
            </a:r>
            <a:endParaRPr lang="en-US" b="1"/>
          </a:p>
        </p:txBody>
      </p:sp>
      <p:sp>
        <p:nvSpPr>
          <p:cNvPr id="173065" name="Oval 9"/>
          <p:cNvSpPr>
            <a:spLocks noChangeArrowheads="1"/>
          </p:cNvSpPr>
          <p:nvPr/>
        </p:nvSpPr>
        <p:spPr bwMode="auto">
          <a:xfrm>
            <a:off x="7451725" y="170021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6" name="Oval 10"/>
          <p:cNvSpPr>
            <a:spLocks noChangeArrowheads="1"/>
          </p:cNvSpPr>
          <p:nvPr/>
        </p:nvSpPr>
        <p:spPr bwMode="auto">
          <a:xfrm>
            <a:off x="7596188" y="22764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7" name="Oval 11"/>
          <p:cNvSpPr>
            <a:spLocks noChangeArrowheads="1"/>
          </p:cNvSpPr>
          <p:nvPr/>
        </p:nvSpPr>
        <p:spPr bwMode="auto">
          <a:xfrm>
            <a:off x="8172450" y="206057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7164388" y="29241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5003800" y="191611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7164388" y="10525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8027988" y="12684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8027988" y="27813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7740650" y="35004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4932363" y="36449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6156325" y="36449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5724525" y="1052513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7" name="Oval 21"/>
          <p:cNvSpPr>
            <a:spLocks noChangeArrowheads="1"/>
          </p:cNvSpPr>
          <p:nvPr/>
        </p:nvSpPr>
        <p:spPr bwMode="auto">
          <a:xfrm>
            <a:off x="250825" y="414972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78" name="Oval 22"/>
          <p:cNvSpPr>
            <a:spLocks noChangeArrowheads="1"/>
          </p:cNvSpPr>
          <p:nvPr/>
        </p:nvSpPr>
        <p:spPr bwMode="auto">
          <a:xfrm>
            <a:off x="395288" y="17002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9" name="Oval 23"/>
          <p:cNvSpPr>
            <a:spLocks noChangeArrowheads="1"/>
          </p:cNvSpPr>
          <p:nvPr/>
        </p:nvSpPr>
        <p:spPr bwMode="auto">
          <a:xfrm>
            <a:off x="2843213" y="1557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80" name="Oval 24"/>
          <p:cNvSpPr>
            <a:spLocks noChangeArrowheads="1"/>
          </p:cNvSpPr>
          <p:nvPr/>
        </p:nvSpPr>
        <p:spPr bwMode="auto">
          <a:xfrm>
            <a:off x="2484438" y="42926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0" y="6211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Pohyb H</a:t>
            </a:r>
            <a:r>
              <a:rPr lang="cs-CZ" sz="2400" b="1" baseline="30000"/>
              <a:t>+ </a:t>
            </a:r>
            <a:r>
              <a:rPr lang="cs-CZ" sz="2400" b="1"/>
              <a:t>a La - v závislosti na koncentračních gradientech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1965E-6 L -0.72847 0.026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" y="1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2139E-6 L -0.67327 0.341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1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2775E-6 L -0.64184 0.487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2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3699E-6 L -0.87795 -0.12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" y="-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8208E-6 L -0.66545 -0.078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2775E-6 L -0.46077 0.1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7" grpId="0" animBg="1"/>
      <p:bldP spid="173070" grpId="0" animBg="1"/>
      <p:bldP spid="173073" grpId="0" animBg="1"/>
      <p:bldP spid="173075" grpId="0" animBg="1"/>
      <p:bldP spid="173076" grpId="0" animBg="1"/>
      <p:bldP spid="1730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6211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Pohyb H</a:t>
            </a:r>
            <a:r>
              <a:rPr lang="cs-CZ" sz="2400" b="1" baseline="30000"/>
              <a:t>+ </a:t>
            </a:r>
            <a:r>
              <a:rPr lang="cs-CZ" sz="2400" b="1"/>
              <a:t>a La - v závislosti na koncentračních gradientech</a:t>
            </a:r>
            <a:endParaRPr lang="en-US" sz="2400" b="1"/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6877050" y="549275"/>
            <a:ext cx="2016125" cy="3671888"/>
          </a:xfrm>
          <a:prstGeom prst="ellipse">
            <a:avLst/>
          </a:prstGeom>
          <a:solidFill>
            <a:srgbClr val="FFCCCC"/>
          </a:solidFill>
          <a:ln w="635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084" name="AutoShape 4"/>
          <p:cNvSpPr>
            <a:spLocks noChangeArrowheads="1"/>
          </p:cNvSpPr>
          <p:nvPr/>
        </p:nvSpPr>
        <p:spPr bwMode="auto">
          <a:xfrm>
            <a:off x="0" y="0"/>
            <a:ext cx="3743325" cy="5976938"/>
          </a:xfrm>
          <a:prstGeom prst="can">
            <a:avLst>
              <a:gd name="adj" fmla="val 3991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085" name="Oval 5"/>
          <p:cNvSpPr>
            <a:spLocks noChangeArrowheads="1"/>
          </p:cNvSpPr>
          <p:nvPr/>
        </p:nvSpPr>
        <p:spPr bwMode="auto">
          <a:xfrm>
            <a:off x="7667625" y="69215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1619250" y="16287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6732588" y="1095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Svalová buňka</a:t>
            </a:r>
            <a:endParaRPr lang="en-US" b="1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4140200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Intercelulární tekutina</a:t>
            </a:r>
            <a:endParaRPr lang="en-US" b="1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468313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Céva</a:t>
            </a:r>
            <a:endParaRPr lang="en-US" b="1"/>
          </a:p>
        </p:txBody>
      </p:sp>
      <p:sp>
        <p:nvSpPr>
          <p:cNvPr id="174090" name="Oval 10"/>
          <p:cNvSpPr>
            <a:spLocks noChangeArrowheads="1"/>
          </p:cNvSpPr>
          <p:nvPr/>
        </p:nvSpPr>
        <p:spPr bwMode="auto">
          <a:xfrm>
            <a:off x="468313" y="27082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1" name="Oval 11"/>
          <p:cNvSpPr>
            <a:spLocks noChangeArrowheads="1"/>
          </p:cNvSpPr>
          <p:nvPr/>
        </p:nvSpPr>
        <p:spPr bwMode="auto">
          <a:xfrm>
            <a:off x="1331913" y="25654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2" name="Oval 12"/>
          <p:cNvSpPr>
            <a:spLocks noChangeArrowheads="1"/>
          </p:cNvSpPr>
          <p:nvPr/>
        </p:nvSpPr>
        <p:spPr bwMode="auto">
          <a:xfrm>
            <a:off x="8172450" y="19891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3" name="Oval 13"/>
          <p:cNvSpPr>
            <a:spLocks noChangeArrowheads="1"/>
          </p:cNvSpPr>
          <p:nvPr/>
        </p:nvSpPr>
        <p:spPr bwMode="auto">
          <a:xfrm>
            <a:off x="2268538" y="27082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4" name="Oval 14"/>
          <p:cNvSpPr>
            <a:spLocks noChangeArrowheads="1"/>
          </p:cNvSpPr>
          <p:nvPr/>
        </p:nvSpPr>
        <p:spPr bwMode="auto">
          <a:xfrm>
            <a:off x="5003800" y="191611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5" name="Oval 15"/>
          <p:cNvSpPr>
            <a:spLocks noChangeArrowheads="1"/>
          </p:cNvSpPr>
          <p:nvPr/>
        </p:nvSpPr>
        <p:spPr bwMode="auto">
          <a:xfrm>
            <a:off x="1258888" y="443706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6" name="Oval 16"/>
          <p:cNvSpPr>
            <a:spLocks noChangeArrowheads="1"/>
          </p:cNvSpPr>
          <p:nvPr/>
        </p:nvSpPr>
        <p:spPr bwMode="auto">
          <a:xfrm>
            <a:off x="7092950" y="20605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7" name="Oval 17"/>
          <p:cNvSpPr>
            <a:spLocks noChangeArrowheads="1"/>
          </p:cNvSpPr>
          <p:nvPr/>
        </p:nvSpPr>
        <p:spPr bwMode="auto">
          <a:xfrm>
            <a:off x="7451725" y="32845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8" name="Oval 18"/>
          <p:cNvSpPr>
            <a:spLocks noChangeArrowheads="1"/>
          </p:cNvSpPr>
          <p:nvPr/>
        </p:nvSpPr>
        <p:spPr bwMode="auto">
          <a:xfrm>
            <a:off x="1763713" y="34290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9" name="Oval 19"/>
          <p:cNvSpPr>
            <a:spLocks noChangeArrowheads="1"/>
          </p:cNvSpPr>
          <p:nvPr/>
        </p:nvSpPr>
        <p:spPr bwMode="auto">
          <a:xfrm>
            <a:off x="4932363" y="36449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100" name="Oval 20"/>
          <p:cNvSpPr>
            <a:spLocks noChangeArrowheads="1"/>
          </p:cNvSpPr>
          <p:nvPr/>
        </p:nvSpPr>
        <p:spPr bwMode="auto">
          <a:xfrm>
            <a:off x="6156325" y="36449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101" name="Oval 21"/>
          <p:cNvSpPr>
            <a:spLocks noChangeArrowheads="1"/>
          </p:cNvSpPr>
          <p:nvPr/>
        </p:nvSpPr>
        <p:spPr bwMode="auto">
          <a:xfrm>
            <a:off x="5724525" y="1052513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102" name="Oval 22"/>
          <p:cNvSpPr>
            <a:spLocks noChangeArrowheads="1"/>
          </p:cNvSpPr>
          <p:nvPr/>
        </p:nvSpPr>
        <p:spPr bwMode="auto">
          <a:xfrm>
            <a:off x="250825" y="414972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103" name="Oval 23"/>
          <p:cNvSpPr>
            <a:spLocks noChangeArrowheads="1"/>
          </p:cNvSpPr>
          <p:nvPr/>
        </p:nvSpPr>
        <p:spPr bwMode="auto">
          <a:xfrm>
            <a:off x="395288" y="17002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104" name="Oval 24"/>
          <p:cNvSpPr>
            <a:spLocks noChangeArrowheads="1"/>
          </p:cNvSpPr>
          <p:nvPr/>
        </p:nvSpPr>
        <p:spPr bwMode="auto">
          <a:xfrm>
            <a:off x="2843213" y="1557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105" name="Oval 25"/>
          <p:cNvSpPr>
            <a:spLocks noChangeArrowheads="1"/>
          </p:cNvSpPr>
          <p:nvPr/>
        </p:nvSpPr>
        <p:spPr bwMode="auto">
          <a:xfrm>
            <a:off x="2484438" y="42926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6069E-6 L 0.49219 -0.026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4624E-7 L 0.67326 -0.110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0.71268 0.22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1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4624E-7 L 0.38993 -0.256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7457E-6 L 0.23229 -0.130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8208E-6 L 0.34253 -0.372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 animBg="1"/>
      <p:bldP spid="174094" grpId="0" animBg="1"/>
      <p:bldP spid="174095" grpId="0" animBg="1"/>
      <p:bldP spid="174098" grpId="0" animBg="1"/>
      <p:bldP spid="174099" grpId="0" animBg="1"/>
      <p:bldP spid="1741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Oval 2"/>
          <p:cNvSpPr>
            <a:spLocks noChangeArrowheads="1"/>
          </p:cNvSpPr>
          <p:nvPr/>
        </p:nvSpPr>
        <p:spPr bwMode="auto">
          <a:xfrm>
            <a:off x="6877050" y="549275"/>
            <a:ext cx="2016125" cy="3671888"/>
          </a:xfrm>
          <a:prstGeom prst="ellipse">
            <a:avLst/>
          </a:prstGeom>
          <a:solidFill>
            <a:srgbClr val="FFCCCC"/>
          </a:solidFill>
          <a:ln w="635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0" y="0"/>
            <a:ext cx="3743325" cy="5976938"/>
          </a:xfrm>
          <a:prstGeom prst="can">
            <a:avLst>
              <a:gd name="adj" fmla="val 3991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2036" name="Oval 4"/>
          <p:cNvSpPr>
            <a:spLocks noChangeArrowheads="1"/>
          </p:cNvSpPr>
          <p:nvPr/>
        </p:nvSpPr>
        <p:spPr bwMode="auto">
          <a:xfrm>
            <a:off x="7524750" y="11255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4572000" y="32845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6732588" y="1095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Svalová buňka</a:t>
            </a:r>
            <a:endParaRPr lang="en-US" b="1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4140200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Intercelulární tekutina</a:t>
            </a:r>
            <a:endParaRPr lang="en-US" b="1"/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468313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Céva</a:t>
            </a:r>
            <a:endParaRPr lang="en-US" b="1"/>
          </a:p>
        </p:txBody>
      </p:sp>
      <p:sp>
        <p:nvSpPr>
          <p:cNvPr id="172041" name="Oval 9"/>
          <p:cNvSpPr>
            <a:spLocks noChangeArrowheads="1"/>
          </p:cNvSpPr>
          <p:nvPr/>
        </p:nvSpPr>
        <p:spPr bwMode="auto">
          <a:xfrm>
            <a:off x="468313" y="3500438"/>
            <a:ext cx="1800225" cy="16557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2042" name="Oval 10"/>
          <p:cNvSpPr>
            <a:spLocks noChangeArrowheads="1"/>
          </p:cNvSpPr>
          <p:nvPr/>
        </p:nvSpPr>
        <p:spPr bwMode="auto">
          <a:xfrm>
            <a:off x="2555875" y="29241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3" name="Oval 11"/>
          <p:cNvSpPr>
            <a:spLocks noChangeArrowheads="1"/>
          </p:cNvSpPr>
          <p:nvPr/>
        </p:nvSpPr>
        <p:spPr bwMode="auto">
          <a:xfrm>
            <a:off x="1908175" y="19891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4" name="Oval 12"/>
          <p:cNvSpPr>
            <a:spLocks noChangeArrowheads="1"/>
          </p:cNvSpPr>
          <p:nvPr/>
        </p:nvSpPr>
        <p:spPr bwMode="auto">
          <a:xfrm>
            <a:off x="468313" y="177323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5" name="Oval 13"/>
          <p:cNvSpPr>
            <a:spLocks noChangeArrowheads="1"/>
          </p:cNvSpPr>
          <p:nvPr/>
        </p:nvSpPr>
        <p:spPr bwMode="auto">
          <a:xfrm>
            <a:off x="755650" y="429260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6" name="Oval 14"/>
          <p:cNvSpPr>
            <a:spLocks noChangeArrowheads="1"/>
          </p:cNvSpPr>
          <p:nvPr/>
        </p:nvSpPr>
        <p:spPr bwMode="auto">
          <a:xfrm>
            <a:off x="1476375" y="28527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7" name="Oval 15"/>
          <p:cNvSpPr>
            <a:spLocks noChangeArrowheads="1"/>
          </p:cNvSpPr>
          <p:nvPr/>
        </p:nvSpPr>
        <p:spPr bwMode="auto">
          <a:xfrm>
            <a:off x="395288" y="26368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48" name="Oval 16"/>
          <p:cNvSpPr>
            <a:spLocks noChangeArrowheads="1"/>
          </p:cNvSpPr>
          <p:nvPr/>
        </p:nvSpPr>
        <p:spPr bwMode="auto">
          <a:xfrm>
            <a:off x="2555875" y="393382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49" name="Oval 17"/>
          <p:cNvSpPr>
            <a:spLocks noChangeArrowheads="1"/>
          </p:cNvSpPr>
          <p:nvPr/>
        </p:nvSpPr>
        <p:spPr bwMode="auto">
          <a:xfrm>
            <a:off x="2916238" y="21336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0" name="Oval 18"/>
          <p:cNvSpPr>
            <a:spLocks noChangeArrowheads="1"/>
          </p:cNvSpPr>
          <p:nvPr/>
        </p:nvSpPr>
        <p:spPr bwMode="auto">
          <a:xfrm>
            <a:off x="1116013" y="3716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1" name="Oval 19"/>
          <p:cNvSpPr>
            <a:spLocks noChangeArrowheads="1"/>
          </p:cNvSpPr>
          <p:nvPr/>
        </p:nvSpPr>
        <p:spPr bwMode="auto">
          <a:xfrm>
            <a:off x="2124075" y="486886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2" name="Oval 20"/>
          <p:cNvSpPr>
            <a:spLocks noChangeArrowheads="1"/>
          </p:cNvSpPr>
          <p:nvPr/>
        </p:nvSpPr>
        <p:spPr bwMode="auto">
          <a:xfrm>
            <a:off x="2051050" y="30686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3" name="Oval 21"/>
          <p:cNvSpPr>
            <a:spLocks noChangeArrowheads="1"/>
          </p:cNvSpPr>
          <p:nvPr/>
        </p:nvSpPr>
        <p:spPr bwMode="auto">
          <a:xfrm>
            <a:off x="971550" y="522922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4" name="Oval 22"/>
          <p:cNvSpPr>
            <a:spLocks noChangeArrowheads="1"/>
          </p:cNvSpPr>
          <p:nvPr/>
        </p:nvSpPr>
        <p:spPr bwMode="auto">
          <a:xfrm>
            <a:off x="2987675" y="458152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1547813" y="42926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6" name="Oval 24"/>
          <p:cNvSpPr>
            <a:spLocks noChangeArrowheads="1"/>
          </p:cNvSpPr>
          <p:nvPr/>
        </p:nvSpPr>
        <p:spPr bwMode="auto">
          <a:xfrm>
            <a:off x="3059113" y="33575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7" name="Oval 25"/>
          <p:cNvSpPr>
            <a:spLocks noChangeArrowheads="1"/>
          </p:cNvSpPr>
          <p:nvPr/>
        </p:nvSpPr>
        <p:spPr bwMode="auto">
          <a:xfrm>
            <a:off x="1258888" y="17732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8" name="Oval 26"/>
          <p:cNvSpPr>
            <a:spLocks noChangeArrowheads="1"/>
          </p:cNvSpPr>
          <p:nvPr/>
        </p:nvSpPr>
        <p:spPr bwMode="auto">
          <a:xfrm>
            <a:off x="2771775" y="15573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9" name="Oval 27"/>
          <p:cNvSpPr>
            <a:spLocks noChangeArrowheads="1"/>
          </p:cNvSpPr>
          <p:nvPr/>
        </p:nvSpPr>
        <p:spPr bwMode="auto">
          <a:xfrm>
            <a:off x="611188" y="3716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60" name="Oval 28"/>
          <p:cNvSpPr>
            <a:spLocks noChangeArrowheads="1"/>
          </p:cNvSpPr>
          <p:nvPr/>
        </p:nvSpPr>
        <p:spPr bwMode="auto">
          <a:xfrm>
            <a:off x="7524750" y="299720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61" name="Oval 29"/>
          <p:cNvSpPr>
            <a:spLocks noChangeArrowheads="1"/>
          </p:cNvSpPr>
          <p:nvPr/>
        </p:nvSpPr>
        <p:spPr bwMode="auto">
          <a:xfrm>
            <a:off x="5795963" y="465296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62" name="Oval 30"/>
          <p:cNvSpPr>
            <a:spLocks noChangeArrowheads="1"/>
          </p:cNvSpPr>
          <p:nvPr/>
        </p:nvSpPr>
        <p:spPr bwMode="auto">
          <a:xfrm>
            <a:off x="4787900" y="1916113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63" name="Oval 31"/>
          <p:cNvSpPr>
            <a:spLocks noChangeArrowheads="1"/>
          </p:cNvSpPr>
          <p:nvPr/>
        </p:nvSpPr>
        <p:spPr bwMode="auto">
          <a:xfrm>
            <a:off x="6011863" y="24939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64" name="Oval 32"/>
          <p:cNvSpPr>
            <a:spLocks noChangeArrowheads="1"/>
          </p:cNvSpPr>
          <p:nvPr/>
        </p:nvSpPr>
        <p:spPr bwMode="auto">
          <a:xfrm>
            <a:off x="5580063" y="32131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65" name="Oval 33"/>
          <p:cNvSpPr>
            <a:spLocks noChangeArrowheads="1"/>
          </p:cNvSpPr>
          <p:nvPr/>
        </p:nvSpPr>
        <p:spPr bwMode="auto">
          <a:xfrm>
            <a:off x="4643438" y="40052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8 L 0.60243 -0.37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-1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8208E-6 L 0.83854 -0.288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711E-6 L 0.35052 0.099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4046E-6 L 0.7283 -0.089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-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2601E-6 L 0.58663 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6069E-6 L 0.5316 0.288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0867E-6 L 0.18507 -0.131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0867E-6 L 0.20868 -0.592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4" grpId="0" animBg="1"/>
      <p:bldP spid="172046" grpId="0" animBg="1"/>
      <p:bldP spid="172055" grpId="0" animBg="1"/>
      <p:bldP spid="172056" grpId="0" animBg="1"/>
      <p:bldP spid="172058" grpId="0" animBg="1"/>
      <p:bldP spid="172059" grpId="0" animBg="1"/>
      <p:bldP spid="172061" grpId="0" animBg="1"/>
      <p:bldP spid="1720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Trénink zvyšuje množství kapilár připadajících na jedno svalové vlákno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Zvyšuje svalový krevní průtok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Zvyšuje laktátový a protonový transport z krve do svalů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Pomáhá udržovat příznivější extra- a intracelulární laktátový a protonový gradient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Podporuje oxidaci laktátu ve svalové tkáni </a:t>
            </a:r>
            <a:endParaRPr lang="en-US" b="1"/>
          </a:p>
        </p:txBody>
      </p:sp>
      <p:sp>
        <p:nvSpPr>
          <p:cNvPr id="175107" name="AutoShape 3"/>
          <p:cNvSpPr>
            <a:spLocks noChangeArrowheads="1"/>
          </p:cNvSpPr>
          <p:nvPr/>
        </p:nvSpPr>
        <p:spPr bwMode="auto">
          <a:xfrm>
            <a:off x="179388" y="3429000"/>
            <a:ext cx="792162" cy="2951163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>
            <a:off x="8172450" y="3284538"/>
            <a:ext cx="792163" cy="2951162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2843213" y="3500438"/>
            <a:ext cx="792162" cy="2951162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>
            <a:off x="5508625" y="3357563"/>
            <a:ext cx="792163" cy="2951162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1" name="Oval 7"/>
          <p:cNvSpPr>
            <a:spLocks noChangeArrowheads="1"/>
          </p:cNvSpPr>
          <p:nvPr/>
        </p:nvSpPr>
        <p:spPr bwMode="auto">
          <a:xfrm>
            <a:off x="1044575" y="3284538"/>
            <a:ext cx="1727200" cy="32400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2" name="Oval 8"/>
          <p:cNvSpPr>
            <a:spLocks noChangeArrowheads="1"/>
          </p:cNvSpPr>
          <p:nvPr/>
        </p:nvSpPr>
        <p:spPr bwMode="auto">
          <a:xfrm>
            <a:off x="3708400" y="3284538"/>
            <a:ext cx="1727200" cy="32400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3" name="Oval 9"/>
          <p:cNvSpPr>
            <a:spLocks noChangeArrowheads="1"/>
          </p:cNvSpPr>
          <p:nvPr/>
        </p:nvSpPr>
        <p:spPr bwMode="auto">
          <a:xfrm>
            <a:off x="6373813" y="3284538"/>
            <a:ext cx="1727200" cy="32400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4" name="Oval 10"/>
          <p:cNvSpPr>
            <a:spLocks noChangeArrowheads="1"/>
          </p:cNvSpPr>
          <p:nvPr/>
        </p:nvSpPr>
        <p:spPr bwMode="auto">
          <a:xfrm>
            <a:off x="250825" y="42926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15" name="Oval 11"/>
          <p:cNvSpPr>
            <a:spLocks noChangeArrowheads="1"/>
          </p:cNvSpPr>
          <p:nvPr/>
        </p:nvSpPr>
        <p:spPr bwMode="auto">
          <a:xfrm>
            <a:off x="250825" y="35004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16" name="Oval 12"/>
          <p:cNvSpPr>
            <a:spLocks noChangeArrowheads="1"/>
          </p:cNvSpPr>
          <p:nvPr/>
        </p:nvSpPr>
        <p:spPr bwMode="auto">
          <a:xfrm>
            <a:off x="5580063" y="494188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17" name="Oval 13"/>
          <p:cNvSpPr>
            <a:spLocks noChangeArrowheads="1"/>
          </p:cNvSpPr>
          <p:nvPr/>
        </p:nvSpPr>
        <p:spPr bwMode="auto">
          <a:xfrm>
            <a:off x="6948488" y="350043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18" name="Oval 14"/>
          <p:cNvSpPr>
            <a:spLocks noChangeArrowheads="1"/>
          </p:cNvSpPr>
          <p:nvPr/>
        </p:nvSpPr>
        <p:spPr bwMode="auto">
          <a:xfrm>
            <a:off x="2843213" y="501332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19" name="Oval 15"/>
          <p:cNvSpPr>
            <a:spLocks noChangeArrowheads="1"/>
          </p:cNvSpPr>
          <p:nvPr/>
        </p:nvSpPr>
        <p:spPr bwMode="auto">
          <a:xfrm>
            <a:off x="4284663" y="35004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0" name="Oval 16"/>
          <p:cNvSpPr>
            <a:spLocks noChangeArrowheads="1"/>
          </p:cNvSpPr>
          <p:nvPr/>
        </p:nvSpPr>
        <p:spPr bwMode="auto">
          <a:xfrm>
            <a:off x="4284663" y="55895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1" name="Oval 17"/>
          <p:cNvSpPr>
            <a:spLocks noChangeArrowheads="1"/>
          </p:cNvSpPr>
          <p:nvPr/>
        </p:nvSpPr>
        <p:spPr bwMode="auto">
          <a:xfrm>
            <a:off x="1619250" y="35004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2" name="Oval 18"/>
          <p:cNvSpPr>
            <a:spLocks noChangeArrowheads="1"/>
          </p:cNvSpPr>
          <p:nvPr/>
        </p:nvSpPr>
        <p:spPr bwMode="auto">
          <a:xfrm>
            <a:off x="1547813" y="58054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3" name="Oval 19"/>
          <p:cNvSpPr>
            <a:spLocks noChangeArrowheads="1"/>
          </p:cNvSpPr>
          <p:nvPr/>
        </p:nvSpPr>
        <p:spPr bwMode="auto">
          <a:xfrm>
            <a:off x="2914650" y="36449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4" name="Oval 20"/>
          <p:cNvSpPr>
            <a:spLocks noChangeArrowheads="1"/>
          </p:cNvSpPr>
          <p:nvPr/>
        </p:nvSpPr>
        <p:spPr bwMode="auto">
          <a:xfrm>
            <a:off x="2916238" y="573405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5" name="Oval 21"/>
          <p:cNvSpPr>
            <a:spLocks noChangeArrowheads="1"/>
          </p:cNvSpPr>
          <p:nvPr/>
        </p:nvSpPr>
        <p:spPr bwMode="auto">
          <a:xfrm>
            <a:off x="5580063" y="40767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6" name="Oval 22"/>
          <p:cNvSpPr>
            <a:spLocks noChangeArrowheads="1"/>
          </p:cNvSpPr>
          <p:nvPr/>
        </p:nvSpPr>
        <p:spPr bwMode="auto">
          <a:xfrm>
            <a:off x="5580063" y="34290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7" name="Oval 23"/>
          <p:cNvSpPr>
            <a:spLocks noChangeArrowheads="1"/>
          </p:cNvSpPr>
          <p:nvPr/>
        </p:nvSpPr>
        <p:spPr bwMode="auto">
          <a:xfrm>
            <a:off x="8243888" y="48688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8" name="Oval 24"/>
          <p:cNvSpPr>
            <a:spLocks noChangeArrowheads="1"/>
          </p:cNvSpPr>
          <p:nvPr/>
        </p:nvSpPr>
        <p:spPr bwMode="auto">
          <a:xfrm>
            <a:off x="8243888" y="4149725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9" name="Oval 25"/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0" name="Oval 26"/>
          <p:cNvSpPr>
            <a:spLocks noChangeArrowheads="1"/>
          </p:cNvSpPr>
          <p:nvPr/>
        </p:nvSpPr>
        <p:spPr bwMode="auto">
          <a:xfrm>
            <a:off x="5580063" y="573405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1" name="Oval 27"/>
          <p:cNvSpPr>
            <a:spLocks noChangeArrowheads="1"/>
          </p:cNvSpPr>
          <p:nvPr/>
        </p:nvSpPr>
        <p:spPr bwMode="auto">
          <a:xfrm>
            <a:off x="8243888" y="55895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2" name="Oval 28"/>
          <p:cNvSpPr>
            <a:spLocks noChangeArrowheads="1"/>
          </p:cNvSpPr>
          <p:nvPr/>
        </p:nvSpPr>
        <p:spPr bwMode="auto">
          <a:xfrm>
            <a:off x="8243888" y="33575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33" name="Oval 29"/>
          <p:cNvSpPr>
            <a:spLocks noChangeArrowheads="1"/>
          </p:cNvSpPr>
          <p:nvPr/>
        </p:nvSpPr>
        <p:spPr bwMode="auto">
          <a:xfrm>
            <a:off x="250825" y="508476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34" name="Oval 30"/>
          <p:cNvSpPr>
            <a:spLocks noChangeArrowheads="1"/>
          </p:cNvSpPr>
          <p:nvPr/>
        </p:nvSpPr>
        <p:spPr bwMode="auto">
          <a:xfrm>
            <a:off x="2914650" y="436562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5" name="Oval 31"/>
          <p:cNvSpPr>
            <a:spLocks noChangeArrowheads="1"/>
          </p:cNvSpPr>
          <p:nvPr/>
        </p:nvSpPr>
        <p:spPr bwMode="auto">
          <a:xfrm>
            <a:off x="6948488" y="566102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33526E-6 L 0.15364 0.005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13873E-6 L 0.15746 0.1049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4046E-6 L 0.16146 -0.120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6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8382E-6 L 0.15365 0.005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873E-6 L -0.13785 -0.120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3642E-7 L -0.14566 0.0157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/>
      <p:bldP spid="175107" grpId="0" animBg="1"/>
      <p:bldP spid="175108" grpId="0" animBg="1"/>
      <p:bldP spid="175114" grpId="0" animBg="1"/>
      <p:bldP spid="175115" grpId="0" animBg="1"/>
      <p:bldP spid="175116" grpId="0" animBg="1"/>
      <p:bldP spid="175117" grpId="0" animBg="1"/>
      <p:bldP spid="175118" grpId="0" animBg="1"/>
      <p:bldP spid="175119" grpId="0" animBg="1"/>
      <p:bldP spid="175120" grpId="0" animBg="1"/>
      <p:bldP spid="175121" grpId="0" animBg="1"/>
      <p:bldP spid="175122" grpId="0" animBg="1"/>
      <p:bldP spid="175127" grpId="0" animBg="1"/>
      <p:bldP spid="175128" grpId="0" animBg="1"/>
      <p:bldP spid="175129" grpId="0" animBg="1"/>
      <p:bldP spid="175130" grpId="0" animBg="1"/>
      <p:bldP spid="175131" grpId="0" animBg="1"/>
      <p:bldP spid="175132" grpId="0" animBg="1"/>
      <p:bldP spid="175133" grpId="0" animBg="1"/>
      <p:bldP spid="175134" grpId="0" animBg="1"/>
      <p:bldP spid="1751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56932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2400" b="1">
                <a:solidFill>
                  <a:srgbClr val="FF3300"/>
                </a:solidFill>
              </a:rPr>
              <a:t>ZÁSADNÍ POSUN LAKTÁTOVÉHO PARADIGMATU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SzPct val="170000"/>
              <a:buFontTx/>
              <a:buChar char="•"/>
            </a:pPr>
            <a:r>
              <a:rPr lang="cs-CZ" b="1"/>
              <a:t>Jednoznačná podpora teorii laktátového mezibuněčného člunku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SzPct val="170000"/>
              <a:buFontTx/>
              <a:buChar char="•"/>
            </a:pPr>
            <a:r>
              <a:rPr lang="cs-CZ" b="1"/>
              <a:t>Laktát jako produkt anoxie nebo dysoxie je spíše výjimkou než pravidlem </a:t>
            </a:r>
          </a:p>
          <a:p>
            <a:pPr marL="342900" indent="-342900" algn="ctr">
              <a:spcBef>
                <a:spcPct val="50000"/>
              </a:spcBef>
            </a:pPr>
            <a:endParaRPr lang="cs-CZ" b="1"/>
          </a:p>
          <a:p>
            <a:pPr marL="342900" indent="-342900" algn="ctr">
              <a:spcBef>
                <a:spcPct val="50000"/>
              </a:spcBef>
            </a:pPr>
            <a:r>
              <a:rPr lang="cs-CZ" b="1"/>
              <a:t>Laktát je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b="1" u="sng">
                <a:solidFill>
                  <a:schemeClr val="accent2"/>
                </a:solidFill>
              </a:rPr>
              <a:t>anaerobní</a:t>
            </a:r>
            <a:r>
              <a:rPr lang="cs-CZ" b="1"/>
              <a:t> metabolit v podmínkách anoxie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b="1" u="sng">
                <a:solidFill>
                  <a:schemeClr val="accent2"/>
                </a:solidFill>
              </a:rPr>
              <a:t>hypoxický</a:t>
            </a:r>
            <a:r>
              <a:rPr lang="cs-CZ" b="1" u="sng"/>
              <a:t> </a:t>
            </a:r>
            <a:r>
              <a:rPr lang="cs-CZ" b="1"/>
              <a:t>metabolit v podmínkách dysoxie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b="1" u="sng">
                <a:solidFill>
                  <a:schemeClr val="accent2"/>
                </a:solidFill>
              </a:rPr>
              <a:t>aerobní</a:t>
            </a:r>
            <a:r>
              <a:rPr lang="cs-CZ" b="1" u="sng"/>
              <a:t> </a:t>
            </a:r>
            <a:r>
              <a:rPr lang="cs-CZ" b="1"/>
              <a:t>metabolit v podmínkách adekvátního zásobení kyslíkem a utilizace glukosy nebo glykogenu jako energetického substrátu </a:t>
            </a:r>
            <a:endParaRPr lang="en-US" b="1"/>
          </a:p>
        </p:txBody>
      </p:sp>
      <p:pic>
        <p:nvPicPr>
          <p:cNvPr id="176131" name="Picture 3" descr="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221163"/>
            <a:ext cx="2355850" cy="2355850"/>
          </a:xfrm>
          <a:prstGeom prst="rect">
            <a:avLst/>
          </a:prstGeom>
          <a:noFill/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3492500" y="5084763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Laktátové paradigma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8424863" cy="16144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Vysoká aerobní kapacita využije laktát vytvořený v bílých svalových vláknech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Char char="§"/>
            </a:pPr>
            <a:r>
              <a:rPr lang="cs-CZ"/>
              <a:t> jako aerobní energetický substrát v červených svalových vláknech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Char char="§"/>
            </a:pPr>
            <a:r>
              <a:rPr lang="cs-CZ"/>
              <a:t> jako zdroj glukoneogenese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None/>
            </a:pPr>
            <a:endParaRPr lang="cs-CZ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8424863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URYCHLENÍ REGENERACE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None/>
            </a:pPr>
            <a:endParaRPr lang="cs-CZ" sz="4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6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/>
      <p:bldP spid="176132" grpId="0"/>
      <p:bldP spid="176133" grpId="0" build="p" animBg="1"/>
      <p:bldP spid="176134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8" name="Přímá spojovací šipka 67"/>
          <p:cNvCxnSpPr/>
          <p:nvPr/>
        </p:nvCxnSpPr>
        <p:spPr>
          <a:xfrm>
            <a:off x="1043608" y="1484784"/>
            <a:ext cx="0" cy="129614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Pyruvát (3C)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Acetyl-CoA (2C)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Oxalacetát (4C)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Citrát (6C)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Izocitrát (6C)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Alfa-ketoglutarát (5C)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Sukcinyl-CoA (4C)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Sukcinát (4C)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Fumarát (4C)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Malát (4C)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GTP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GDP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FADH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3" name="AutoShape 31"/>
          <p:cNvCxnSpPr>
            <a:cxnSpLocks noChangeShapeType="1"/>
            <a:stCxn id="28676" idx="3"/>
            <a:endCxn id="28677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4" name="AutoShape 32"/>
          <p:cNvCxnSpPr>
            <a:cxnSpLocks noChangeShapeType="1"/>
            <a:stCxn id="28702" idx="0"/>
            <a:endCxn id="28675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5" name="AutoShape 33"/>
          <p:cNvCxnSpPr>
            <a:cxnSpLocks noChangeShapeType="1"/>
            <a:stCxn id="28679" idx="0"/>
            <a:endCxn id="28680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8" name="AutoShape 36"/>
          <p:cNvCxnSpPr>
            <a:cxnSpLocks noChangeShapeType="1"/>
            <a:stCxn id="28688" idx="3"/>
            <a:endCxn id="28689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9" name="AutoShape 37"/>
          <p:cNvCxnSpPr>
            <a:cxnSpLocks noChangeShapeType="1"/>
            <a:stCxn id="28681" idx="2"/>
            <a:endCxn id="28687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10" name="AutoShape 38"/>
          <p:cNvCxnSpPr>
            <a:cxnSpLocks noChangeShapeType="1"/>
            <a:stCxn id="28681" idx="2"/>
            <a:endCxn id="28682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11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2" name="AutoShape 40"/>
          <p:cNvCxnSpPr>
            <a:cxnSpLocks noChangeShapeType="1"/>
            <a:stCxn id="28691" idx="3"/>
            <a:endCxn id="28690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13" name="AutoShape 41"/>
          <p:cNvCxnSpPr>
            <a:cxnSpLocks noChangeShapeType="1"/>
            <a:stCxn id="28682" idx="2"/>
            <a:endCxn id="28692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7" name="AutoShape 45"/>
          <p:cNvCxnSpPr>
            <a:cxnSpLocks noChangeShapeType="1"/>
            <a:stCxn id="28694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18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9" name="AutoShape 47"/>
          <p:cNvCxnSpPr>
            <a:cxnSpLocks noChangeShapeType="1"/>
            <a:stCxn id="28698" idx="3"/>
            <a:endCxn id="28697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0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21" name="AutoShape 49"/>
          <p:cNvCxnSpPr>
            <a:cxnSpLocks noChangeShapeType="1"/>
            <a:stCxn id="28699" idx="1"/>
            <a:endCxn id="28700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2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5181600" y="137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citrátsyntáza</a:t>
            </a:r>
          </a:p>
        </p:txBody>
      </p: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4038600" y="914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4267200" y="3733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4343400" y="5943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629400" y="518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1143000" y="4495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23622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1828800" y="762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6400800" y="3352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Produkce energie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Glyceraldehyd 3-P		3-P </a:t>
            </a:r>
            <a:r>
              <a:rPr lang="cs-CZ" dirty="0" err="1">
                <a:solidFill>
                  <a:schemeClr val="bg1"/>
                </a:solidFill>
              </a:rPr>
              <a:t>glycerát</a:t>
            </a:r>
            <a:r>
              <a:rPr lang="cs-CZ" dirty="0">
                <a:solidFill>
                  <a:schemeClr val="bg1"/>
                </a:solidFill>
              </a:rPr>
              <a:t>	+ATP</a:t>
            </a:r>
          </a:p>
          <a:p>
            <a:r>
              <a:rPr lang="cs-CZ" dirty="0">
                <a:solidFill>
                  <a:schemeClr val="bg1"/>
                </a:solidFill>
              </a:rPr>
              <a:t>P-enol pyruvát		</a:t>
            </a:r>
            <a:r>
              <a:rPr lang="cs-CZ" dirty="0" err="1">
                <a:solidFill>
                  <a:schemeClr val="bg1"/>
                </a:solidFill>
              </a:rPr>
              <a:t>Pyruvát</a:t>
            </a:r>
            <a:r>
              <a:rPr lang="cs-CZ" dirty="0">
                <a:solidFill>
                  <a:schemeClr val="bg1"/>
                </a:solidFill>
              </a:rPr>
              <a:t>		+ATP</a:t>
            </a:r>
          </a:p>
          <a:p>
            <a:pPr>
              <a:buFontTx/>
              <a:buNone/>
            </a:pPr>
            <a:r>
              <a:rPr lang="cs-CZ" dirty="0"/>
              <a:t>   </a:t>
            </a:r>
            <a:r>
              <a:rPr lang="cs-CZ" dirty="0">
                <a:solidFill>
                  <a:schemeClr val="bg1"/>
                </a:solidFill>
              </a:rPr>
              <a:t>Celkem						       +2ATP</a:t>
            </a:r>
          </a:p>
          <a:p>
            <a:pPr>
              <a:buFontTx/>
              <a:buNone/>
            </a:pPr>
            <a:r>
              <a:rPr lang="cs-CZ" dirty="0">
                <a:solidFill>
                  <a:schemeClr val="bg1"/>
                </a:solidFill>
              </a:rPr>
              <a:t>   Všechno dvakrát				       +4ATP</a:t>
            </a:r>
          </a:p>
          <a:p>
            <a:endParaRPr lang="cs-CZ" dirty="0"/>
          </a:p>
          <a:p>
            <a:r>
              <a:rPr lang="cs-CZ" dirty="0">
                <a:solidFill>
                  <a:schemeClr val="bg1"/>
                </a:solidFill>
              </a:rPr>
              <a:t>Fruktóza 6-P			Fruktóza 1,6-P   -ATP</a:t>
            </a:r>
          </a:p>
          <a:p>
            <a:endParaRPr lang="cs-CZ" dirty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657600" y="1447800"/>
            <a:ext cx="762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3124200" y="2133600"/>
            <a:ext cx="1219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2743200" y="43434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4953000"/>
            <a:ext cx="9144000" cy="114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Čistý zisk					 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+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3ATP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7162800" y="2895600"/>
            <a:ext cx="1371600" cy="7620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3" name="Oval 13"/>
          <p:cNvSpPr>
            <a:spLocks noChangeArrowheads="1"/>
          </p:cNvSpPr>
          <p:nvPr/>
        </p:nvSpPr>
        <p:spPr bwMode="auto">
          <a:xfrm>
            <a:off x="7086600" y="3962400"/>
            <a:ext cx="1371600" cy="7620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4" name="Oval 14"/>
          <p:cNvSpPr>
            <a:spLocks noChangeArrowheads="1"/>
          </p:cNvSpPr>
          <p:nvPr/>
        </p:nvSpPr>
        <p:spPr bwMode="auto">
          <a:xfrm>
            <a:off x="7010400" y="4953000"/>
            <a:ext cx="1676400" cy="11430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 autoUpdateAnimBg="0"/>
      <p:bldP spid="81932" grpId="0" animBg="1"/>
      <p:bldP spid="81933" grpId="0" animBg="1"/>
      <p:bldP spid="81934" grpId="0" animBg="1"/>
      <p:bldP spid="819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E</a:t>
            </a:r>
            <a:r>
              <a:rPr lang="cs-CZ" sz="2800" b="1" dirty="0">
                <a:solidFill>
                  <a:schemeClr val="bg1"/>
                </a:solidFill>
              </a:rPr>
              <a:t>NERGETICKÝ ZISK AEROBNÍ GLUKOLÝZY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219200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glyceraldehyd 3-PV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5908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76600" y="1295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 dirty="0">
                <a:solidFill>
                  <a:schemeClr val="bg1"/>
                </a:solidFill>
              </a:rPr>
              <a:t>1,3-</a:t>
            </a:r>
            <a:r>
              <a:rPr lang="cs-CZ" b="1" dirty="0" err="1">
                <a:solidFill>
                  <a:schemeClr val="bg1"/>
                </a:solidFill>
              </a:rPr>
              <a:t>di</a:t>
            </a:r>
            <a:r>
              <a:rPr lang="cs-CZ" b="1" dirty="0">
                <a:solidFill>
                  <a:schemeClr val="bg1"/>
                </a:solidFill>
              </a:rPr>
              <a:t> P </a:t>
            </a:r>
            <a:r>
              <a:rPr lang="cs-CZ" b="1" dirty="0" err="1">
                <a:solidFill>
                  <a:schemeClr val="bg1"/>
                </a:solidFill>
              </a:rPr>
              <a:t>glycerát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705600" y="1295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3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2057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pyruvát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124200" y="2057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acetyl </a:t>
            </a:r>
            <a:r>
              <a:rPr lang="cs-CZ" b="1" dirty="0" err="1">
                <a:solidFill>
                  <a:schemeClr val="bg1"/>
                </a:solidFill>
              </a:rPr>
              <a:t>CoA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133600" y="2362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705600" y="1981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3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Krebsův cyklus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553200" y="2743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12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590800" y="3048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40386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>
                <a:solidFill>
                  <a:srgbClr val="FFFF00"/>
                </a:solidFill>
              </a:rPr>
              <a:t>CELKEM</a:t>
            </a:r>
            <a:endParaRPr lang="cs-CZ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6553200" y="3886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18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38400" y="42672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4876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 1 MOLEKULY GLUKÓZY 2 MOLEKULY GLYCERLDEHYDU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5638800"/>
            <a:ext cx="9144000" cy="762000"/>
          </a:xfrm>
          <a:prstGeom prst="rect">
            <a:avLst/>
          </a:prstGeom>
          <a:noFill/>
          <a:ln w="60325">
            <a:pattFill prst="lgCheck">
              <a:fgClr>
                <a:schemeClr val="accent2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 dirty="0">
                <a:solidFill>
                  <a:schemeClr val="bg1"/>
                </a:solidFill>
              </a:rPr>
              <a:t>Z 1 MOLEKULY GLUKÓZY</a:t>
            </a:r>
            <a:r>
              <a:rPr lang="cs-CZ" b="1" dirty="0">
                <a:solidFill>
                  <a:schemeClr val="bg1"/>
                </a:solidFill>
              </a:rPr>
              <a:t>                         </a:t>
            </a:r>
            <a:r>
              <a:rPr lang="cs-CZ" sz="3200" b="1" dirty="0">
                <a:solidFill>
                  <a:schemeClr val="accent2"/>
                </a:solidFill>
              </a:rPr>
              <a:t>36 ATP</a:t>
            </a:r>
            <a:endParaRPr lang="cs-CZ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utoUpdateAnimBg="0"/>
      <p:bldP spid="22540" grpId="0" autoUpdateAnimBg="0"/>
      <p:bldP spid="22541" grpId="0" animBg="1"/>
      <p:bldP spid="22542" grpId="0" animBg="1"/>
      <p:bldP spid="22543" grpId="0" autoUpdateAnimBg="0"/>
      <p:bldP spid="22544" grpId="0" autoUpdateAnimBg="0"/>
      <p:bldP spid="22545" grpId="0" animBg="1"/>
      <p:bldP spid="22546" grpId="0" autoUpdateAnimBg="0"/>
      <p:bldP spid="22547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E</a:t>
            </a:r>
            <a:r>
              <a:rPr lang="cs-CZ" sz="2800" b="1" dirty="0">
                <a:solidFill>
                  <a:schemeClr val="bg1"/>
                </a:solidFill>
              </a:rPr>
              <a:t>NERGETICKÝ ZISK AEROBNÍ GLUKOLÝZY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685800"/>
            <a:ext cx="9144000" cy="762000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 dirty="0">
                <a:solidFill>
                  <a:schemeClr val="bg1"/>
                </a:solidFill>
              </a:rPr>
              <a:t>Z 1 MOLEKULY GLUKÓZY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</a:rPr>
              <a:t>AEROBNĚ </a:t>
            </a:r>
            <a:r>
              <a:rPr lang="cs-CZ" sz="3200" b="1" dirty="0">
                <a:solidFill>
                  <a:schemeClr val="accent2"/>
                </a:solidFill>
              </a:rPr>
              <a:t>36 ATP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1905000"/>
            <a:ext cx="9144000" cy="762000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 dirty="0">
                <a:solidFill>
                  <a:schemeClr val="bg1"/>
                </a:solidFill>
              </a:rPr>
              <a:t>ANAEROBNÍ GLUKOLÝZA </a:t>
            </a:r>
            <a:r>
              <a:rPr lang="cs-CZ" b="1" dirty="0">
                <a:solidFill>
                  <a:schemeClr val="bg1"/>
                </a:solidFill>
              </a:rPr>
              <a:t>                            </a:t>
            </a:r>
            <a:r>
              <a:rPr lang="cs-CZ" sz="3200" b="1" dirty="0">
                <a:solidFill>
                  <a:schemeClr val="accent2"/>
                </a:solidFill>
              </a:rPr>
              <a:t>2 ATP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762000"/>
          </a:xfrm>
          <a:prstGeom prst="rect">
            <a:avLst/>
          </a:prstGeom>
          <a:noFill/>
          <a:ln w="60325">
            <a:pattFill prst="lgCheck">
              <a:fgClr>
                <a:schemeClr val="accent2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rgbClr val="FFFF00"/>
                </a:solidFill>
              </a:rPr>
              <a:t>Z GLUKÓZY CELKEM   </a:t>
            </a:r>
            <a:r>
              <a:rPr lang="cs-CZ" sz="2800" b="1"/>
              <a:t>      </a:t>
            </a:r>
            <a:r>
              <a:rPr lang="cs-CZ" b="1"/>
              <a:t>                          </a:t>
            </a:r>
            <a:r>
              <a:rPr lang="cs-CZ" sz="3200" b="1">
                <a:solidFill>
                  <a:schemeClr val="accent2"/>
                </a:solidFill>
              </a:rPr>
              <a:t>38 ATP</a:t>
            </a:r>
            <a:endParaRPr lang="cs-CZ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utoUpdateAnimBg="0"/>
      <p:bldP spid="23572" grpId="0" autoUpdateAnimBg="0"/>
      <p:bldP spid="2357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Cílem adaptace na dlouhodobě opakovaný pohyb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zabezpečit pravidelně a více zatěžovaný pohybový systém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co nejmenší vychýlení vnitřní rovnováhy (homeostázy) lidského organismu </a:t>
            </a:r>
          </a:p>
          <a:p>
            <a:pPr algn="ctr"/>
            <a:r>
              <a:rPr lang="cs-CZ" sz="2400" b="1" dirty="0" smtClean="0"/>
              <a:t>PA probíhá co nejekonomičtěji </a:t>
            </a:r>
          </a:p>
          <a:p>
            <a:pPr algn="ctr"/>
            <a:r>
              <a:rPr lang="cs-CZ" sz="2400" b="1" dirty="0" smtClean="0"/>
              <a:t>s minimem čerpání energetických zdrojů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Adaptace na tělesnou zátěž </a:t>
            </a:r>
          </a:p>
          <a:p>
            <a:pPr algn="ctr"/>
            <a:r>
              <a:rPr lang="cs-CZ" sz="2400" b="1" dirty="0" smtClean="0"/>
              <a:t>mnoho různých vzájemně na sebe navazujících mechanizmů</a:t>
            </a:r>
          </a:p>
          <a:p>
            <a:pPr algn="ctr"/>
            <a:r>
              <a:rPr lang="cs-CZ" sz="2400" b="1" dirty="0" smtClean="0"/>
              <a:t>zasahuje většinu systémů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137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2400" b="1" dirty="0"/>
              <a:t>Laktát poskytuje energii dvakrát: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2400" b="1" dirty="0"/>
              <a:t>Malé přilepšení </a:t>
            </a:r>
            <a:r>
              <a:rPr lang="cs-CZ" sz="2400" b="1" dirty="0">
                <a:solidFill>
                  <a:srgbClr val="FF3300"/>
                </a:solidFill>
              </a:rPr>
              <a:t>2 – 3 molekuly ATP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(okamžitě)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2400" b="1" dirty="0"/>
              <a:t>Významný energetický substrát </a:t>
            </a:r>
            <a:r>
              <a:rPr lang="cs-CZ" sz="2400" b="1" dirty="0">
                <a:solidFill>
                  <a:srgbClr val="FF3300"/>
                </a:solidFill>
              </a:rPr>
              <a:t>36 molekul ATP</a:t>
            </a:r>
            <a:r>
              <a:rPr lang="cs-CZ" sz="2400" b="1" dirty="0"/>
              <a:t>                    </a:t>
            </a:r>
            <a:r>
              <a:rPr lang="cs-CZ" sz="2400" b="1" dirty="0" smtClean="0"/>
              <a:t>          </a:t>
            </a:r>
            <a:r>
              <a:rPr lang="cs-CZ" sz="2400" b="1" dirty="0" smtClean="0">
                <a:solidFill>
                  <a:schemeClr val="accent2"/>
                </a:solidFill>
              </a:rPr>
              <a:t>(</a:t>
            </a:r>
            <a:r>
              <a:rPr lang="cs-CZ" sz="2400" b="1" dirty="0">
                <a:solidFill>
                  <a:schemeClr val="accent2"/>
                </a:solidFill>
              </a:rPr>
              <a:t>v průběhu práce a zotavení)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144463" y="3273425"/>
          <a:ext cx="4140200" cy="3108325"/>
        </p:xfrm>
        <a:graphic>
          <a:graphicData uri="http://schemas.openxmlformats.org/presentationml/2006/ole">
            <p:oleObj spid="_x0000_s1026" name="Snímek" r:id="rId3" imgW="4571855" imgH="3428846" progId="PowerPoint.Slide.8">
              <p:embed/>
            </p:oleObj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5005388" y="3308350"/>
          <a:ext cx="4103687" cy="3073400"/>
        </p:xfrm>
        <a:graphic>
          <a:graphicData uri="http://schemas.openxmlformats.org/presentationml/2006/ole">
            <p:oleObj spid="_x0000_s1027" name="Snímek" r:id="rId4" imgW="4571855" imgH="3428846" progId="PowerPoint.Slide.8">
              <p:embed/>
            </p:oleObj>
          </a:graphicData>
        </a:graphic>
      </p:graphicFrame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356100" y="4581525"/>
            <a:ext cx="5032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800" b="1"/>
              <a:t>+</a:t>
            </a:r>
            <a:endParaRPr lang="en-US" sz="4800" b="1"/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0" y="2852738"/>
            <a:ext cx="428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glykolysa</a:t>
            </a:r>
            <a:endParaRPr lang="en-US" b="1"/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895850" y="2852738"/>
            <a:ext cx="428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aerobní fosforylace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/>
      <p:bldP spid="166917" grpId="0"/>
      <p:bldP spid="166918" grpId="0"/>
      <p:bldP spid="1669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spacec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</p:spPr>
      </p:pic>
      <p:pic>
        <p:nvPicPr>
          <p:cNvPr id="167939" name="Picture 3" descr="spacec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6184">
            <a:off x="-34925" y="-26988"/>
            <a:ext cx="9144000" cy="7121526"/>
          </a:xfrm>
          <a:prstGeom prst="rect">
            <a:avLst/>
          </a:prstGeom>
          <a:noFill/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2663825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Krátkodobý zážeh = 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glykolysa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50825" y="476250"/>
            <a:ext cx="446405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Nový směr = nová rychlost </a:t>
            </a:r>
          </a:p>
          <a:p>
            <a:pPr>
              <a:spcBef>
                <a:spcPct val="50000"/>
              </a:spcBef>
            </a:pPr>
            <a:r>
              <a:rPr lang="cs-CZ" b="1"/>
              <a:t>= </a:t>
            </a:r>
            <a:r>
              <a:rPr lang="cs-CZ" sz="2400" b="1">
                <a:solidFill>
                  <a:srgbClr val="FF0000"/>
                </a:solidFill>
              </a:rPr>
              <a:t>aerobní zpracování laktátu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7885113" y="1125538"/>
            <a:ext cx="1258887" cy="574675"/>
          </a:xfrm>
          <a:prstGeom prst="cloudCallout">
            <a:avLst>
              <a:gd name="adj1" fmla="val -75977"/>
              <a:gd name="adj2" fmla="val 77625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6659563" y="477838"/>
            <a:ext cx="1258887" cy="574675"/>
          </a:xfrm>
          <a:prstGeom prst="cloudCallout">
            <a:avLst>
              <a:gd name="adj1" fmla="val -75977"/>
              <a:gd name="adj2" fmla="val 77625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 animBg="1"/>
      <p:bldP spid="167940" grpId="1" build="allAtOnce" animBg="1"/>
      <p:bldP spid="167941" grpId="0" build="p" animBg="1"/>
      <p:bldP spid="167942" grpId="0" animBg="1"/>
      <p:bldP spid="1679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Hladina </a:t>
            </a:r>
            <a:r>
              <a:rPr lang="cs-CZ" sz="2400" b="1" dirty="0"/>
              <a:t>laktátu v </a:t>
            </a:r>
            <a:r>
              <a:rPr lang="cs-CZ" sz="2400" b="1" dirty="0" err="1" smtClean="0"/>
              <a:t>krv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výsledek </a:t>
            </a:r>
            <a:r>
              <a:rPr lang="cs-CZ" sz="2400" b="1" dirty="0"/>
              <a:t>několika procesů </a:t>
            </a:r>
            <a:endParaRPr lang="cs-CZ" sz="2400" b="1" dirty="0" smtClean="0"/>
          </a:p>
          <a:p>
            <a:pPr algn="ctr"/>
            <a:endParaRPr lang="cs-CZ" sz="2400" b="1" u="sng" dirty="0" smtClean="0"/>
          </a:p>
          <a:p>
            <a:pPr algn="ctr"/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  INTERPRETACE NEMUSÍ BÝT VŽDY SPRÁVNÁ  !!!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Nízká </a:t>
            </a:r>
            <a:r>
              <a:rPr lang="cs-CZ" sz="2400" b="1" dirty="0"/>
              <a:t>hladina laktátu při nebo bezprostředně po tělesné práci </a:t>
            </a:r>
            <a:endParaRPr lang="cs-CZ" sz="2400" b="1" dirty="0" smtClean="0"/>
          </a:p>
          <a:p>
            <a:pPr algn="ctr"/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nízká úroveň glykolýzy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vysoká </a:t>
            </a:r>
            <a:r>
              <a:rPr lang="cs-CZ" sz="2400" b="1" dirty="0"/>
              <a:t>aerobní </a:t>
            </a:r>
            <a:r>
              <a:rPr lang="cs-CZ" sz="2400" b="1" dirty="0" smtClean="0"/>
              <a:t>kapacita </a:t>
            </a:r>
            <a:r>
              <a:rPr lang="cs-CZ" sz="2000" b="1" i="1" dirty="0"/>
              <a:t>metabolizuje laktát </a:t>
            </a:r>
            <a:r>
              <a:rPr lang="cs-CZ" sz="2000" b="1" i="1" dirty="0" smtClean="0"/>
              <a:t>v</a:t>
            </a:r>
            <a:r>
              <a:rPr lang="cs-CZ" sz="2000" b="1" i="1" dirty="0"/>
              <a:t> mitochondriích svalového vlákna, ve kterém vznikl (méně často) nebo v sousedních pomalých svalových vláknech (častěji</a:t>
            </a:r>
            <a:r>
              <a:rPr lang="cs-CZ" sz="2000" b="1" i="1" dirty="0" smtClean="0"/>
              <a:t>) </a:t>
            </a:r>
            <a:endParaRPr lang="cs-CZ" sz="2400" b="1" i="1" dirty="0" smtClean="0"/>
          </a:p>
          <a:p>
            <a:pPr algn="ctr"/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Laktát </a:t>
            </a:r>
            <a:r>
              <a:rPr lang="cs-CZ" sz="2400" b="1" dirty="0"/>
              <a:t>může podle koncentračního gradientu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zpětně </a:t>
            </a:r>
            <a:r>
              <a:rPr lang="cs-CZ" sz="2400" b="1" dirty="0"/>
              <a:t>transportovat do mezibuněčného prostoru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k</a:t>
            </a:r>
            <a:r>
              <a:rPr lang="cs-CZ" sz="2400" b="1" dirty="0"/>
              <a:t> jiným pomalým svalovým vláknům,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které </a:t>
            </a:r>
            <a:r>
              <a:rPr lang="cs-CZ" sz="2400" b="1" dirty="0"/>
              <a:t>byly zapojeny do konkrétní pohybové činnosti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jen </a:t>
            </a:r>
            <a:r>
              <a:rPr lang="cs-CZ" sz="2400" b="1" dirty="0"/>
              <a:t>málo nebo </a:t>
            </a:r>
            <a:r>
              <a:rPr lang="cs-CZ" sz="2400" b="1" dirty="0" smtClean="0"/>
              <a:t>vůbec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Rozložit </a:t>
            </a:r>
            <a:r>
              <a:rPr lang="cs-CZ" sz="2400" b="1" dirty="0"/>
              <a:t>laktát na konečné metabolity a energii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umí </a:t>
            </a:r>
            <a:r>
              <a:rPr lang="cs-CZ" sz="2400" b="1" dirty="0"/>
              <a:t>výborně i srdeční sval.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chemeClr val="tx1"/>
                </a:solidFill>
                <a:latin typeface="Arial" charset="0"/>
              </a:rPr>
              <a:t>Myokard výrazně větší oxidativní kapacitu než kosterní svalstvo</a:t>
            </a:r>
          </a:p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chemeClr val="tx1"/>
                </a:solidFill>
                <a:latin typeface="Arial" charset="0"/>
              </a:rPr>
              <a:t>Vzestup laktátu v krvi </a:t>
            </a:r>
          </a:p>
          <a:p>
            <a:pPr eaLnBrk="1" hangingPunct="1">
              <a:spcBef>
                <a:spcPct val="50000"/>
              </a:spcBef>
            </a:pPr>
            <a:endParaRPr lang="cs-CZ" sz="18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chemeClr val="tx1"/>
                </a:solidFill>
                <a:latin typeface="Arial" charset="0"/>
              </a:rPr>
              <a:t>Preference laktátu jako energetického substrátu (oxidace a glykoneogeneze) </a:t>
            </a:r>
            <a:endParaRPr lang="en-US" sz="18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8243" name="Picture 3" descr="bigm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57375"/>
            <a:ext cx="5038725" cy="5000625"/>
          </a:xfrm>
          <a:prstGeom prst="rect">
            <a:avLst/>
          </a:prstGeom>
          <a:noFill/>
        </p:spPr>
      </p:pic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2411413" y="4221163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6011863" y="3860800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4211638" y="2276475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2555875" y="2924175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3132138" y="2565400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2987675" y="6165850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5292725" y="5229225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6156325" y="2565400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5867400" y="5805488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>
            <a:off x="2195513" y="3644900"/>
            <a:ext cx="503237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>
            <a:off x="5795963" y="3284538"/>
            <a:ext cx="503237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5940425" y="4652963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3203575" y="3213100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3779838" y="2781300"/>
            <a:ext cx="503237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>
            <a:off x="2771775" y="5589588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5076825" y="4652963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5940425" y="1989138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>
            <a:off x="4356100" y="5661025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5364088" y="1412875"/>
            <a:ext cx="352908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63" name="AutoShape 23"/>
          <p:cNvSpPr>
            <a:spLocks noChangeArrowheads="1"/>
          </p:cNvSpPr>
          <p:nvPr/>
        </p:nvSpPr>
        <p:spPr bwMode="auto">
          <a:xfrm>
            <a:off x="4500563" y="981075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948E-6 L -0.2085 0.12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1965E-6 L -0.31077 -0.1468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965E-6 L 0.06719 0.157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6532E-6 L 0.11806 0.146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7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7457E-6 L 0.18524 0.0524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2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1214E-7 L 0.06701 -0.199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9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build="p"/>
      <p:bldP spid="138244" grpId="0" animBg="1"/>
      <p:bldP spid="138244" grpId="1" animBg="1"/>
      <p:bldP spid="138244" grpId="2" animBg="1"/>
      <p:bldP spid="138245" grpId="0" animBg="1"/>
      <p:bldP spid="138245" grpId="1" animBg="1"/>
      <p:bldP spid="138245" grpId="2" animBg="1"/>
      <p:bldP spid="138246" grpId="0" animBg="1"/>
      <p:bldP spid="138246" grpId="1" animBg="1"/>
      <p:bldP spid="138246" grpId="2" animBg="1"/>
      <p:bldP spid="138247" grpId="0" animBg="1"/>
      <p:bldP spid="138247" grpId="1" animBg="1"/>
      <p:bldP spid="138247" grpId="2" animBg="1"/>
      <p:bldP spid="138248" grpId="0" animBg="1"/>
      <p:bldP spid="138248" grpId="1" animBg="1"/>
      <p:bldP spid="138248" grpId="2" animBg="1"/>
      <p:bldP spid="138249" grpId="0" animBg="1"/>
      <p:bldP spid="138249" grpId="1" animBg="1"/>
      <p:bldP spid="138249" grpId="2" animBg="1"/>
      <p:bldP spid="138250" grpId="0" animBg="1"/>
      <p:bldP spid="138250" grpId="1" animBg="1"/>
      <p:bldP spid="138250" grpId="2" animBg="1"/>
      <p:bldP spid="138251" grpId="0" animBg="1"/>
      <p:bldP spid="138251" grpId="1" animBg="1"/>
      <p:bldP spid="138251" grpId="2" animBg="1"/>
      <p:bldP spid="138252" grpId="0" animBg="1"/>
      <p:bldP spid="138252" grpId="1" animBg="1"/>
      <p:bldP spid="138252" grpId="2" animBg="1"/>
      <p:bldP spid="138256" grpId="0" animBg="1"/>
      <p:bldP spid="138256" grpId="1" animBg="1"/>
      <p:bldP spid="138262" grpId="0" animBg="1"/>
      <p:bldP spid="138263" grpId="0" animBg="1"/>
      <p:bldP spid="1382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r>
              <a:rPr lang="cs-CZ" sz="2400" b="1" dirty="0" smtClean="0"/>
              <a:t>Vysoká </a:t>
            </a:r>
            <a:r>
              <a:rPr lang="cs-CZ" sz="2400" b="1" dirty="0"/>
              <a:t>variabilita úrovně laktátu v krvi po maximální zátěži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je </a:t>
            </a:r>
            <a:r>
              <a:rPr lang="cs-CZ" sz="2400" b="1" dirty="0"/>
              <a:t>závislá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 tvorbě laktátu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 využití laktátu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 odolnosti proti únavě spojené s vysokou koncentrací laktátu v pracujících svalech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Maximální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laktátový setrvalý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</a:t>
            </a:r>
          </a:p>
          <a:p>
            <a:pPr algn="ctr"/>
            <a:r>
              <a:rPr lang="cs-CZ" sz="2000" b="1" i="1" dirty="0" smtClean="0"/>
              <a:t>kterým </a:t>
            </a:r>
            <a:r>
              <a:rPr lang="cs-CZ" sz="2000" b="1" i="1" dirty="0"/>
              <a:t>můžeme charakterizovat tuto </a:t>
            </a:r>
            <a:r>
              <a:rPr lang="cs-CZ" sz="2000" b="1" i="1" dirty="0" smtClean="0"/>
              <a:t>odolnost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rozsahu od 2 do 8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mmol/L 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zvětšení a zvýšení počtu mitochondrií pomalých svalových vláken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aktivity oxidativních enzymů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</a:t>
            </a:r>
            <a:r>
              <a:rPr lang="cs-CZ" sz="2400" b="1" dirty="0"/>
              <a:t>průtoku krve trénovaným svalem </a:t>
            </a:r>
            <a:r>
              <a:rPr lang="cs-CZ" sz="2000" b="1" i="1" dirty="0" smtClean="0"/>
              <a:t>(lepší </a:t>
            </a:r>
            <a:r>
              <a:rPr lang="cs-CZ" sz="2000" b="1" i="1" dirty="0"/>
              <a:t>a </a:t>
            </a:r>
            <a:r>
              <a:rPr lang="cs-CZ" sz="2000" b="1" i="1" dirty="0" smtClean="0"/>
              <a:t>rychlejší </a:t>
            </a:r>
            <a:r>
              <a:rPr lang="cs-CZ" sz="2000" b="1" i="1" dirty="0"/>
              <a:t>odbourávání vzniklého </a:t>
            </a:r>
            <a:r>
              <a:rPr lang="cs-CZ" sz="2000" b="1" i="1" dirty="0" smtClean="0"/>
              <a:t>laktátu - významný energetický zdroj)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snadnější uvolňování </a:t>
            </a:r>
            <a:r>
              <a:rPr lang="cs-CZ" sz="2400" b="1" dirty="0"/>
              <a:t>mastných kyselin z tukových zásob a jejich </a:t>
            </a:r>
            <a:r>
              <a:rPr lang="cs-CZ" sz="2400" b="1" dirty="0" smtClean="0"/>
              <a:t>zvýšená beta-oxidace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využití </a:t>
            </a:r>
            <a:r>
              <a:rPr lang="cs-CZ" sz="2400" b="1" dirty="0"/>
              <a:t>nitrosvalových triglyceridů </a:t>
            </a:r>
            <a:r>
              <a:rPr lang="cs-CZ" sz="2000" b="1" i="1" dirty="0" smtClean="0"/>
              <a:t>(šetří </a:t>
            </a:r>
            <a:r>
              <a:rPr lang="cs-CZ" sz="2000" b="1" i="1" dirty="0"/>
              <a:t>svalový </a:t>
            </a:r>
            <a:r>
              <a:rPr lang="cs-CZ" sz="2000" b="1" i="1" dirty="0" smtClean="0"/>
              <a:t>glykogen) </a:t>
            </a:r>
            <a:endParaRPr lang="cs-CZ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124200" y="228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n)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3810000" y="1143000"/>
            <a:ext cx="0" cy="297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419600" y="990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FAD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419600" y="1828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FADH2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419600" y="2667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19600" y="3505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cxnSp>
        <p:nvCxnSpPr>
          <p:cNvPr id="80904" name="AutoShape 8"/>
          <p:cNvCxnSpPr>
            <a:cxnSpLocks noChangeShapeType="1"/>
            <a:stCxn id="80900" idx="1"/>
            <a:endCxn id="80901" idx="1"/>
          </p:cNvCxnSpPr>
          <p:nvPr/>
        </p:nvCxnSpPr>
        <p:spPr bwMode="auto">
          <a:xfrm rot="10800000" flipH="1" flipV="1">
            <a:off x="4419600" y="1181100"/>
            <a:ext cx="1588" cy="838200"/>
          </a:xfrm>
          <a:prstGeom prst="curvedConnector3">
            <a:avLst>
              <a:gd name="adj1" fmla="val -39100005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80905" name="AutoShape 9"/>
          <p:cNvCxnSpPr>
            <a:cxnSpLocks noChangeShapeType="1"/>
            <a:stCxn id="80902" idx="1"/>
            <a:endCxn id="80903" idx="1"/>
          </p:cNvCxnSpPr>
          <p:nvPr/>
        </p:nvCxnSpPr>
        <p:spPr bwMode="auto">
          <a:xfrm rot="10800000" flipH="1" flipV="1">
            <a:off x="4419600" y="2857500"/>
            <a:ext cx="1588" cy="838200"/>
          </a:xfrm>
          <a:prstGeom prst="curvedConnector3">
            <a:avLst>
              <a:gd name="adj1" fmla="val -39200005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876800" y="54102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n-2)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066800" y="54102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Acetyl-CoA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C = 2</a:t>
            </a:r>
          </a:p>
        </p:txBody>
      </p:sp>
      <p:cxnSp>
        <p:nvCxnSpPr>
          <p:cNvPr id="80908" name="AutoShape 12"/>
          <p:cNvCxnSpPr>
            <a:cxnSpLocks noChangeShapeType="1"/>
            <a:stCxn id="80899" idx="1"/>
            <a:endCxn id="80907" idx="3"/>
          </p:cNvCxnSpPr>
          <p:nvPr/>
        </p:nvCxnSpPr>
        <p:spPr bwMode="auto">
          <a:xfrm rot="5400000">
            <a:off x="2495550" y="4362450"/>
            <a:ext cx="1562100" cy="1066800"/>
          </a:xfrm>
          <a:prstGeom prst="curvedConnector2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80909" name="AutoShape 13"/>
          <p:cNvCxnSpPr>
            <a:cxnSpLocks noChangeShapeType="1"/>
            <a:stCxn id="80899" idx="1"/>
            <a:endCxn id="80906" idx="1"/>
          </p:cNvCxnSpPr>
          <p:nvPr/>
        </p:nvCxnSpPr>
        <p:spPr bwMode="auto">
          <a:xfrm rot="16200000" flipH="1">
            <a:off x="3562350" y="4362450"/>
            <a:ext cx="1562100" cy="1066800"/>
          </a:xfrm>
          <a:prstGeom prst="curvedConnector2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80910" name="AutoShape 14"/>
          <p:cNvCxnSpPr>
            <a:cxnSpLocks noChangeShapeType="1"/>
            <a:stCxn id="80906" idx="3"/>
            <a:endCxn id="80898" idx="3"/>
          </p:cNvCxnSpPr>
          <p:nvPr/>
        </p:nvCxnSpPr>
        <p:spPr bwMode="auto">
          <a:xfrm flipH="1" flipV="1">
            <a:off x="4800600" y="419100"/>
            <a:ext cx="1752600" cy="5257800"/>
          </a:xfrm>
          <a:prstGeom prst="curvedConnector3">
            <a:avLst>
              <a:gd name="adj1" fmla="val 14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0911" name="Line 15"/>
          <p:cNvSpPr>
            <a:spLocks noChangeShapeType="1"/>
          </p:cNvSpPr>
          <p:nvPr/>
        </p:nvSpPr>
        <p:spPr bwMode="auto">
          <a:xfrm flipH="1">
            <a:off x="2590800" y="1600200"/>
            <a:ext cx="1066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H="1">
            <a:off x="2590800" y="3276600"/>
            <a:ext cx="1066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152400" y="20574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dehydrogenace</a:t>
            </a:r>
          </a:p>
        </p:txBody>
      </p:sp>
      <p:sp>
        <p:nvSpPr>
          <p:cNvPr id="80914" name="AutoShape 18"/>
          <p:cNvSpPr>
            <a:spLocks/>
          </p:cNvSpPr>
          <p:nvPr/>
        </p:nvSpPr>
        <p:spPr bwMode="auto">
          <a:xfrm>
            <a:off x="1981200" y="1600200"/>
            <a:ext cx="533400" cy="1676400"/>
          </a:xfrm>
          <a:prstGeom prst="leftBrace">
            <a:avLst>
              <a:gd name="adj1" fmla="val 26190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2971800" y="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 - 2)</a:t>
            </a:r>
          </a:p>
        </p:txBody>
      </p:sp>
      <p:sp>
        <p:nvSpPr>
          <p:cNvPr id="80916" name="Oval 2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Pyruvát (3C)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Acetyl-CoA (2C)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Oxalacetát (4C)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Citrát (6C)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Izocitrát (6C)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Alfa-ketoglutarát (5C)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Sukcinyl-CoA (4C)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Sukcinát (4C)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Fumarát (4C)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Malát (4C)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GTP</a:t>
            </a: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GDP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P</a:t>
            </a:r>
          </a:p>
        </p:txBody>
      </p:sp>
      <p:sp>
        <p:nvSpPr>
          <p:cNvPr id="81944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FADH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FAD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51" name="AutoShape 31"/>
          <p:cNvCxnSpPr>
            <a:cxnSpLocks noChangeShapeType="1"/>
            <a:stCxn id="81924" idx="3"/>
            <a:endCxn id="81925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52" name="AutoShape 32"/>
          <p:cNvCxnSpPr>
            <a:cxnSpLocks noChangeShapeType="1"/>
            <a:stCxn id="81950" idx="0"/>
            <a:endCxn id="81923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53" name="AutoShape 33"/>
          <p:cNvCxnSpPr>
            <a:cxnSpLocks noChangeShapeType="1"/>
            <a:stCxn id="81927" idx="0"/>
            <a:endCxn id="81928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954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56" name="AutoShape 36"/>
          <p:cNvCxnSpPr>
            <a:cxnSpLocks noChangeShapeType="1"/>
            <a:stCxn id="81936" idx="3"/>
            <a:endCxn id="81937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57" name="AutoShape 37"/>
          <p:cNvCxnSpPr>
            <a:cxnSpLocks noChangeShapeType="1"/>
            <a:stCxn id="81929" idx="2"/>
            <a:endCxn id="81935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1958" name="AutoShape 38"/>
          <p:cNvCxnSpPr>
            <a:cxnSpLocks noChangeShapeType="1"/>
            <a:stCxn id="81929" idx="2"/>
            <a:endCxn id="81930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959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0" name="AutoShape 40"/>
          <p:cNvCxnSpPr>
            <a:cxnSpLocks noChangeShapeType="1"/>
            <a:stCxn id="81939" idx="3"/>
            <a:endCxn id="81938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61" name="AutoShape 41"/>
          <p:cNvCxnSpPr>
            <a:cxnSpLocks noChangeShapeType="1"/>
            <a:stCxn id="81930" idx="2"/>
            <a:endCxn id="81940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81962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63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5" name="AutoShape 45"/>
          <p:cNvCxnSpPr>
            <a:cxnSpLocks noChangeShapeType="1"/>
            <a:stCxn id="81942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1966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7" name="AutoShape 47"/>
          <p:cNvCxnSpPr>
            <a:cxnSpLocks noChangeShapeType="1"/>
            <a:stCxn id="81946" idx="3"/>
            <a:endCxn id="81945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1968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9" name="AutoShape 49"/>
          <p:cNvCxnSpPr>
            <a:cxnSpLocks noChangeShapeType="1"/>
            <a:stCxn id="81947" idx="1"/>
            <a:endCxn id="81948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1970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1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2" name="Oval 52"/>
          <p:cNvSpPr>
            <a:spLocks noChangeArrowheads="1"/>
          </p:cNvSpPr>
          <p:nvPr/>
        </p:nvSpPr>
        <p:spPr bwMode="auto">
          <a:xfrm>
            <a:off x="2819400" y="1143000"/>
            <a:ext cx="2590800" cy="1219200"/>
          </a:xfrm>
          <a:prstGeom prst="ellipse">
            <a:avLst/>
          </a:prstGeom>
          <a:noFill/>
          <a:ln w="82550">
            <a:pattFill prst="lgCheck">
              <a:fgClr>
                <a:srgbClr val="FF0000"/>
              </a:fgClr>
              <a:bgClr>
                <a:srgbClr val="3366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cs-CZ" sz="240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81973" name="Rectangle 53"/>
          <p:cNvSpPr>
            <a:spLocks noChangeArrowheads="1"/>
          </p:cNvSpPr>
          <p:nvPr/>
        </p:nvSpPr>
        <p:spPr bwMode="auto">
          <a:xfrm>
            <a:off x="7010400" y="1600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</a:t>
            </a:r>
          </a:p>
        </p:txBody>
      </p:sp>
      <p:cxnSp>
        <p:nvCxnSpPr>
          <p:cNvPr id="81974" name="AutoShape 54"/>
          <p:cNvCxnSpPr>
            <a:cxnSpLocks noChangeShapeType="1"/>
            <a:stCxn id="81973" idx="2"/>
            <a:endCxn id="81973" idx="0"/>
          </p:cNvCxnSpPr>
          <p:nvPr/>
        </p:nvCxnSpPr>
        <p:spPr bwMode="auto">
          <a:xfrm rot="5400000" flipH="1" flipV="1">
            <a:off x="7506494" y="1904206"/>
            <a:ext cx="609600" cy="1588"/>
          </a:xfrm>
          <a:prstGeom prst="curvedConnector5">
            <a:avLst>
              <a:gd name="adj1" fmla="val -37500"/>
              <a:gd name="adj2" fmla="val -87000005"/>
              <a:gd name="adj3" fmla="val 137500"/>
            </a:avLst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</p:spPr>
      </p:cxnSp>
      <p:sp>
        <p:nvSpPr>
          <p:cNvPr id="81975" name="Line 55"/>
          <p:cNvSpPr>
            <a:spLocks noChangeShapeType="1"/>
          </p:cNvSpPr>
          <p:nvPr/>
        </p:nvSpPr>
        <p:spPr bwMode="auto">
          <a:xfrm flipH="1">
            <a:off x="5410200" y="1371600"/>
            <a:ext cx="1676400" cy="304800"/>
          </a:xfrm>
          <a:prstGeom prst="lin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6" name="Oval 56"/>
          <p:cNvSpPr>
            <a:spLocks noChangeArrowheads="1"/>
          </p:cNvSpPr>
          <p:nvPr/>
        </p:nvSpPr>
        <p:spPr bwMode="auto">
          <a:xfrm>
            <a:off x="1143000" y="2362200"/>
            <a:ext cx="5791200" cy="3505200"/>
          </a:xfrm>
          <a:prstGeom prst="ellips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8" name="Oval 58"/>
          <p:cNvSpPr>
            <a:spLocks noChangeArrowheads="1"/>
          </p:cNvSpPr>
          <p:nvPr/>
        </p:nvSpPr>
        <p:spPr bwMode="auto">
          <a:xfrm>
            <a:off x="1143000" y="2362200"/>
            <a:ext cx="5791200" cy="3505200"/>
          </a:xfrm>
          <a:prstGeom prst="ellips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9" name="Oval 59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2" grpId="0" animBg="1" autoUpdateAnimBg="0"/>
      <p:bldP spid="81973" grpId="0" autoUpdateAnimBg="0"/>
      <p:bldP spid="81975" grpId="0" animBg="1"/>
      <p:bldP spid="81976" grpId="0" animBg="1"/>
      <p:bldP spid="81978" grpId="0" animBg="1"/>
      <p:bldP spid="8197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7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8,5 n - 7 ATP</a:t>
            </a:r>
          </a:p>
          <a:p>
            <a:pPr algn="ctr" eaLnBrk="0" hangingPunct="0"/>
            <a:r>
              <a:rPr lang="cs-CZ"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 = počet atomů C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např. beta-oxidací molekuly linoleové 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nebo linolenové kyseliny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(18 atomů C)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získáme energii 146 ATP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Aerobní fosforylací molekuly glukózy získáme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38 molekul ATP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(18 C MK o 284 % více energie než glukosa)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1700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Energetický zisk </a:t>
            </a:r>
            <a:br>
              <a:rPr lang="cs-CZ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 beta-oxidace MK</a:t>
            </a:r>
            <a:endParaRPr lang="cs-CZ" sz="4000">
              <a:solidFill>
                <a:schemeClr val="tx2"/>
              </a:solidFill>
            </a:endParaRP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9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 animBg="1"/>
      <p:bldP spid="83973" grpId="0" animBg="1" autoUpdateAnimBg="0"/>
      <p:bldP spid="839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Soubor adaptačních mechanizmů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organismus odolný vůči tělesné zátěži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TRÉNOVANOST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Míra schopnosti zvyšovat trénovanost</a:t>
            </a:r>
          </a:p>
          <a:p>
            <a:pPr algn="ctr"/>
            <a:r>
              <a:rPr lang="cs-CZ" sz="2400" b="1" dirty="0" smtClean="0"/>
              <a:t>=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TRÉNOVATELNOST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572000" y="148478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76672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 smtClean="0"/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submaximální a nižší intenzitě zatížení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trénovaný </a:t>
            </a:r>
            <a:r>
              <a:rPr lang="cs-CZ" sz="2400" b="1" dirty="0"/>
              <a:t>sval </a:t>
            </a:r>
            <a:r>
              <a:rPr lang="cs-CZ" sz="2400" b="1" dirty="0" smtClean="0"/>
              <a:t>preferuje jako </a:t>
            </a:r>
            <a:r>
              <a:rPr lang="cs-CZ" sz="2400" b="1" dirty="0"/>
              <a:t>energetický substrát </a:t>
            </a:r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LIPIDY </a:t>
            </a:r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redukuje glykolýzu i fosforylaci </a:t>
            </a:r>
            <a:r>
              <a:rPr lang="cs-CZ" sz="2400" b="1" dirty="0" smtClean="0"/>
              <a:t>sacharidů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Rychlejší </a:t>
            </a:r>
            <a:r>
              <a:rPr lang="cs-CZ" sz="2400" b="1" dirty="0"/>
              <a:t>doplňování spotřebovaných sacharidů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při vysoké intenzitě zátěže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glukogeneze </a:t>
            </a:r>
            <a:r>
              <a:rPr lang="cs-CZ" sz="2400" b="1" dirty="0"/>
              <a:t>ze sacharidových zdrojů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glukoneogeneze </a:t>
            </a:r>
            <a:r>
              <a:rPr lang="cs-CZ" sz="2400" b="1" dirty="0"/>
              <a:t>z nesacharidových </a:t>
            </a:r>
            <a:r>
              <a:rPr lang="cs-CZ" sz="2400" b="1" dirty="0" smtClean="0"/>
              <a:t>zdrojů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Adaptovaný </a:t>
            </a:r>
            <a:r>
              <a:rPr lang="cs-CZ" sz="2400" b="1" dirty="0"/>
              <a:t>sval za podmínek maximálního úsilí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oxiduje zvětšené </a:t>
            </a:r>
            <a:r>
              <a:rPr lang="cs-CZ" sz="2400" b="1" dirty="0"/>
              <a:t>množství pyruvátu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tím zvýšit svou aerobní </a:t>
            </a:r>
            <a:r>
              <a:rPr lang="cs-CZ" sz="2400" b="1" dirty="0" smtClean="0"/>
              <a:t>kapacitu </a:t>
            </a:r>
            <a:endParaRPr lang="cs-CZ" sz="2400" b="1" dirty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zvyšuje </a:t>
            </a:r>
            <a:r>
              <a:rPr lang="cs-CZ" sz="2400" b="1" dirty="0"/>
              <a:t>se </a:t>
            </a:r>
            <a:r>
              <a:rPr lang="cs-CZ" sz="2400" b="1" dirty="0" smtClean="0"/>
              <a:t>množství </a:t>
            </a:r>
            <a:r>
              <a:rPr lang="cs-CZ" sz="2400" b="1" dirty="0"/>
              <a:t>svalového </a:t>
            </a:r>
            <a:r>
              <a:rPr lang="cs-CZ" sz="2400" b="1" dirty="0" smtClean="0"/>
              <a:t>glykogenu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u </a:t>
            </a:r>
            <a:r>
              <a:rPr lang="cs-CZ" sz="2400" b="1" dirty="0"/>
              <a:t>vysoce vytrvalostně trénovaných jedinců </a:t>
            </a:r>
            <a:r>
              <a:rPr lang="cs-CZ" sz="2400" b="1" dirty="0" smtClean="0"/>
              <a:t>se zvyšuje množství </a:t>
            </a:r>
            <a:r>
              <a:rPr lang="cs-CZ" sz="2400" b="1" dirty="0"/>
              <a:t>svalových </a:t>
            </a:r>
            <a:r>
              <a:rPr lang="cs-CZ" sz="2400" b="1" dirty="0" smtClean="0"/>
              <a:t>triglyceridů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IGN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-674688"/>
            <a:ext cx="7056438" cy="6748463"/>
          </a:xfrm>
          <a:prstGeom prst="rect">
            <a:avLst/>
          </a:prstGeom>
          <a:noFill/>
        </p:spPr>
      </p:pic>
      <p:pic>
        <p:nvPicPr>
          <p:cNvPr id="86019" name="Picture 3" descr="SIGN2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2749550" cy="4429125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03575" y="765175"/>
            <a:ext cx="568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1. U obézních je oxidativní kapacita kosterních  svalů pro MK je redukovaná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03575" y="2349500"/>
            <a:ext cx="5616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2. Zvýšená dispozice obézních k akumulaci lipidů v kosterních svalech </a:t>
            </a:r>
            <a:endParaRPr lang="cs-CZ" sz="2800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684213" y="98107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Závěr 1: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84213" y="1027113"/>
            <a:ext cx="17272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Závěr 2:</a:t>
            </a:r>
          </a:p>
        </p:txBody>
      </p:sp>
      <p:pic>
        <p:nvPicPr>
          <p:cNvPr id="86024" name="Picture 8" descr="obe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9013" y="6381750"/>
            <a:ext cx="427037" cy="447675"/>
          </a:xfrm>
          <a:prstGeom prst="rect">
            <a:avLst/>
          </a:prstGeom>
          <a:noFill/>
        </p:spPr>
      </p:pic>
      <p:pic>
        <p:nvPicPr>
          <p:cNvPr id="86025" name="Picture 9" descr="Konishiki &quot;the dump truck&quot; sizes up his opponent with a menacing look in his eyes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3863" y="4559300"/>
            <a:ext cx="3382962" cy="231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UpRibbonSharp"/>
          <p:cNvSpPr>
            <a:spLocks noEditPoints="1" noChangeArrowheads="1"/>
          </p:cNvSpPr>
          <p:nvPr/>
        </p:nvSpPr>
        <p:spPr bwMode="auto">
          <a:xfrm>
            <a:off x="2771775" y="2349500"/>
            <a:ext cx="3090863" cy="1762125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cs-CZ" sz="1600" b="1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cs-CZ" sz="1600" b="1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cs-CZ" sz="1600" b="1">
                <a:solidFill>
                  <a:schemeClr val="bg1"/>
                </a:solidFill>
                <a:latin typeface="Arial Narrow" pitchFamily="34" charset="0"/>
              </a:rPr>
              <a:t>Hyperinzulinémie + inzulínová rezistence</a:t>
            </a:r>
            <a:endParaRPr lang="en-US" sz="1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8067" name="Up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r>
              <a:rPr lang="cs-CZ" sz="1600" b="1">
                <a:latin typeface="Arial Narrow" pitchFamily="34" charset="0"/>
              </a:rPr>
              <a:t>Centrální obezita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68" name="UpRibbonSharp"/>
          <p:cNvSpPr>
            <a:spLocks noEditPoints="1" noChangeArrowheads="1"/>
          </p:cNvSpPr>
          <p:nvPr/>
        </p:nvSpPr>
        <p:spPr bwMode="auto">
          <a:xfrm>
            <a:off x="1116013" y="98107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 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Dyslipo   proteinémie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69" name="UpRibbonSharp"/>
          <p:cNvSpPr>
            <a:spLocks noEditPoints="1" noChangeArrowheads="1"/>
          </p:cNvSpPr>
          <p:nvPr/>
        </p:nvSpPr>
        <p:spPr bwMode="auto">
          <a:xfrm>
            <a:off x="188913" y="270827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 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Mírná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hypertenze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0" name="UpRibbonSharp"/>
          <p:cNvSpPr>
            <a:spLocks noEditPoints="1" noChangeArrowheads="1"/>
          </p:cNvSpPr>
          <p:nvPr/>
        </p:nvSpPr>
        <p:spPr bwMode="auto">
          <a:xfrm>
            <a:off x="6237288" y="2636838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Zvýšená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srážlivost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krve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1" name="UpRibbonSharp"/>
          <p:cNvSpPr>
            <a:spLocks noEditPoints="1" noChangeArrowheads="1"/>
          </p:cNvSpPr>
          <p:nvPr/>
        </p:nvSpPr>
        <p:spPr bwMode="auto">
          <a:xfrm>
            <a:off x="1403350" y="4437063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r>
              <a:rPr lang="cs-CZ" sz="1600" b="1">
                <a:latin typeface="Arial Narrow" pitchFamily="34" charset="0"/>
              </a:rPr>
              <a:t>Zvýšená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aktivita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sympatiku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2" name="UpRibbonSharp"/>
          <p:cNvSpPr>
            <a:spLocks noEditPoints="1" noChangeArrowheads="1"/>
          </p:cNvSpPr>
          <p:nvPr/>
        </p:nvSpPr>
        <p:spPr bwMode="auto">
          <a:xfrm>
            <a:off x="5292725" y="436562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Zvýšená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hladina adrenalinu     v krvi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74" name="UpRibbonSharp"/>
          <p:cNvSpPr>
            <a:spLocks noEditPoints="1" noChangeArrowheads="1"/>
          </p:cNvSpPr>
          <p:nvPr/>
        </p:nvSpPr>
        <p:spPr bwMode="auto">
          <a:xfrm>
            <a:off x="2411413" y="4221163"/>
            <a:ext cx="3816350" cy="2376487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Zvýšené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množství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tukových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depozit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v kosterních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svalech</a:t>
            </a: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50825" y="-26988"/>
            <a:ext cx="8713788" cy="5175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KELLEY, D.E., GOODPASTER, B.H. Skeletal muscle triglyceride. An aspect of regional adiposity and insulin resistance. </a:t>
            </a:r>
            <a:r>
              <a:rPr lang="en-US" sz="1400" b="1" i="1">
                <a:solidFill>
                  <a:schemeClr val="accent2"/>
                </a:solidFill>
              </a:rPr>
              <a:t>Diabetes Care.</a:t>
            </a:r>
            <a:r>
              <a:rPr lang="en-US" sz="1400" b="1">
                <a:solidFill>
                  <a:schemeClr val="accent2"/>
                </a:solidFill>
              </a:rPr>
              <a:t> 2001, vol. 24, no. 5, p. 933-941.</a:t>
            </a:r>
          </a:p>
        </p:txBody>
      </p:sp>
      <p:pic>
        <p:nvPicPr>
          <p:cNvPr id="88076" name="Picture 12" descr="obe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 animBg="1"/>
      <p:bldP spid="8807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79388" y="5157788"/>
            <a:ext cx="85693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1400" b="1">
                <a:solidFill>
                  <a:schemeClr val="accent2"/>
                </a:solidFill>
              </a:rPr>
              <a:t>GOODPASTER, B.H., THAETE, F.L., SIMONEAU, J.A., KELLEY, D.E. Subcutaneous abdominal fat and thigh muscle composition predict insulin sensitivity independently of visceral fat. </a:t>
            </a:r>
            <a:r>
              <a:rPr lang="en-US" sz="1400" b="1" i="1">
                <a:solidFill>
                  <a:schemeClr val="accent2"/>
                </a:solidFill>
              </a:rPr>
              <a:t>Diabetes.</a:t>
            </a:r>
            <a:r>
              <a:rPr lang="en-US" sz="1400" b="1">
                <a:solidFill>
                  <a:schemeClr val="accent2"/>
                </a:solidFill>
              </a:rPr>
              <a:t> 1997, vol. 46, no. 10, p. 1579-1585.</a:t>
            </a:r>
            <a:endParaRPr lang="cs-CZ" sz="1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cs-CZ" sz="1400" b="1">
                <a:solidFill>
                  <a:schemeClr val="accent2"/>
                </a:solidFill>
              </a:rPr>
              <a:t>PAN, D.A., LILLIOJA, S., KRIKETOS, A.D., MILLER, M.R., BAUR, L.A., BOGARDUS, C., JENKINS, A.B., STORLIEN, L.H. </a:t>
            </a:r>
            <a:r>
              <a:rPr lang="en-US" sz="1400" b="1">
                <a:solidFill>
                  <a:schemeClr val="accent2"/>
                </a:solidFill>
              </a:rPr>
              <a:t>Skeletal muscle triglyceride levels are inversely related to insulin action. </a:t>
            </a:r>
            <a:r>
              <a:rPr lang="en-US" sz="1400" b="1" i="1">
                <a:solidFill>
                  <a:schemeClr val="accent2"/>
                </a:solidFill>
              </a:rPr>
              <a:t>Diabetes.</a:t>
            </a:r>
            <a:r>
              <a:rPr lang="en-US" sz="1400" b="1">
                <a:solidFill>
                  <a:schemeClr val="accent2"/>
                </a:solidFill>
              </a:rPr>
              <a:t> 1997, vol. 46, no. 6, p. 983-988.</a:t>
            </a:r>
          </a:p>
        </p:txBody>
      </p:sp>
      <p:pic>
        <p:nvPicPr>
          <p:cNvPr id="87043" name="Picture 3" descr="SQUA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115888"/>
            <a:ext cx="9144000" cy="5041900"/>
          </a:xfrm>
          <a:prstGeom prst="rect">
            <a:avLst/>
          </a:prstGeom>
          <a:noFill/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835150" y="333375"/>
            <a:ext cx="56165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latin typeface="Arial Narrow" pitchFamily="34" charset="0"/>
              </a:rPr>
              <a:t>Obsah tuku ve svalech,                                                                                                                zjišťovaný pomocí počítačové tomografie DEXA nebo svalové biopsie                                                    má u obézních osob největší,                                                                                                               na viscerálním tuku 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nezávislou,</a:t>
            </a:r>
            <a:r>
              <a:rPr lang="cs-CZ" sz="2400" b="1">
                <a:latin typeface="Arial Narrow" pitchFamily="34" charset="0"/>
              </a:rPr>
              <a:t>                                                                                                 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prediktivní hodnotu pro inzulínovou rezistenci</a:t>
            </a:r>
            <a:endParaRPr lang="en-US" sz="2800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87045" name="Picture 5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JOHNSON, N.A., STANNARD, S.R., THOMPSON, M.W. Muscle triglyceride and glycogen in endurance exercise: implications for performance. Sports Med. 2004, vol. 34, no. 3, p. 151-164.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74065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Intracelulární tuky - významný svalový energetický substrát -                                                   využíván při prolongovaném zatížení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15900" y="2816225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 Narrow" pitchFamily="34" charset="0"/>
              </a:rPr>
              <a:t>tvorba zásobních lipidů relativně rychlá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572000" y="270827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>
                <a:latin typeface="Arial Narrow" pitchFamily="34" charset="0"/>
              </a:rPr>
              <a:t>ukládání lipidů za podmínek sníženého příjmu sacharidů dominantní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908175" y="2060575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U výborně vytrvalostně trénovaných osob</a:t>
            </a:r>
            <a:endParaRPr lang="en-US" sz="2000" b="1">
              <a:latin typeface="Arial Narrow" pitchFamily="34" charset="0"/>
            </a:endParaRPr>
          </a:p>
        </p:txBody>
      </p:sp>
      <p:cxnSp>
        <p:nvCxnSpPr>
          <p:cNvPr id="89095" name="AutoShape 7"/>
          <p:cNvCxnSpPr>
            <a:cxnSpLocks noChangeShapeType="1"/>
            <a:stCxn id="89094" idx="1"/>
            <a:endCxn id="89092" idx="1"/>
          </p:cNvCxnSpPr>
          <p:nvPr/>
        </p:nvCxnSpPr>
        <p:spPr bwMode="auto">
          <a:xfrm rot="10800000" flipV="1">
            <a:off x="215900" y="2259013"/>
            <a:ext cx="1692275" cy="755650"/>
          </a:xfrm>
          <a:prstGeom prst="bentConnector3">
            <a:avLst>
              <a:gd name="adj1" fmla="val 107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096" name="AutoShape 8"/>
          <p:cNvCxnSpPr>
            <a:cxnSpLocks noChangeShapeType="1"/>
            <a:stCxn id="89094" idx="3"/>
            <a:endCxn id="89093" idx="1"/>
          </p:cNvCxnSpPr>
          <p:nvPr/>
        </p:nvCxnSpPr>
        <p:spPr bwMode="auto">
          <a:xfrm flipH="1">
            <a:off x="4572000" y="2259013"/>
            <a:ext cx="1944688" cy="800100"/>
          </a:xfrm>
          <a:prstGeom prst="bentConnector5">
            <a:avLst>
              <a:gd name="adj1" fmla="val -11671"/>
              <a:gd name="adj2" fmla="val 40477"/>
              <a:gd name="adj3" fmla="val 11175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89097" name="Picture 9" descr="Kemboi,Jo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500438"/>
            <a:ext cx="1839913" cy="3244850"/>
          </a:xfrm>
          <a:prstGeom prst="rect">
            <a:avLst/>
          </a:prstGeom>
          <a:noFill/>
        </p:spPr>
      </p:pic>
      <p:pic>
        <p:nvPicPr>
          <p:cNvPr id="89098" name="Picture 10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/>
      <p:bldP spid="89093" grpId="0"/>
      <p:bldP spid="8909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JOHNSON, N.A., STANNARD, S.R., THOMPSON, M.W. Muscle triglyceride and glycogen in endurance exercise: implications for performance. Sports Med. 2004, vol. 34, no. 3, p. 151-164.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74065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Intracelulární tuky - významný svalový energetický substrát -                                                   využíván při prolongovaném zatížení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76263" y="2024063"/>
            <a:ext cx="795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 Narrow" pitchFamily="34" charset="0"/>
              </a:rPr>
              <a:t>Intramyocelulární lipidy stejně dostupný energetický substrát jako glykogen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27082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 Narrow" pitchFamily="34" charset="0"/>
              </a:rPr>
              <a:t>Dobře vytrvalostně trénovaní sportovci snadno využívají</a:t>
            </a:r>
            <a:endParaRPr lang="en-US" sz="2000">
              <a:latin typeface="Arial Narrow" pitchFamily="34" charset="0"/>
            </a:endParaRPr>
          </a:p>
        </p:txBody>
      </p:sp>
      <p:pic>
        <p:nvPicPr>
          <p:cNvPr id="90119" name="Picture 7" descr="Kemboi Kimani_K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363" y="3284538"/>
            <a:ext cx="2260600" cy="3384550"/>
          </a:xfrm>
          <a:prstGeom prst="rect">
            <a:avLst/>
          </a:prstGeom>
          <a:noFill/>
        </p:spPr>
      </p:pic>
      <p:pic>
        <p:nvPicPr>
          <p:cNvPr id="90121" name="Picture 9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SIGN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700213"/>
            <a:ext cx="4968875" cy="4752975"/>
          </a:xfrm>
          <a:prstGeom prst="rect">
            <a:avLst/>
          </a:prstGeom>
          <a:noFill/>
        </p:spPr>
      </p:pic>
      <p:pic>
        <p:nvPicPr>
          <p:cNvPr id="91140" name="Picture 4" descr="SIGN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975" y="1700213"/>
            <a:ext cx="4968875" cy="4752975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79388" y="2708275"/>
            <a:ext cx="4105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Při vytrvalostním tréninku zvýšená přítomnost triglyceridů ve svalech </a:t>
            </a:r>
            <a:r>
              <a:rPr lang="cs-CZ" sz="2400" b="1">
                <a:solidFill>
                  <a:schemeClr val="bg1"/>
                </a:solidFill>
              </a:rPr>
              <a:t>nemá negativní vliv na účinnost inzulínu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003800" y="2663825"/>
            <a:ext cx="3889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Při nedostatku pohybu         je zvýšená přítomnost triglyceridů ve svalech </a:t>
            </a:r>
            <a:r>
              <a:rPr lang="cs-CZ" sz="2400" b="1">
                <a:solidFill>
                  <a:schemeClr val="bg1"/>
                </a:solidFill>
              </a:rPr>
              <a:t>příčinou inzulínové rezistence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059113" y="5445125"/>
            <a:ext cx="2736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7200" b="1">
                <a:solidFill>
                  <a:srgbClr val="FF0000"/>
                </a:solidFill>
              </a:rPr>
              <a:t>!!!</a:t>
            </a:r>
            <a:endParaRPr lang="en-US" sz="7200" b="1">
              <a:solidFill>
                <a:srgbClr val="FF0000"/>
              </a:solidFill>
            </a:endParaRPr>
          </a:p>
        </p:txBody>
      </p:sp>
      <p:pic>
        <p:nvPicPr>
          <p:cNvPr id="91144" name="Picture 8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91142" grpId="0"/>
      <p:bldP spid="91143" grpId="0"/>
      <p:bldP spid="9114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50825" y="1409700"/>
            <a:ext cx="3851275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Zdravé štíhlé osoby kosterní svaly metabolicky flexibilní</a:t>
            </a:r>
            <a:r>
              <a:rPr lang="cs-CZ"/>
              <a:t>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8642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BRUN, J.F., VARLET-MARIE, E., CASSAN, D., MANETTA, J., MERCIER, J. Blood fluidity is related to the ability to oxidize lipids at exercise. </a:t>
            </a:r>
            <a:r>
              <a:rPr lang="en-US" sz="1400" b="1" i="1">
                <a:solidFill>
                  <a:schemeClr val="accent2"/>
                </a:solidFill>
              </a:rPr>
              <a:t>Clin. Hemorheol. Microcirc.</a:t>
            </a:r>
            <a:r>
              <a:rPr lang="en-US" sz="1400" b="1">
                <a:solidFill>
                  <a:schemeClr val="accent2"/>
                </a:solidFill>
              </a:rPr>
              <a:t> 2004, vol. 30, no. 3-4, p. 339-343.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40313" y="1268413"/>
            <a:ext cx="3924300" cy="92551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Obézní osoby nebo diabetici 2. typu kosterní svaly metabolicky neflexibilní</a:t>
            </a:r>
            <a:r>
              <a:rPr lang="cs-CZ"/>
              <a:t> 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4572000" y="1125538"/>
            <a:ext cx="0" cy="573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92166" name="Picture 6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437063"/>
            <a:ext cx="4321175" cy="2166937"/>
          </a:xfrm>
          <a:prstGeom prst="rect">
            <a:avLst/>
          </a:prstGeom>
          <a:noFill/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219700" y="5229225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intenzivní zátěži v důsledku zvýšené oxidace lipidů snížená oxidace glykogenu</a:t>
            </a:r>
          </a:p>
        </p:txBody>
      </p:sp>
      <p:pic>
        <p:nvPicPr>
          <p:cNvPr id="92168" name="Picture 8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0125"/>
            <a:ext cx="4321175" cy="2166938"/>
          </a:xfrm>
          <a:prstGeom prst="rect">
            <a:avLst/>
          </a:prstGeom>
          <a:noFill/>
        </p:spPr>
      </p:pic>
      <p:pic>
        <p:nvPicPr>
          <p:cNvPr id="92169" name="Picture 9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30713"/>
            <a:ext cx="4321175" cy="2166937"/>
          </a:xfrm>
          <a:prstGeom prst="rect">
            <a:avLst/>
          </a:prstGeom>
          <a:noFill/>
        </p:spPr>
      </p:pic>
      <p:pic>
        <p:nvPicPr>
          <p:cNvPr id="92170" name="Picture 10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6475"/>
            <a:ext cx="4321175" cy="2166938"/>
          </a:xfrm>
          <a:prstGeom prst="rect">
            <a:avLst/>
          </a:prstGeom>
          <a:noFill/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84213" y="3284538"/>
            <a:ext cx="313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vytrvalostní práci dominantní využití tuků</a:t>
            </a:r>
            <a:r>
              <a:rPr lang="cs-CZ"/>
              <a:t> 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84213" y="5300663"/>
            <a:ext cx="3059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při intenzivní zátěži dominantní využití glykogenu</a:t>
            </a:r>
            <a:endParaRPr lang="en-US" b="1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292725" y="3292475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vytrvalostní práci využití tuků klesá </a:t>
            </a:r>
            <a:endParaRPr lang="en-US" b="1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-34925" y="234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92176" name="Picture 16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0300" y="6581775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/>
      <p:bldP spid="92164" grpId="0" animBg="1"/>
      <p:bldP spid="92165" grpId="0" animBg="1"/>
      <p:bldP spid="92167" grpId="0"/>
      <p:bldP spid="92171" grpId="0"/>
      <p:bldP spid="92172" grpId="0"/>
      <p:bldP spid="92173" grpId="0"/>
      <p:bldP spid="92174" grpId="0" animBg="1"/>
      <p:bldP spid="9217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79388" y="404813"/>
            <a:ext cx="8642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BRUN, J.F., VARLET-MARIE, E., CASSAN, D., MANETTA, J., MERCIER, J. Blood fluidity is related to the ability to oxidize lipids at exercise. </a:t>
            </a:r>
            <a:r>
              <a:rPr lang="en-US" sz="1400" b="1" i="1">
                <a:solidFill>
                  <a:schemeClr val="accent2"/>
                </a:solidFill>
              </a:rPr>
              <a:t>Clin. Hemorheol. Microcirc.</a:t>
            </a:r>
            <a:r>
              <a:rPr lang="en-US" sz="1400" b="1">
                <a:solidFill>
                  <a:schemeClr val="accent2"/>
                </a:solidFill>
              </a:rPr>
              <a:t> 2004, vol. 30, no. 3-4, p. 339-343.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040313" y="1268413"/>
            <a:ext cx="3924300" cy="92551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Obézní osoby nebo diabetici 2. typu kosterní svaly metabolicky neflexibilní</a:t>
            </a:r>
            <a:r>
              <a:rPr lang="cs-CZ"/>
              <a:t> </a:t>
            </a:r>
          </a:p>
        </p:txBody>
      </p:sp>
      <p:pic>
        <p:nvPicPr>
          <p:cNvPr id="93188" name="Picture 4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437063"/>
            <a:ext cx="4321175" cy="2166937"/>
          </a:xfrm>
          <a:prstGeom prst="rect">
            <a:avLst/>
          </a:prstGeom>
          <a:noFill/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219700" y="5229225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intenzivní zátěži v důsledku zvýšené oxidace lipidů snížená oxidace glykogenu</a:t>
            </a:r>
          </a:p>
        </p:txBody>
      </p:sp>
      <p:pic>
        <p:nvPicPr>
          <p:cNvPr id="93190" name="Picture 6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0125"/>
            <a:ext cx="4321175" cy="2166938"/>
          </a:xfrm>
          <a:prstGeom prst="rect">
            <a:avLst/>
          </a:prstGeom>
          <a:noFill/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292725" y="3292475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vytrvalostní práci využití tuků klesá </a:t>
            </a:r>
            <a:endParaRPr lang="en-US" b="1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0" y="3213100"/>
            <a:ext cx="406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KLESÁ CELKOVÁ VYTRVALOSTNÍ KAPACITA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250825" y="5229225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KLESÁ MAXIMÁLNÍ AEROBNÍ KAPACITA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 rot="10800000">
            <a:off x="3995738" y="3644900"/>
            <a:ext cx="9366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 rot="10800000">
            <a:off x="3995738" y="5516563"/>
            <a:ext cx="9366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3196" name="Picture 12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0300" y="6581775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3" grpId="0"/>
      <p:bldP spid="93194" grpId="0" animBg="1"/>
      <p:bldP spid="93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dirty="0" smtClean="0"/>
              <a:t> Trénovanost i trénovatelnost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složka</a:t>
            </a:r>
          </a:p>
          <a:p>
            <a:pPr algn="ctr"/>
            <a:r>
              <a:rPr lang="cs-CZ" sz="2400" b="1" dirty="0" smtClean="0"/>
              <a:t>se podílí na trénovanosti i trénovatelnosti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obézních je to většinou důsledek genetické predispozice k obezitě a nízké úrovně adaptace na fyzickou </a:t>
            </a:r>
            <a:r>
              <a:rPr lang="cs-CZ" sz="2400" b="1" dirty="0" smtClean="0"/>
              <a:t>zátěž. 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trénovaných je zvýšené ukládání lipidů ve svalových vláknech naopak výsledek většinou dlouhodobého tréninku geneticky vytrvalostně disponovaných jedinců.  </a:t>
            </a:r>
          </a:p>
          <a:p>
            <a:pPr algn="ctr"/>
            <a:endParaRPr lang="cs-CZ" sz="3200" b="1" dirty="0"/>
          </a:p>
        </p:txBody>
      </p:sp>
      <p:pic>
        <p:nvPicPr>
          <p:cNvPr id="59394" name="Picture 2" descr="http://www.abdn.ac.uk/energetics-research/uploads/media/Energetics%20-%20DLL/kenyan-ru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31146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Zpomalení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 </a:t>
            </a:r>
            <a:r>
              <a:rPr lang="cs-CZ" sz="2400" b="1" dirty="0"/>
              <a:t>při stejné absolutní zátěži </a:t>
            </a:r>
            <a:r>
              <a:rPr lang="cs-CZ" sz="2000" b="1" i="1" dirty="0"/>
              <a:t>(tréninková bradykardie) </a:t>
            </a:r>
            <a:endParaRPr lang="cs-CZ" sz="2400" b="1" i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později i v </a:t>
            </a:r>
            <a:r>
              <a:rPr lang="cs-CZ" sz="2400" b="1" dirty="0" smtClean="0"/>
              <a:t>klidu </a:t>
            </a:r>
          </a:p>
          <a:p>
            <a:pPr algn="ctr"/>
            <a:r>
              <a:rPr lang="cs-CZ" sz="2400" b="1" dirty="0" smtClean="0"/>
              <a:t>Úsporné opatření - cílem </a:t>
            </a:r>
            <a:r>
              <a:rPr lang="cs-CZ" sz="2400" b="1" dirty="0"/>
              <a:t>je snížit při stejném minutovém objemu spotřebu </a:t>
            </a:r>
            <a:r>
              <a:rPr lang="cs-CZ" sz="2400" b="1" dirty="0" smtClean="0"/>
              <a:t>kyslíku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žilního návratu a tím lepší plnění srdce </a:t>
            </a:r>
            <a:r>
              <a:rPr lang="cs-CZ" sz="2000" b="1" i="1" dirty="0"/>
              <a:t>(zvýšení </a:t>
            </a:r>
            <a:r>
              <a:rPr lang="cs-CZ" sz="2000" b="1" i="1" dirty="0" err="1"/>
              <a:t>end</a:t>
            </a:r>
            <a:r>
              <a:rPr lang="cs-CZ" sz="2000" b="1" i="1" dirty="0"/>
              <a:t>-diastolického objemu</a:t>
            </a:r>
            <a:r>
              <a:rPr lang="cs-CZ" sz="20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kontraktility </a:t>
            </a:r>
            <a:r>
              <a:rPr lang="cs-CZ" sz="2000" b="1" dirty="0" smtClean="0"/>
              <a:t>myokardu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postupné </a:t>
            </a:r>
            <a:r>
              <a:rPr lang="cs-CZ" sz="2000" b="1" dirty="0"/>
              <a:t>zvyšování ejekční </a:t>
            </a:r>
            <a:r>
              <a:rPr lang="cs-CZ" sz="2000" b="1" dirty="0" smtClean="0"/>
              <a:t>frakce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snižování </a:t>
            </a:r>
            <a:r>
              <a:rPr lang="cs-CZ" sz="2000" b="1" dirty="0" err="1"/>
              <a:t>end</a:t>
            </a:r>
            <a:r>
              <a:rPr lang="cs-CZ" sz="2000" b="1" dirty="0"/>
              <a:t>-systolického objemu 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zvyšování </a:t>
            </a:r>
            <a:r>
              <a:rPr lang="cs-CZ" sz="2000" b="1" dirty="0"/>
              <a:t>systolického objemu </a:t>
            </a:r>
            <a:r>
              <a:rPr lang="cs-CZ" sz="2000" b="1" i="1" dirty="0"/>
              <a:t>(k dosažení stejného minutového objemu stačí pomalejší SF</a:t>
            </a:r>
            <a:r>
              <a:rPr lang="cs-CZ" sz="2000" b="1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457200"/>
            <a:ext cx="1219200" cy="457200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Předsíň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3810000"/>
            <a:ext cx="15240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komora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029200" y="381000"/>
            <a:ext cx="3886200" cy="762000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naplnění komory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020272" y="4221088"/>
            <a:ext cx="19050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cévy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33400" y="4419600"/>
            <a:ext cx="38862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vyprázdnění komory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24000" y="5257800"/>
            <a:ext cx="3048000" cy="1600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981200" y="32004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Endiastolický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553200" y="25146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Endsystolický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3124200" y="1143000"/>
            <a:ext cx="2362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3886200" y="2971800"/>
            <a:ext cx="3505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181600" y="4343400"/>
            <a:ext cx="1828800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Systolický </a:t>
            </a:r>
          </a:p>
          <a:p>
            <a:pPr algn="ctr"/>
            <a:r>
              <a:rPr lang="cs-CZ"/>
              <a:t>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 autoUpdateAnimBg="0"/>
      <p:bldP spid="5130" grpId="0" animBg="1" autoUpdateAnimBg="0"/>
      <p:bldP spid="5131" grpId="0" animBg="1"/>
      <p:bldP spid="5132" grpId="0" animBg="1"/>
      <p:bldP spid="5133" grpId="0" animBg="1" autoUpdateAnimBg="0"/>
      <p:bldP spid="513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457200"/>
            <a:ext cx="1219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Předsíň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3810000"/>
            <a:ext cx="15240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komora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029200" y="381000"/>
            <a:ext cx="38862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naplnění komory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010400" y="4191000"/>
            <a:ext cx="19050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cévy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33400" y="4419600"/>
            <a:ext cx="38862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vyprázdnění komory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981200" y="32004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Endiastolický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553200" y="25146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Endsystolický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3124200" y="1143000"/>
            <a:ext cx="2362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3886200" y="2971800"/>
            <a:ext cx="3505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181600" y="4343400"/>
            <a:ext cx="1828800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Systolický </a:t>
            </a:r>
          </a:p>
          <a:p>
            <a:pPr algn="ctr"/>
            <a:r>
              <a:rPr lang="cs-CZ"/>
              <a:t>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3716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r>
              <a:rPr lang="cs-CZ" sz="4000" smtClean="0"/>
              <a:t>SV = EDV - ESV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52600" y="1219200"/>
            <a:ext cx="5486400" cy="3124200"/>
          </a:xfrm>
          <a:prstGeom prst="rect">
            <a:avLst/>
          </a:prstGeom>
          <a:noFill/>
          <a:ln w="98425">
            <a:pattFill prst="smCheck">
              <a:fgClr>
                <a:schemeClr val="accent2"/>
              </a:fgClr>
              <a:bgClr>
                <a:srgbClr val="FF99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0"/>
      <p:bldP spid="7172" grpId="0" animBg="1"/>
      <p:bldP spid="717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09600"/>
            <a:ext cx="3886200" cy="1600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Minutový objem = SV x HR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91200" y="457200"/>
            <a:ext cx="3048000" cy="1143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HR = tepová frekvence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1752600" y="1371600"/>
            <a:ext cx="419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0" y="2590800"/>
            <a:ext cx="3276600" cy="1295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80 tepů / min .  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  <p:bldP spid="8196" grpId="0" animBg="1" autoUpdateAnimBg="0"/>
      <p:bldP spid="8197" grpId="0" animBg="1"/>
      <p:bldP spid="8198" grpId="0" animBg="1" autoUpdateAnimBg="0"/>
      <p:bldP spid="819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3716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r>
              <a:rPr lang="cs-CZ" sz="4000" smtClean="0"/>
              <a:t>SV = EDV - ESV</a:t>
            </a:r>
          </a:p>
          <a:p>
            <a:pPr algn="ctr">
              <a:buFontTx/>
              <a:buNone/>
            </a:pPr>
            <a:r>
              <a:rPr lang="cs-CZ" sz="4000" smtClean="0"/>
              <a:t>Q = SF . SV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52600" y="1219200"/>
            <a:ext cx="5486400" cy="2133600"/>
          </a:xfrm>
          <a:prstGeom prst="rect">
            <a:avLst/>
          </a:prstGeom>
          <a:noFill/>
          <a:ln w="98425">
            <a:pattFill prst="smCheck">
              <a:fgClr>
                <a:schemeClr val="accent2"/>
              </a:fgClr>
              <a:bgClr>
                <a:srgbClr val="FF99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 advAuto="0"/>
      <p:bldP spid="9220" grpId="0" animBg="1"/>
      <p:bldP spid="92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1555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Zpomalení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 </a:t>
            </a:r>
            <a:r>
              <a:rPr lang="cs-CZ" sz="2400" b="1" dirty="0"/>
              <a:t>při stejné absolutní zátěži </a:t>
            </a:r>
            <a:r>
              <a:rPr lang="cs-CZ" sz="2000" b="1" i="1" dirty="0"/>
              <a:t>(tréninková bradykardie) </a:t>
            </a:r>
            <a:endParaRPr lang="cs-CZ" sz="2400" b="1" i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později i v </a:t>
            </a:r>
            <a:r>
              <a:rPr lang="cs-CZ" sz="2400" b="1" dirty="0" smtClean="0"/>
              <a:t>klidu </a:t>
            </a:r>
          </a:p>
          <a:p>
            <a:pPr algn="ctr"/>
            <a:r>
              <a:rPr lang="cs-CZ" sz="2400" b="1" dirty="0" smtClean="0"/>
              <a:t>Úsporné opatření - cílem </a:t>
            </a:r>
            <a:r>
              <a:rPr lang="cs-CZ" sz="2400" b="1" dirty="0"/>
              <a:t>je snížit při stejném minutovém objemu spotřebu </a:t>
            </a:r>
            <a:r>
              <a:rPr lang="cs-CZ" sz="2400" b="1" dirty="0" smtClean="0"/>
              <a:t>kyslíku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žilního návratu a tím lepší plnění srdce </a:t>
            </a:r>
            <a:r>
              <a:rPr lang="cs-CZ" sz="2000" b="1" i="1" dirty="0"/>
              <a:t>(zvýšení </a:t>
            </a:r>
            <a:r>
              <a:rPr lang="cs-CZ" sz="2000" b="1" i="1" dirty="0" err="1"/>
              <a:t>end</a:t>
            </a:r>
            <a:r>
              <a:rPr lang="cs-CZ" sz="2000" b="1" i="1" dirty="0"/>
              <a:t>-diastolického objemu</a:t>
            </a:r>
            <a:r>
              <a:rPr lang="cs-CZ" sz="20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kontraktility </a:t>
            </a:r>
            <a:r>
              <a:rPr lang="cs-CZ" sz="2000" b="1" dirty="0" smtClean="0"/>
              <a:t>myokardu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postupné </a:t>
            </a:r>
            <a:r>
              <a:rPr lang="cs-CZ" sz="2000" b="1" dirty="0"/>
              <a:t>zvyšování ejekční </a:t>
            </a:r>
            <a:r>
              <a:rPr lang="cs-CZ" sz="2000" b="1" dirty="0" smtClean="0"/>
              <a:t>frakce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snižování </a:t>
            </a:r>
            <a:r>
              <a:rPr lang="cs-CZ" sz="2000" b="1" dirty="0" err="1"/>
              <a:t>end</a:t>
            </a:r>
            <a:r>
              <a:rPr lang="cs-CZ" sz="2000" b="1" dirty="0"/>
              <a:t>-systolického objemu 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zvyšování </a:t>
            </a:r>
            <a:r>
              <a:rPr lang="cs-CZ" sz="2000" b="1" dirty="0"/>
              <a:t>systolického objemu </a:t>
            </a:r>
            <a:r>
              <a:rPr lang="cs-CZ" sz="2000" b="1" i="1" dirty="0"/>
              <a:t>(k dosažení stejného minutového objemu stačí pomalejší SF</a:t>
            </a:r>
            <a:r>
              <a:rPr lang="cs-CZ" sz="20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kapilární </a:t>
            </a:r>
            <a:r>
              <a:rPr lang="cs-CZ" sz="2000" b="1" dirty="0" smtClean="0"/>
              <a:t>perfuze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posun </a:t>
            </a:r>
            <a:r>
              <a:rPr lang="cs-CZ" sz="2000" b="1" dirty="0"/>
              <a:t>sympatovagové rovnováhy směrem k vagu </a:t>
            </a:r>
            <a:r>
              <a:rPr lang="cs-CZ" sz="2000" b="1" dirty="0" smtClean="0"/>
              <a:t>(</a:t>
            </a:r>
            <a:r>
              <a:rPr lang="cs-CZ" sz="2000" b="1" dirty="0"/>
              <a:t>negativní </a:t>
            </a:r>
            <a:r>
              <a:rPr lang="cs-CZ" sz="2000" b="1" dirty="0" err="1"/>
              <a:t>chronotropní</a:t>
            </a:r>
            <a:r>
              <a:rPr lang="cs-CZ" sz="2000" b="1" dirty="0"/>
              <a:t> a negativní </a:t>
            </a:r>
            <a:r>
              <a:rPr lang="cs-CZ" sz="2000" b="1" dirty="0" err="1"/>
              <a:t>dromotropní</a:t>
            </a:r>
            <a:r>
              <a:rPr lang="cs-CZ" sz="2000" b="1" dirty="0"/>
              <a:t> účinek</a:t>
            </a:r>
            <a:r>
              <a:rPr lang="cs-CZ" sz="20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</a:t>
            </a:r>
            <a:r>
              <a:rPr lang="cs-CZ" sz="2000" b="1" dirty="0"/>
              <a:t> důsledku metabolické adaptace zvýšení extrakce kyslíku do svalových </a:t>
            </a:r>
            <a:r>
              <a:rPr lang="cs-CZ" sz="2000" b="1" dirty="0" smtClean="0"/>
              <a:t>vláken</a:t>
            </a:r>
            <a:r>
              <a:rPr lang="cs-CZ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/>
              <a:t>SF </a:t>
            </a:r>
            <a:r>
              <a:rPr lang="cs-CZ" sz="2400" b="1" dirty="0"/>
              <a:t>se zpomaluje postupně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po </a:t>
            </a:r>
            <a:r>
              <a:rPr lang="cs-CZ" sz="2400" b="1" dirty="0"/>
              <a:t>několika měsících optimálního </a:t>
            </a:r>
            <a:r>
              <a:rPr lang="cs-CZ" sz="2400" b="1" dirty="0" smtClean="0"/>
              <a:t>tréninku. </a:t>
            </a:r>
          </a:p>
          <a:p>
            <a:pPr algn="ctr"/>
            <a:r>
              <a:rPr lang="cs-CZ" sz="2000" b="1" i="1" dirty="0" smtClean="0"/>
              <a:t>(při </a:t>
            </a:r>
            <a:r>
              <a:rPr lang="cs-CZ" sz="2000" b="1" i="1" dirty="0"/>
              <a:t>stejné zátěži jako před započetím tréninku nižší až o 15 </a:t>
            </a:r>
            <a:r>
              <a:rPr lang="cs-CZ" sz="2000" b="1" i="1" dirty="0" smtClean="0"/>
              <a:t>stahů/min)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Stejný </a:t>
            </a:r>
            <a:r>
              <a:rPr lang="cs-CZ" sz="2400" b="1" dirty="0"/>
              <a:t>minutový objem se realizuje pomalejší SF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větším systolickým </a:t>
            </a:r>
            <a:r>
              <a:rPr lang="cs-CZ" sz="2400" b="1" dirty="0" smtClean="0"/>
              <a:t>objemem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trénovaných a geneticky predisponovaných vytrvalců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klidová </a:t>
            </a:r>
            <a:r>
              <a:rPr lang="cs-CZ" sz="2400" b="1" dirty="0"/>
              <a:t>SF pomalejší než 40 </a:t>
            </a:r>
            <a:r>
              <a:rPr lang="cs-CZ" sz="2400" b="1" dirty="0" smtClean="0"/>
              <a:t>stahů/min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maximálním úsilí se SF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(SF max)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působením </a:t>
            </a:r>
            <a:r>
              <a:rPr lang="cs-CZ" sz="2400" b="1" dirty="0"/>
              <a:t>vytrvalostního tréninku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nemění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Postupný nárůst </a:t>
            </a:r>
            <a:r>
              <a:rPr lang="cs-CZ" sz="2400" b="1" dirty="0"/>
              <a:t>maximální tepové rezervy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400" b="1" dirty="0"/>
              <a:t>rozdíl mezi maximální a klidovou SF).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tělesné práci </a:t>
            </a:r>
            <a:r>
              <a:rPr lang="cs-CZ" sz="2400" b="1" dirty="0" smtClean="0"/>
              <a:t>zvýšení </a:t>
            </a:r>
            <a:r>
              <a:rPr lang="cs-CZ" sz="2400" b="1" dirty="0"/>
              <a:t>systolického (tepového) objemu </a:t>
            </a:r>
            <a:r>
              <a:rPr lang="cs-CZ" sz="2400" b="1" dirty="0" smtClean="0"/>
              <a:t>(SO)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– 60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hodnota SO </a:t>
            </a:r>
          </a:p>
          <a:p>
            <a:pPr algn="ctr"/>
            <a:r>
              <a:rPr lang="cs-CZ" sz="2400" b="1" dirty="0" smtClean="0"/>
              <a:t>ve </a:t>
            </a:r>
            <a:r>
              <a:rPr lang="cs-CZ" sz="2400" b="1" dirty="0"/>
              <a:t>vzpřímené poloze při zatížení kolem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– 60 % VO</a:t>
            </a:r>
            <a:r>
              <a:rPr lang="cs-CZ" sz="2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maximálním výkonu bývá nižší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000" b="1" i="1" dirty="0"/>
              <a:t>nedostatek času na úplné naplnění komory v diastole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</a:t>
            </a:r>
            <a:r>
              <a:rPr lang="cs-CZ" sz="2400" b="1" dirty="0"/>
              <a:t> realizaci určité svalové činnosti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VO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stejné u </a:t>
            </a:r>
            <a:r>
              <a:rPr lang="cs-CZ" sz="2400" b="1" dirty="0"/>
              <a:t>trénovaného i netrénovaného jedince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000" b="1" i="1" dirty="0"/>
              <a:t>stejný minutový objem – Q/min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genotypu proteinového enzymu FTO </a:t>
            </a:r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 err="1" smtClean="0"/>
              <a:t>dioxygenáza</a:t>
            </a:r>
            <a:r>
              <a:rPr lang="cs-CZ" sz="2000" i="1" dirty="0" smtClean="0"/>
              <a:t> vázaná na α-</a:t>
            </a:r>
            <a:r>
              <a:rPr lang="cs-CZ" sz="2000" i="1" dirty="0" err="1" smtClean="0"/>
              <a:t>ketoglutarát</a:t>
            </a:r>
            <a:r>
              <a:rPr lang="cs-CZ" sz="2000" i="1" dirty="0" smtClean="0"/>
              <a:t>)</a:t>
            </a:r>
          </a:p>
          <a:p>
            <a:pPr algn="ctr"/>
            <a:r>
              <a:rPr lang="cs-CZ" sz="2000" dirty="0" smtClean="0"/>
              <a:t>kódován genem lokalizovaným na 16. chromozomu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Jeho varianty mají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k lidské obezitě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1</a:t>
            </a:r>
            <a:r>
              <a:rPr lang="cs-CZ" sz="2000" b="1" dirty="0" smtClean="0"/>
              <a:t> – predispozice k obezitě </a:t>
            </a:r>
          </a:p>
          <a:p>
            <a:pPr algn="ctr"/>
            <a:r>
              <a:rPr lang="cs-CZ" sz="2000" b="1" dirty="0" smtClean="0"/>
              <a:t>pouze u osob se sedavým životním stylem, </a:t>
            </a:r>
          </a:p>
          <a:p>
            <a:pPr algn="ctr"/>
            <a:r>
              <a:rPr lang="cs-CZ" sz="2000" b="1" dirty="0" smtClean="0"/>
              <a:t>u osob se střední nebo vysokou úrovní PA není predispozice k obezitě </a:t>
            </a:r>
          </a:p>
          <a:p>
            <a:pPr marL="457200" indent="-457200"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ČILI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CVIČÍŠ – NEJSI OBÉZNÍ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NECVIČÍŠ – JSI OBÉZNÍ, ZAČNEŠ CVIČIT – NEJSI OBÉZNÍ</a:t>
            </a:r>
          </a:p>
          <a:p>
            <a:pPr algn="ctr"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Riziková genová varianta </a:t>
            </a: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2</a:t>
            </a:r>
            <a:r>
              <a:rPr lang="cs-CZ" sz="2000" b="1" dirty="0" smtClean="0"/>
              <a:t> – u obézních osob se efekt PA neprojeví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ČILI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NECVIČÍŠ – JSI OBÉZNÍ, ZAČNEŠ CVIČIT – ZŮSTANEŠ OBÉZNÍ</a:t>
            </a:r>
            <a:endParaRPr lang="cs-CZ" sz="24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395536" y="2924944"/>
            <a:ext cx="8424936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5445224"/>
            <a:ext cx="842493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r>
              <a:rPr lang="cs-CZ" sz="2400" b="1" dirty="0" smtClean="0"/>
              <a:t>primární význam </a:t>
            </a:r>
            <a:r>
              <a:rPr lang="cs-CZ" sz="2400" b="1" dirty="0"/>
              <a:t>pro Q/min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  SO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Nároky </a:t>
            </a:r>
            <a:r>
              <a:rPr lang="cs-CZ" sz="2400" b="1" dirty="0"/>
              <a:t>myokardu na kyslík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funkcí </a:t>
            </a:r>
            <a:r>
              <a:rPr lang="cs-CZ" sz="2400" b="1" dirty="0"/>
              <a:t>SF a středního arteriálního </a:t>
            </a:r>
            <a:r>
              <a:rPr lang="cs-CZ" sz="2400" b="1" dirty="0" smtClean="0"/>
              <a:t>tlaku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vytrvalců menší zvýšení SF při určité svalové činnosti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menší požadavky myokardu </a:t>
            </a:r>
            <a:r>
              <a:rPr lang="cs-CZ" sz="2400" b="1" dirty="0"/>
              <a:t>na dodání </a:t>
            </a:r>
            <a:r>
              <a:rPr lang="cs-CZ" sz="2400" b="1" dirty="0" smtClean="0"/>
              <a:t>kyslíku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b="1" dirty="0"/>
          </a:p>
        </p:txBody>
      </p:sp>
      <p:sp>
        <p:nvSpPr>
          <p:cNvPr id="3" name="Šipka dolů 2"/>
          <p:cNvSpPr/>
          <p:nvPr/>
        </p:nvSpPr>
        <p:spPr>
          <a:xfrm>
            <a:off x="4427984" y="112474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407707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efektivnější </a:t>
            </a:r>
            <a:r>
              <a:rPr lang="cs-CZ" sz="2400" b="1" dirty="0"/>
              <a:t>distribuce </a:t>
            </a:r>
            <a:r>
              <a:rPr lang="cs-CZ" sz="2400" b="1" dirty="0" smtClean="0"/>
              <a:t>krve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zvýšená </a:t>
            </a:r>
            <a:r>
              <a:rPr lang="cs-CZ" sz="2400" b="1" dirty="0"/>
              <a:t>kapilarizace svalů </a:t>
            </a:r>
            <a:r>
              <a:rPr lang="cs-CZ" sz="2000" b="1" i="1" dirty="0"/>
              <a:t>(zvýšení celkového průřezu cév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</a:t>
            </a:r>
            <a:r>
              <a:rPr lang="cs-CZ" sz="2400" b="1" dirty="0"/>
              <a:t>schopnosti extrahovat kyslík z krve </a:t>
            </a:r>
            <a:r>
              <a:rPr lang="cs-CZ" sz="2000" b="1" i="1" dirty="0"/>
              <a:t>(vyšší a-v O</a:t>
            </a:r>
            <a:r>
              <a:rPr lang="cs-CZ" sz="2000" b="1" i="1" baseline="-25000" dirty="0"/>
              <a:t>2</a:t>
            </a:r>
            <a:r>
              <a:rPr lang="cs-CZ" sz="2000" b="1" i="1" dirty="0"/>
              <a:t> diference až o 15 %)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zvýšená schopnost doplňovat </a:t>
            </a:r>
            <a:r>
              <a:rPr lang="cs-CZ" sz="2400" b="1" dirty="0"/>
              <a:t>zásoby ATP i při nižším parciálním tlaku kyslíku ve tkáních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vytrvalců při </a:t>
            </a:r>
            <a:r>
              <a:rPr lang="cs-CZ" sz="2400" b="1" dirty="0"/>
              <a:t>nižším až submaximálním zatížení </a:t>
            </a:r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Q/min</a:t>
            </a:r>
          </a:p>
          <a:p>
            <a:pPr algn="ctr"/>
            <a:r>
              <a:rPr lang="cs-CZ" sz="2400" b="1" dirty="0" smtClean="0"/>
              <a:t>nižší </a:t>
            </a:r>
            <a:r>
              <a:rPr lang="cs-CZ" sz="2400" b="1" dirty="0"/>
              <a:t>než u </a:t>
            </a:r>
            <a:r>
              <a:rPr lang="cs-CZ" sz="2400" b="1" dirty="0" smtClean="0"/>
              <a:t>netrénovaných</a:t>
            </a:r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maximální zátěži </a:t>
            </a:r>
            <a:r>
              <a:rPr lang="cs-CZ" sz="2400" b="1" dirty="0" smtClean="0"/>
              <a:t>u </a:t>
            </a:r>
            <a:r>
              <a:rPr lang="cs-CZ" sz="2400" b="1" dirty="0"/>
              <a:t>vytrvalců </a:t>
            </a:r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Q/min </a:t>
            </a:r>
          </a:p>
          <a:p>
            <a:pPr algn="ctr"/>
            <a:r>
              <a:rPr lang="cs-CZ" sz="2400" b="1" dirty="0" smtClean="0"/>
              <a:t>výrazně </a:t>
            </a:r>
            <a:r>
              <a:rPr lang="cs-CZ" sz="2400" b="1" dirty="0"/>
              <a:t>vyšší než u netrénovaných osob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000" b="1" i="1" dirty="0"/>
              <a:t>důsledek vyššího SO a stejné SF max</a:t>
            </a:r>
            <a:r>
              <a:rPr lang="cs-CZ" sz="2400" b="1" dirty="0"/>
              <a:t>)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odpovídá vysoké hodnotě </a:t>
            </a:r>
            <a:r>
              <a:rPr lang="cs-CZ" sz="2400" b="1" dirty="0" smtClean="0"/>
              <a:t>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max  </a:t>
            </a:r>
            <a:endParaRPr lang="cs-CZ" sz="2400" b="1" dirty="0"/>
          </a:p>
        </p:txBody>
      </p:sp>
      <p:sp>
        <p:nvSpPr>
          <p:cNvPr id="4" name="Šipka dolů 3"/>
          <p:cNvSpPr/>
          <p:nvPr/>
        </p:nvSpPr>
        <p:spPr>
          <a:xfrm>
            <a:off x="4427984" y="292494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r>
              <a:rPr lang="cs-CZ" sz="2400" b="1" dirty="0" smtClean="0"/>
              <a:t>Zvýšené </a:t>
            </a:r>
            <a:r>
              <a:rPr lang="cs-CZ" sz="2400" b="1" dirty="0"/>
              <a:t>produkce oxidu dusíku (NO)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buňkami </a:t>
            </a:r>
            <a:r>
              <a:rPr lang="cs-CZ" sz="2400" b="1" dirty="0"/>
              <a:t>endotelu odporových cév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aktivní pomalá svalová vlákna relativně </a:t>
            </a:r>
            <a:r>
              <a:rPr lang="cs-CZ" sz="2400" b="1" dirty="0"/>
              <a:t>více krve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než </a:t>
            </a:r>
            <a:r>
              <a:rPr lang="cs-CZ" sz="2400" b="1" dirty="0"/>
              <a:t>neaktivní svaly a rychlá svalová </a:t>
            </a:r>
            <a:r>
              <a:rPr lang="cs-CZ" sz="2400" b="1" dirty="0" smtClean="0"/>
              <a:t>vlákna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Aktivita </a:t>
            </a:r>
            <a:r>
              <a:rPr lang="cs-CZ" sz="2400" b="1" dirty="0"/>
              <a:t>autonomního nervového systému </a:t>
            </a:r>
            <a:r>
              <a:rPr lang="cs-CZ" sz="2400" b="1" dirty="0" smtClean="0"/>
              <a:t>posunutá směrem </a:t>
            </a:r>
            <a:r>
              <a:rPr lang="cs-CZ" sz="2400" b="1" dirty="0"/>
              <a:t>k </a:t>
            </a:r>
            <a:r>
              <a:rPr lang="cs-CZ" sz="2400" b="1" dirty="0" smtClean="0"/>
              <a:t>vagu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klesá průtok </a:t>
            </a:r>
            <a:r>
              <a:rPr lang="cs-CZ" sz="2400" b="1" dirty="0"/>
              <a:t>krve ledvinami </a:t>
            </a:r>
            <a:r>
              <a:rPr lang="cs-CZ" sz="2000" b="1" i="1" dirty="0"/>
              <a:t>(výrazně klesá tvorba moči) </a:t>
            </a:r>
            <a:endParaRPr lang="cs-CZ" sz="2000" b="1" i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celou </a:t>
            </a:r>
            <a:r>
              <a:rPr lang="cs-CZ" sz="2400" b="1" dirty="0" err="1"/>
              <a:t>splanchnickou</a:t>
            </a:r>
            <a:r>
              <a:rPr lang="cs-CZ" sz="2400" b="1" dirty="0"/>
              <a:t> oblastí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zvyšuje se množství </a:t>
            </a:r>
            <a:r>
              <a:rPr lang="cs-CZ" sz="2400" b="1" dirty="0"/>
              <a:t>krve pro pracující svaly a podkožní </a:t>
            </a:r>
            <a:r>
              <a:rPr lang="cs-CZ" sz="2400" b="1" dirty="0" smtClean="0"/>
              <a:t>cévy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 </a:t>
            </a:r>
            <a:endParaRPr lang="cs-CZ" b="1" dirty="0"/>
          </a:p>
        </p:txBody>
      </p:sp>
      <p:sp>
        <p:nvSpPr>
          <p:cNvPr id="5" name="Šipka dolů 4"/>
          <p:cNvSpPr/>
          <p:nvPr/>
        </p:nvSpPr>
        <p:spPr>
          <a:xfrm>
            <a:off x="4427984" y="141277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27984" y="364502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427984" y="515719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 algn="ctr"/>
            <a:r>
              <a:rPr lang="cs-CZ" sz="2400" b="1" dirty="0" smtClean="0"/>
              <a:t>Velikost </a:t>
            </a:r>
            <a:r>
              <a:rPr lang="cs-CZ" sz="2400" b="1" dirty="0"/>
              <a:t>SO </a:t>
            </a:r>
            <a:r>
              <a:rPr lang="cs-CZ" sz="2400" b="1" dirty="0" smtClean="0"/>
              <a:t>u </a:t>
            </a:r>
            <a:r>
              <a:rPr lang="cs-CZ" sz="2400" b="1" dirty="0"/>
              <a:t>zdravého srdce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velikost </a:t>
            </a:r>
            <a:r>
              <a:rPr lang="cs-CZ" sz="2400" b="1" dirty="0"/>
              <a:t>komorových dutin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kontrakční síla myokardu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Síla </a:t>
            </a:r>
            <a:r>
              <a:rPr lang="cs-CZ" sz="2400" b="1" dirty="0"/>
              <a:t>kontrakce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přímo </a:t>
            </a:r>
            <a:r>
              <a:rPr lang="cs-CZ" sz="2400" b="1" dirty="0"/>
              <a:t>úměrná iniciální délce kontraktilního elementu </a:t>
            </a:r>
            <a:endParaRPr lang="cs-CZ" sz="2400" b="1" dirty="0" smtClean="0"/>
          </a:p>
          <a:p>
            <a:pPr algn="ctr"/>
            <a:r>
              <a:rPr lang="cs-CZ" sz="2000" b="1" i="1" dirty="0" smtClean="0"/>
              <a:t>(</a:t>
            </a:r>
            <a:r>
              <a:rPr lang="cs-CZ" sz="2000" b="1" i="1" dirty="0"/>
              <a:t>závislost kontrakční síly na </a:t>
            </a:r>
            <a:r>
              <a:rPr lang="cs-CZ" sz="2000" b="1" i="1" dirty="0" err="1"/>
              <a:t>end</a:t>
            </a:r>
            <a:r>
              <a:rPr lang="cs-CZ" sz="2000" b="1" i="1" dirty="0"/>
              <a:t>-diastolickém objemu – </a:t>
            </a:r>
            <a:r>
              <a:rPr lang="cs-CZ" sz="2000" b="1" i="1" dirty="0" err="1"/>
              <a:t>Frankův</a:t>
            </a:r>
            <a:r>
              <a:rPr lang="cs-CZ" sz="2000" b="1" i="1" dirty="0"/>
              <a:t>-</a:t>
            </a:r>
            <a:r>
              <a:rPr lang="cs-CZ" sz="2000" b="1" i="1" dirty="0" err="1"/>
              <a:t>Starlingův</a:t>
            </a:r>
            <a:r>
              <a:rPr lang="cs-CZ" sz="2000" b="1" i="1" dirty="0"/>
              <a:t> zákon</a:t>
            </a:r>
            <a:r>
              <a:rPr lang="cs-CZ" sz="2000" b="1" i="1" dirty="0" smtClean="0"/>
              <a:t>)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Dlouhodobý vytrvalostní trénink + genetická predispozice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fyziologické změny srdce - schopno </a:t>
            </a:r>
            <a:r>
              <a:rPr lang="cs-CZ" sz="2400" b="1" dirty="0"/>
              <a:t>dosáhnout velkého </a:t>
            </a:r>
            <a:r>
              <a:rPr lang="cs-CZ" sz="2400" b="1" dirty="0" smtClean="0"/>
              <a:t>Q/min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tzv. sportovní srdce</a:t>
            </a:r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27984" y="393305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zvyšuje se průměr svalových vláken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vzrůstá počet svalových vláken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rovnoměrně se zvětšují srdeční dutiny </a:t>
            </a:r>
            <a:r>
              <a:rPr lang="cs-CZ" sz="2000" b="1" i="1" dirty="0" smtClean="0"/>
              <a:t>(excentrická hypertrofie)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někdy se mírně zvětšuje tloušťka stěny komor a srdečního septa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koncentrická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hypertrofie srdce)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častěji </a:t>
            </a:r>
            <a:r>
              <a:rPr lang="cs-CZ" sz="2400" b="1" dirty="0"/>
              <a:t>jako důsledek silového tréninku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geneticky </a:t>
            </a:r>
            <a:r>
              <a:rPr lang="cs-CZ" sz="2400" b="1" dirty="0"/>
              <a:t>predisponovaných </a:t>
            </a:r>
            <a:r>
              <a:rPr lang="cs-CZ" sz="2400" b="1" dirty="0" smtClean="0"/>
              <a:t>sportovců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Sportovní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srdce 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asi až o 25 % větší </a:t>
            </a:r>
            <a:r>
              <a:rPr lang="cs-CZ" sz="2400" b="1" dirty="0"/>
              <a:t>objem </a:t>
            </a:r>
            <a:endParaRPr lang="cs-CZ" sz="2400" b="1" dirty="0" smtClean="0"/>
          </a:p>
          <a:p>
            <a:pPr algn="ctr"/>
            <a:r>
              <a:rPr lang="cs-CZ" sz="2000" b="1" dirty="0" smtClean="0"/>
              <a:t>než </a:t>
            </a:r>
            <a:r>
              <a:rPr lang="cs-CZ" sz="2000" b="1" dirty="0"/>
              <a:t>srdce člověka stejného věku žijícího sedavým životním </a:t>
            </a:r>
            <a:r>
              <a:rPr lang="cs-CZ" sz="2000" b="1" dirty="0" smtClean="0"/>
              <a:t>stylem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</p:txBody>
      </p:sp>
      <p:sp>
        <p:nvSpPr>
          <p:cNvPr id="3" name="Šipka dolů 2"/>
          <p:cNvSpPr/>
          <p:nvPr/>
        </p:nvSpPr>
        <p:spPr>
          <a:xfrm>
            <a:off x="4427984" y="213285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 algn="ctr"/>
            <a:r>
              <a:rPr lang="cs-CZ" sz="2400" b="1" dirty="0" smtClean="0"/>
              <a:t>Příčina?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zvětšení srdečních dutin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zvětšení </a:t>
            </a:r>
            <a:r>
              <a:rPr lang="cs-CZ" sz="2000" b="1" dirty="0" err="1" smtClean="0"/>
              <a:t>end</a:t>
            </a:r>
            <a:r>
              <a:rPr lang="cs-CZ" sz="2000" b="1" dirty="0" smtClean="0"/>
              <a:t>-diastolického objemu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systolického objemu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cs-CZ" sz="2400" b="1" dirty="0" smtClean="0"/>
              <a:t>vzestup </a:t>
            </a:r>
            <a:r>
              <a:rPr lang="cs-CZ" sz="2400" b="1" dirty="0"/>
              <a:t>plazmatického </a:t>
            </a:r>
            <a:r>
              <a:rPr lang="cs-CZ" sz="2400" b="1" dirty="0" smtClean="0"/>
              <a:t>objemu</a:t>
            </a:r>
          </a:p>
          <a:p>
            <a:pPr algn="ctr"/>
            <a:r>
              <a:rPr lang="cs-CZ" sz="2000" b="1" i="1" dirty="0" smtClean="0"/>
              <a:t>(přesun </a:t>
            </a:r>
            <a:r>
              <a:rPr lang="cs-CZ" sz="2000" b="1" i="1" dirty="0"/>
              <a:t>vody z extracelulárního prostoru do </a:t>
            </a:r>
            <a:r>
              <a:rPr lang="cs-CZ" sz="2000" b="1" i="1" dirty="0" smtClean="0"/>
              <a:t>oběhu)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již </a:t>
            </a:r>
            <a:r>
              <a:rPr lang="cs-CZ" sz="2400" b="1" dirty="0"/>
              <a:t>po několika dnech vytrvalostního </a:t>
            </a:r>
            <a:r>
              <a:rPr lang="cs-CZ" sz="2400" b="1" dirty="0" smtClean="0"/>
              <a:t>tréninku,</a:t>
            </a:r>
          </a:p>
          <a:p>
            <a:pPr algn="ctr"/>
            <a:r>
              <a:rPr lang="cs-CZ" sz="2400" b="1" dirty="0" smtClean="0"/>
              <a:t>maximální nárůst </a:t>
            </a:r>
            <a:r>
              <a:rPr lang="cs-CZ" sz="2400" b="1" dirty="0"/>
              <a:t>(asi 20 %) </a:t>
            </a:r>
            <a:r>
              <a:rPr lang="cs-CZ" sz="2400" b="1" dirty="0" smtClean="0"/>
              <a:t>až </a:t>
            </a:r>
            <a:r>
              <a:rPr lang="cs-CZ" sz="2400" b="1" dirty="0"/>
              <a:t>po několika </a:t>
            </a:r>
            <a:r>
              <a:rPr lang="cs-CZ" sz="2400" b="1" dirty="0" smtClean="0"/>
              <a:t>měsících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 algn="ctr"/>
            <a:r>
              <a:rPr lang="cs-CZ" sz="2400" b="1" dirty="0" smtClean="0"/>
              <a:t>   </a:t>
            </a:r>
            <a:endParaRPr lang="cs-CZ" sz="2400" b="1" dirty="0"/>
          </a:p>
          <a:p>
            <a:pPr algn="ctr"/>
            <a:r>
              <a:rPr lang="cs-CZ" sz="2400" b="1" dirty="0" smtClean="0"/>
              <a:t>Na </a:t>
            </a:r>
            <a:r>
              <a:rPr lang="cs-CZ" sz="2400" b="1" dirty="0"/>
              <a:t>základě trvale zvýšeného periferního odporu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400" b="1" dirty="0"/>
              <a:t>např. při neléčené hypertenzi)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patologická hypertrofie myokardu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Překonávání </a:t>
            </a:r>
            <a:r>
              <a:rPr lang="cs-CZ" sz="2400" b="1" dirty="0"/>
              <a:t>zvýšeného odporu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nadměrné </a:t>
            </a:r>
            <a:r>
              <a:rPr lang="cs-CZ" sz="2400" b="1" dirty="0"/>
              <a:t>protahování vláken </a:t>
            </a:r>
            <a:r>
              <a:rPr lang="cs-CZ" sz="2400" b="1" dirty="0" smtClean="0"/>
              <a:t>myokardu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oslabení srdečního stahu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zhoršení srdečních funkcí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možnost selhání srdce </a:t>
            </a:r>
          </a:p>
          <a:p>
            <a:pPr algn="ctr"/>
            <a:endParaRPr lang="cs-CZ" sz="2400" b="1" dirty="0"/>
          </a:p>
        </p:txBody>
      </p:sp>
      <p:sp>
        <p:nvSpPr>
          <p:cNvPr id="3" name="Šipka dolů 2"/>
          <p:cNvSpPr/>
          <p:nvPr/>
        </p:nvSpPr>
        <p:spPr>
          <a:xfrm>
            <a:off x="4427984" y="177281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371703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79715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842" name="Picture 2" descr="http://maxshouse.com/Hypertrophic_%20Cardiomyopathy/Hypertrophic_Cardiomyopathy_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25144"/>
            <a:ext cx="3104410" cy="193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/>
              <a:t>Intenzivně trénující špičkoví sportovci </a:t>
            </a:r>
          </a:p>
          <a:p>
            <a:pPr algn="ctr"/>
            <a:r>
              <a:rPr lang="cs-CZ" sz="2800" b="1" dirty="0" smtClean="0"/>
              <a:t>náchylnější k běžným infekcím</a:t>
            </a:r>
          </a:p>
          <a:p>
            <a:pPr algn="ctr"/>
            <a:r>
              <a:rPr lang="cs-CZ" sz="2800" b="1" dirty="0" smtClean="0"/>
              <a:t>(</a:t>
            </a:r>
            <a:r>
              <a:rPr lang="cs-CZ" sz="2800" b="1" u="sng" dirty="0" smtClean="0"/>
              <a:t>přechodný pokles imunity</a:t>
            </a:r>
            <a:r>
              <a:rPr lang="cs-CZ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vysoká intenzita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velký objem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psychický stres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teplota prostředí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vlhkost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nadmořská výška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stav výživy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dirty="0" smtClean="0"/>
              <a:t>Aktivace sympatoadrenálního systému </a:t>
            </a:r>
          </a:p>
          <a:p>
            <a:pPr algn="ctr"/>
            <a:r>
              <a:rPr lang="cs-CZ" sz="2800" b="1" dirty="0" smtClean="0"/>
              <a:t>a osy hypotalamus – hypofýza – kůra nadledvin </a:t>
            </a:r>
          </a:p>
          <a:p>
            <a:pPr algn="ctr"/>
            <a:endParaRPr lang="cs-CZ" sz="2800" b="1" dirty="0" smtClean="0"/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změna tvorby dalších hormonů, protilátek a specifických imunitních elementů </a:t>
            </a:r>
          </a:p>
          <a:p>
            <a:pPr algn="ctr"/>
            <a:r>
              <a:rPr lang="cs-CZ" sz="2400" b="1" i="1" dirty="0" smtClean="0"/>
              <a:t>(např. cytokinů, protizánětlivých mediátorů, atd.). </a:t>
            </a:r>
          </a:p>
          <a:p>
            <a:pPr algn="ctr"/>
            <a:r>
              <a:rPr lang="cs-CZ" sz="2800" b="1" dirty="0" smtClean="0"/>
              <a:t>Součástí imunitní odpovědi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buď tvorba imunosupresivních látek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nebo protichůdně působící stimulace imunitního systému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Rozhodující pro směr působení je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intenzita, trvání a charakter stresu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499992" y="1628800"/>
            <a:ext cx="288032" cy="50405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dirty="0" smtClean="0"/>
              <a:t>Příliš intenzivní tréninkový podnět </a:t>
            </a:r>
          </a:p>
          <a:p>
            <a:pPr algn="ctr"/>
            <a:r>
              <a:rPr lang="cs-CZ" sz="2800" b="1" dirty="0" smtClean="0"/>
              <a:t>=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např. pokles koncentrace  </a:t>
            </a:r>
            <a:r>
              <a:rPr lang="cs-CZ" sz="2400" b="1" dirty="0" err="1" smtClean="0"/>
              <a:t>IgA</a:t>
            </a:r>
            <a:r>
              <a:rPr lang="cs-CZ" sz="2400" b="1" dirty="0" smtClean="0"/>
              <a:t> ve slinách,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nižší aktivita a pokles počtu T-lymfocytů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snížená aktivita přirozených zabíječů (NK buňky) a fagocytů</a:t>
            </a:r>
          </a:p>
          <a:p>
            <a:pPr algn="ctr"/>
            <a:r>
              <a:rPr lang="cs-CZ" sz="2400" b="1" dirty="0" smtClean="0"/>
              <a:t>Působení stresujících faktorů přechodné a má omezené trvání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imunosuprese nebo stimulace imunitního systému bezvýznamná  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400" b="1" dirty="0" smtClean="0"/>
              <a:t>Dlouhodobější a kombinované působení stresorů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imunosuprese se projeví obdobím nižší odolnosti proti infekcím </a:t>
            </a:r>
          </a:p>
          <a:p>
            <a:pPr algn="ctr"/>
            <a:r>
              <a:rPr lang="cs-CZ" sz="2400" b="1" dirty="0" smtClean="0"/>
              <a:t>(tzv. „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WINDOW</a:t>
            </a:r>
            <a:r>
              <a:rPr lang="cs-CZ" sz="2400" b="1" dirty="0" smtClean="0"/>
              <a:t>“) (obvykle trvá 1 – 3 dny)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Nejčastěji onemocnění běžnou infekci horních cest dýchacích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kumulace různých mikrotraumat se zánětem a svalovým poškozením 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27984" y="2996952"/>
            <a:ext cx="216024" cy="43204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509120"/>
            <a:ext cx="216024" cy="43204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dirty="0" smtClean="0"/>
              <a:t> Trénovanost i trénovatelnost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složka</a:t>
            </a:r>
          </a:p>
          <a:p>
            <a:pPr algn="ctr"/>
            <a:r>
              <a:rPr lang="cs-CZ" sz="2400" b="1" dirty="0" smtClean="0"/>
              <a:t>se podílí např. na výsledné úrovni vytrvalostní kapacity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více než 50 %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Mladí úspěšní sportovci na začátku sportovní dráhy </a:t>
            </a:r>
          </a:p>
          <a:p>
            <a:pPr algn="ctr"/>
            <a:r>
              <a:rPr lang="cs-CZ" sz="2400" b="1" dirty="0" smtClean="0"/>
              <a:t>většinou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dobře trénovaní a dobře trénovatelní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 postupem času </a:t>
            </a:r>
            <a:r>
              <a:rPr lang="cs-CZ" sz="2000" b="1" i="1" dirty="0" smtClean="0"/>
              <a:t>(v průběhu stárnutí lidského organismu)</a:t>
            </a:r>
            <a:endParaRPr lang="cs-CZ" sz="2400" b="1" i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klesá trénovatelnost </a:t>
            </a:r>
          </a:p>
          <a:p>
            <a:pPr algn="ctr"/>
            <a:r>
              <a:rPr lang="cs-CZ" sz="2400" b="1" dirty="0" smtClean="0"/>
              <a:t>trénovanost může ještě po jistou dobu přetrvávat 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u="sng" dirty="0" smtClean="0"/>
              <a:t>prostředí s vysokými teplotami</a:t>
            </a:r>
            <a:r>
              <a:rPr lang="cs-CZ" sz="2800" b="1" dirty="0" smtClean="0"/>
              <a:t> 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400" b="1" dirty="0" smtClean="0"/>
              <a:t>zvýšení teploty tělesného jádra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následně aktivace sympatoadrenálního systému 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produkce dalších stresových hormonů a cytokinů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preference sacharidových energetických zdrojů před lipidy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aktivity imunitního systému </a:t>
            </a:r>
            <a:r>
              <a:rPr lang="cs-CZ" sz="2400" b="1" i="1" dirty="0" smtClean="0"/>
              <a:t>(např. zvýšení počtu leukocytů a T- lymfocytů)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CVIČENÍ ZA VYSOKÝCH TEPLOT PODSTATNĚ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NEOVLIVŇUJE IMUNITU SPORTOVCE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187624" y="4653136"/>
            <a:ext cx="6624736" cy="1224136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1196752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1916832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99992" y="2636912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u="sng" dirty="0" smtClean="0"/>
              <a:t>Cvičení v chladu</a:t>
            </a:r>
            <a:r>
              <a:rPr lang="cs-CZ" sz="2800" b="1" dirty="0" smtClean="0"/>
              <a:t> </a:t>
            </a:r>
          </a:p>
          <a:p>
            <a:pPr algn="ctr"/>
            <a:r>
              <a:rPr lang="cs-CZ" sz="2400" b="1" dirty="0" smtClean="0"/>
              <a:t>↓ jádrová a svalová teplota</a:t>
            </a:r>
          </a:p>
          <a:p>
            <a:pPr algn="ctr"/>
            <a:r>
              <a:rPr lang="cs-CZ" sz="2400" b="1" dirty="0" smtClean="0"/>
              <a:t>↑ minutový srdeční objem a minutová ventilace</a:t>
            </a:r>
          </a:p>
          <a:p>
            <a:pPr algn="ctr"/>
            <a:r>
              <a:rPr lang="cs-CZ" sz="2400" b="1" dirty="0" smtClean="0"/>
              <a:t>↑ spotřeba kyslíku a oxidace sacharidů </a:t>
            </a:r>
          </a:p>
          <a:p>
            <a:pPr algn="ctr"/>
            <a:r>
              <a:rPr lang="cs-CZ" sz="2400" b="1" dirty="0" smtClean="0"/>
              <a:t>rychlejší vyčerpání energetické zásoby 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 V NÍZKÝCH TEPLOTÁCH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NEOVLIVŇUJE NEGATIVNĚ IMUNITU</a:t>
            </a:r>
          </a:p>
          <a:p>
            <a:pPr algn="ctr"/>
            <a:endParaRPr lang="cs-CZ" sz="2800" b="1" dirty="0" smtClean="0"/>
          </a:p>
          <a:p>
            <a:pPr algn="ctr"/>
            <a:endParaRPr lang="cs-CZ" sz="2800" b="1" dirty="0" smtClean="0"/>
          </a:p>
          <a:p>
            <a:pPr algn="ctr"/>
            <a:r>
              <a:rPr lang="cs-CZ" sz="2400" b="1" dirty="0" smtClean="0"/>
              <a:t>Naopak trénink v chladu při zátěžích střední intenzity </a:t>
            </a:r>
          </a:p>
          <a:p>
            <a:pPr algn="ctr"/>
            <a:r>
              <a:rPr lang="cs-CZ" sz="2400" b="1" dirty="0" smtClean="0"/>
              <a:t>imunitu posiluje </a:t>
            </a:r>
          </a:p>
          <a:p>
            <a:pPr algn="ctr"/>
            <a:r>
              <a:rPr lang="cs-CZ" sz="2400" b="1" dirty="0" smtClean="0"/>
              <a:t>a významně snižuje frekvenci onemocnění respiračního traktu </a:t>
            </a:r>
            <a:r>
              <a:rPr lang="cs-CZ" sz="2800" b="1" dirty="0" smtClean="0"/>
              <a:t> 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547664" y="2780928"/>
            <a:ext cx="5976664" cy="1296144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395536" y="4437112"/>
            <a:ext cx="8424936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endParaRPr lang="cs-CZ" sz="2800" b="1" u="sng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STŘEDNÍ INTENZITY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PROVÁDĚNÁ VENKU IMUNITU ZVYŠUJE</a:t>
            </a:r>
          </a:p>
          <a:p>
            <a:pPr algn="ctr"/>
            <a:endParaRPr lang="cs-CZ" sz="2800" b="1" u="sng" dirty="0" smtClean="0"/>
          </a:p>
          <a:p>
            <a:pPr algn="ctr"/>
            <a:r>
              <a:rPr lang="cs-CZ" sz="2400" b="1" dirty="0" smtClean="0"/>
              <a:t>Při rekreační PA </a:t>
            </a:r>
          </a:p>
          <a:p>
            <a:pPr algn="ctr"/>
            <a:r>
              <a:rPr lang="cs-CZ" sz="2400" b="1" dirty="0" smtClean="0"/>
              <a:t>zvýšený výskyt imunosuprese velmi málo pravděpodobný</a:t>
            </a:r>
          </a:p>
          <a:p>
            <a:pPr algn="ctr"/>
            <a:r>
              <a:rPr lang="cs-CZ" sz="2400" b="1" dirty="0" smtClean="0"/>
              <a:t>(jiné příčiny)</a:t>
            </a:r>
          </a:p>
          <a:p>
            <a:pPr algn="ctr"/>
            <a:r>
              <a:rPr lang="cs-CZ" sz="2400" b="1" dirty="0" smtClean="0"/>
              <a:t>U intenzivně trénujících sportovců jako prevence snížení imunity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racionální strava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vitamin E, C, A (antioxidanty)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Se, </a:t>
            </a:r>
            <a:r>
              <a:rPr lang="cs-CZ" sz="2400" b="1" dirty="0" err="1" smtClean="0"/>
              <a:t>Zn</a:t>
            </a:r>
            <a:r>
              <a:rPr lang="cs-CZ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u žen i </a:t>
            </a:r>
            <a:r>
              <a:rPr lang="cs-CZ" sz="2400" b="1" dirty="0" err="1" smtClean="0"/>
              <a:t>Fe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Při léčení některé imunostimulační látky</a:t>
            </a:r>
          </a:p>
          <a:p>
            <a:pPr algn="ctr"/>
            <a:r>
              <a:rPr lang="cs-CZ" sz="2400" b="1" dirty="0" smtClean="0"/>
              <a:t>zvyšují mechanizmy přirozené imunity</a:t>
            </a:r>
          </a:p>
          <a:p>
            <a:pPr algn="ctr"/>
            <a:r>
              <a:rPr lang="cs-CZ" sz="2000" b="1" i="1" dirty="0" smtClean="0"/>
              <a:t>např. zvyšují fagocytózu, aktivitu NK buněk nebo tvorbu a aktivitu T- lymfocytů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   </a:t>
            </a:r>
            <a:endParaRPr lang="cs-CZ" sz="2000" b="1" dirty="0"/>
          </a:p>
          <a:p>
            <a:pPr algn="ctr"/>
            <a:endParaRPr lang="cs-CZ" sz="24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1331640" y="1052736"/>
            <a:ext cx="648072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TERMOREGULAČNÍ ADAPTACE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Vytrvalostně trénované osoby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schopnost fyzikální termoregulace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toleranci vysokých teplot</a:t>
            </a:r>
          </a:p>
          <a:p>
            <a:pPr algn="ctr"/>
            <a:r>
              <a:rPr lang="cs-CZ" sz="2000" b="1" i="1" dirty="0" smtClean="0"/>
              <a:t>(souvisejí s objemem vytrvalostního tréninku)</a:t>
            </a:r>
          </a:p>
          <a:p>
            <a:pPr algn="ctr"/>
            <a:r>
              <a:rPr lang="cs-CZ" sz="2400" b="1" dirty="0" smtClean="0"/>
              <a:t>↑ senzitivity mechanismu pocení </a:t>
            </a:r>
          </a:p>
          <a:p>
            <a:pPr algn="ctr"/>
            <a:r>
              <a:rPr lang="cs-CZ" sz="2400" b="1" dirty="0" smtClean="0"/>
              <a:t>↓prahu pocení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rychleji a více se potí</a:t>
            </a:r>
          </a:p>
          <a:p>
            <a:pPr algn="ctr"/>
            <a:r>
              <a:rPr lang="cs-CZ" sz="2000" b="1" i="1" dirty="0" smtClean="0"/>
              <a:t>(brání vzestupu tělesné teploty)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Trénovaní </a:t>
            </a:r>
          </a:p>
          <a:p>
            <a:pPr algn="ctr"/>
            <a:r>
              <a:rPr lang="cs-CZ" sz="2400" b="1" dirty="0" smtClean="0"/>
              <a:t>= vyšší celkový objem krve </a:t>
            </a:r>
          </a:p>
          <a:p>
            <a:pPr algn="ctr"/>
            <a:r>
              <a:rPr lang="cs-CZ" sz="2400" b="1" dirty="0" smtClean="0"/>
              <a:t>= lepší převod krve do periférie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dirty="0" smtClean="0"/>
              <a:t>!!! Klíčová role !!!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Katecholaminy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Metabolismus </a:t>
            </a:r>
            <a:r>
              <a:rPr lang="cs-CZ" sz="2000" b="1" i="1" dirty="0" smtClean="0"/>
              <a:t>(stimulace lipolýzy a jaterní glykogenolýzy)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Termoregulace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Oběh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Při tělesné zátěži </a:t>
            </a:r>
          </a:p>
          <a:p>
            <a:pPr algn="ctr"/>
            <a:r>
              <a:rPr lang="cs-CZ" sz="2400" b="1" dirty="0" smtClean="0"/>
              <a:t>↑ produkce katecholaminů v závislosti na intenzitě zatížení</a:t>
            </a:r>
          </a:p>
          <a:p>
            <a:pPr algn="ctr"/>
            <a:r>
              <a:rPr lang="cs-CZ" sz="2000" b="1" i="1" dirty="0" smtClean="0"/>
              <a:t>(při nižších intenzitách dominuje produkce noradrenalinu, </a:t>
            </a:r>
          </a:p>
          <a:p>
            <a:pPr algn="ctr"/>
            <a:r>
              <a:rPr lang="cs-CZ" sz="2000" b="1" i="1" dirty="0" smtClean="0"/>
              <a:t>při práci nad kritickým výkonem nebo při maximální práci prudce ↑ adrenalin)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uiExpand="1" build="allAtOnce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7400"/>
            <a:ext cx="9144000" cy="5281613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447800" y="1371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Adrenalin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447800" y="990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Noradrenalin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0668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Změny koncentrace adrenalinu a noradrenalinu v krvi a) v klidu a při různých intenzitách zatížení</a:t>
            </a:r>
          </a:p>
          <a:p>
            <a:pPr algn="ctr"/>
            <a:r>
              <a:rPr lang="cs-CZ" sz="1600">
                <a:solidFill>
                  <a:schemeClr val="bg1"/>
                </a:solidFill>
              </a:rPr>
              <a:t>b) během vytrvalostního běhu při 60% VO</a:t>
            </a:r>
            <a:r>
              <a:rPr lang="cs-CZ" sz="1600" baseline="-25000">
                <a:solidFill>
                  <a:schemeClr val="bg1"/>
                </a:solidFill>
              </a:rPr>
              <a:t>2</a:t>
            </a:r>
            <a:r>
              <a:rPr lang="cs-CZ" sz="1600">
                <a:solidFill>
                  <a:schemeClr val="bg1"/>
                </a:solidFill>
              </a:rPr>
              <a:t>max a během zotavení.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143000" y="3581400"/>
            <a:ext cx="685800" cy="0"/>
          </a:xfrm>
          <a:prstGeom prst="line">
            <a:avLst/>
          </a:prstGeom>
          <a:noFill/>
          <a:ln w="635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V="1">
            <a:off x="1828800" y="2743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066800" y="3352800"/>
            <a:ext cx="685800" cy="0"/>
          </a:xfrm>
          <a:prstGeom prst="line">
            <a:avLst/>
          </a:prstGeom>
          <a:noFill/>
          <a:ln w="635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V="1">
            <a:off x="1752600" y="3276600"/>
            <a:ext cx="838200" cy="76200"/>
          </a:xfrm>
          <a:prstGeom prst="line">
            <a:avLst/>
          </a:prstGeom>
          <a:noFill/>
          <a:ln w="635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2590800" y="2743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1676400" y="3886200"/>
            <a:ext cx="3048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2438400" y="3886200"/>
            <a:ext cx="3048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791200" y="21336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NA:A </a:t>
            </a:r>
            <a:r>
              <a:rPr lang="en-US" sz="1400" b="1">
                <a:solidFill>
                  <a:schemeClr val="bg2"/>
                </a:solidFill>
              </a:rPr>
              <a:t>&gt;</a:t>
            </a:r>
            <a:r>
              <a:rPr lang="cs-CZ" sz="1400" b="1">
                <a:solidFill>
                  <a:schemeClr val="bg2"/>
                </a:solidFill>
              </a:rPr>
              <a:t> 1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7086600" y="17526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NA:A </a:t>
            </a:r>
            <a:r>
              <a:rPr lang="en-US" sz="1400" b="1">
                <a:solidFill>
                  <a:schemeClr val="bg2"/>
                </a:solidFill>
              </a:rPr>
              <a:t>&lt;</a:t>
            </a:r>
            <a:r>
              <a:rPr lang="cs-CZ" sz="1400" b="1">
                <a:solidFill>
                  <a:schemeClr val="bg2"/>
                </a:solidFill>
              </a:rPr>
              <a:t> 1</a:t>
            </a:r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8077200" y="3352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80772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8077200" y="2819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 flipH="1">
            <a:off x="5562600" y="28194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8" name="AutoShape 22"/>
          <p:cNvSpPr>
            <a:spLocks/>
          </p:cNvSpPr>
          <p:nvPr/>
        </p:nvSpPr>
        <p:spPr bwMode="auto">
          <a:xfrm>
            <a:off x="5562600" y="28194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5257800" y="2819400"/>
            <a:ext cx="3048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0" name="Oval 24"/>
          <p:cNvSpPr>
            <a:spLocks noChangeArrowheads="1"/>
          </p:cNvSpPr>
          <p:nvPr/>
        </p:nvSpPr>
        <p:spPr bwMode="auto">
          <a:xfrm>
            <a:off x="5638800" y="2057400"/>
            <a:ext cx="914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1" name="Oval 25"/>
          <p:cNvSpPr>
            <a:spLocks noChangeArrowheads="1"/>
          </p:cNvSpPr>
          <p:nvPr/>
        </p:nvSpPr>
        <p:spPr bwMode="auto">
          <a:xfrm>
            <a:off x="6934200" y="1676400"/>
            <a:ext cx="914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2" name="AutoShape 26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3" name="AutoShape 27"/>
          <p:cNvSpPr>
            <a:spLocks noChangeArrowheads="1"/>
          </p:cNvSpPr>
          <p:nvPr/>
        </p:nvSpPr>
        <p:spPr bwMode="auto">
          <a:xfrm>
            <a:off x="8840788" y="6634163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6172200" y="990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Noradrenalin</a:t>
            </a: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6172200" y="1371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Adrenalin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572000" y="0"/>
            <a:ext cx="4752528" cy="5013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0" y="5589240"/>
            <a:ext cx="91440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 autoUpdateAnimBg="0"/>
      <p:bldP spid="91140" grpId="0" animBg="1" autoUpdateAnimBg="0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utoUpdateAnimBg="0"/>
      <p:bldP spid="91150" grpId="0" autoUpdateAnimBg="0"/>
      <p:bldP spid="91151" grpId="0" animBg="1"/>
      <p:bldP spid="91152" grpId="0" animBg="1"/>
      <p:bldP spid="91155" grpId="0" animBg="1"/>
      <p:bldP spid="91156" grpId="0" animBg="1"/>
      <p:bldP spid="91158" grpId="0" animBg="1"/>
      <p:bldP spid="91159" grpId="0" animBg="1"/>
      <p:bldP spid="91160" grpId="0" animBg="1"/>
      <p:bldP spid="91161" grpId="0" animBg="1"/>
      <p:bldP spid="91162" grpId="0" animBg="1"/>
      <p:bldP spid="91163" grpId="0" animBg="1"/>
      <p:bldP spid="91164" grpId="0" animBg="1" autoUpdateAnimBg="0"/>
      <p:bldP spid="91166" grpId="0" animBg="1" autoUpdateAnimBg="0"/>
      <p:bldP spid="27" grpId="0" animBg="1"/>
      <p:bldP spid="2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Katecholaminy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2400" b="1" dirty="0" smtClean="0"/>
              <a:t>A) </a:t>
            </a:r>
            <a:r>
              <a:rPr lang="cs-CZ" sz="2400" b="1" u="sng" dirty="0" smtClean="0"/>
              <a:t>V klidu a při absolutně stejné intenzitě zátěže </a:t>
            </a:r>
            <a:r>
              <a:rPr lang="cs-CZ" sz="2400" b="1" dirty="0" smtClean="0"/>
              <a:t>(např. 100 W) </a:t>
            </a:r>
          </a:p>
          <a:p>
            <a:pPr algn="ctr"/>
            <a:r>
              <a:rPr lang="cs-CZ" sz="2400" b="1" dirty="0" smtClean="0"/>
              <a:t>trénované osoby nižší hladina katecholaminů v krvi </a:t>
            </a:r>
          </a:p>
          <a:p>
            <a:pPr algn="ctr"/>
            <a:r>
              <a:rPr lang="cs-CZ" sz="2400" b="1" dirty="0" smtClean="0"/>
              <a:t> </a:t>
            </a:r>
          </a:p>
          <a:p>
            <a:pPr algn="ctr"/>
            <a:r>
              <a:rPr lang="cs-CZ" sz="2400" b="1" dirty="0" smtClean="0"/>
              <a:t>B) </a:t>
            </a:r>
            <a:r>
              <a:rPr lang="cs-CZ" sz="2400" b="1" u="sng" dirty="0" smtClean="0"/>
              <a:t>Při relativně stejné zátěži </a:t>
            </a:r>
            <a:r>
              <a:rPr lang="cs-CZ" sz="2400" b="1" dirty="0" smtClean="0"/>
              <a:t>(např. 75 %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max) </a:t>
            </a:r>
          </a:p>
          <a:p>
            <a:pPr algn="ctr"/>
            <a:r>
              <a:rPr lang="cs-CZ" sz="2400" b="1" dirty="0" smtClean="0"/>
              <a:t>katecholaminy u trénovaných a netrénovaných stejné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(trénovaní větší produkční kapacita dřeně nadledvin)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C) vyšší hladina adrenalinu </a:t>
            </a:r>
            <a:r>
              <a:rPr lang="cs-CZ" sz="2400" b="1" u="sng" dirty="0" smtClean="0"/>
              <a:t>při maximální a supramaximální práci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355976" y="4077072"/>
            <a:ext cx="288032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 </a:t>
            </a:r>
          </a:p>
          <a:p>
            <a:pPr marL="457200" indent="-457200">
              <a:buAutoNum type="alphaLcParenR"/>
            </a:pPr>
            <a:r>
              <a:rPr lang="cs-CZ" sz="2400" b="1" dirty="0" smtClean="0"/>
              <a:t>redukuje sekreci inzulinu pankreatickými beta-buňkami </a:t>
            </a:r>
          </a:p>
          <a:p>
            <a:pPr marL="457200" indent="-457200">
              <a:buAutoNum type="alphaLcParenR"/>
            </a:pPr>
            <a:r>
              <a:rPr lang="cs-CZ" sz="2400" b="1" dirty="0" smtClean="0"/>
              <a:t>zvyšuje účinnost inzulinu při transportu glukózy do svalových vláken.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Oval 2"/>
          <p:cNvSpPr>
            <a:spLocks noChangeArrowheads="1"/>
          </p:cNvSpPr>
          <p:nvPr/>
        </p:nvSpPr>
        <p:spPr bwMode="auto">
          <a:xfrm>
            <a:off x="2286000" y="1143000"/>
            <a:ext cx="304800" cy="1828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</a:t>
            </a:r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699" name="Oval 3"/>
          <p:cNvSpPr>
            <a:spLocks noChangeArrowheads="1"/>
          </p:cNvSpPr>
          <p:nvPr/>
        </p:nvSpPr>
        <p:spPr bwMode="auto">
          <a:xfrm>
            <a:off x="1981200" y="1143000"/>
            <a:ext cx="304800" cy="502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</a:t>
            </a: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8001000" y="1143000"/>
            <a:ext cx="304800" cy="502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</a:t>
            </a: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7696200" y="1143000"/>
            <a:ext cx="304800" cy="1828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</a:t>
            </a:r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702" name="Oval 6"/>
          <p:cNvSpPr>
            <a:spLocks noChangeArrowheads="1"/>
          </p:cNvSpPr>
          <p:nvPr/>
        </p:nvSpPr>
        <p:spPr bwMode="auto">
          <a:xfrm>
            <a:off x="28194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3" name="Oval 7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35814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4038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4419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4800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8" name="Oval 12"/>
          <p:cNvSpPr>
            <a:spLocks noChangeArrowheads="1"/>
          </p:cNvSpPr>
          <p:nvPr/>
        </p:nvSpPr>
        <p:spPr bwMode="auto">
          <a:xfrm>
            <a:off x="5181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9" name="Oval 13"/>
          <p:cNvSpPr>
            <a:spLocks noChangeArrowheads="1"/>
          </p:cNvSpPr>
          <p:nvPr/>
        </p:nvSpPr>
        <p:spPr bwMode="auto">
          <a:xfrm>
            <a:off x="5562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0" name="Oval 14"/>
          <p:cNvSpPr>
            <a:spLocks noChangeArrowheads="1"/>
          </p:cNvSpPr>
          <p:nvPr/>
        </p:nvSpPr>
        <p:spPr bwMode="auto">
          <a:xfrm>
            <a:off x="5943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1" name="Oval 15"/>
          <p:cNvSpPr>
            <a:spLocks noChangeArrowheads="1"/>
          </p:cNvSpPr>
          <p:nvPr/>
        </p:nvSpPr>
        <p:spPr bwMode="auto">
          <a:xfrm>
            <a:off x="6324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2" name="Oval 16"/>
          <p:cNvSpPr>
            <a:spLocks noChangeArrowheads="1"/>
          </p:cNvSpPr>
          <p:nvPr/>
        </p:nvSpPr>
        <p:spPr bwMode="auto">
          <a:xfrm>
            <a:off x="6705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3" name="Oval 17"/>
          <p:cNvSpPr>
            <a:spLocks noChangeArrowheads="1"/>
          </p:cNvSpPr>
          <p:nvPr/>
        </p:nvSpPr>
        <p:spPr bwMode="auto">
          <a:xfrm>
            <a:off x="7086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4" name="Oval 18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5" name="Oval 19"/>
          <p:cNvSpPr>
            <a:spLocks noChangeArrowheads="1"/>
          </p:cNvSpPr>
          <p:nvPr/>
        </p:nvSpPr>
        <p:spPr bwMode="auto">
          <a:xfrm>
            <a:off x="3200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6" name="Oval 20"/>
          <p:cNvSpPr>
            <a:spLocks noChangeArrowheads="1"/>
          </p:cNvSpPr>
          <p:nvPr/>
        </p:nvSpPr>
        <p:spPr bwMode="auto">
          <a:xfrm>
            <a:off x="3581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7" name="Oval 21"/>
          <p:cNvSpPr>
            <a:spLocks noChangeArrowheads="1"/>
          </p:cNvSpPr>
          <p:nvPr/>
        </p:nvSpPr>
        <p:spPr bwMode="auto">
          <a:xfrm>
            <a:off x="3962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8" name="Oval 22"/>
          <p:cNvSpPr>
            <a:spLocks noChangeArrowheads="1"/>
          </p:cNvSpPr>
          <p:nvPr/>
        </p:nvSpPr>
        <p:spPr bwMode="auto">
          <a:xfrm>
            <a:off x="4343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9" name="Oval 23"/>
          <p:cNvSpPr>
            <a:spLocks noChangeArrowheads="1"/>
          </p:cNvSpPr>
          <p:nvPr/>
        </p:nvSpPr>
        <p:spPr bwMode="auto">
          <a:xfrm>
            <a:off x="4724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0" name="Oval 24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1" name="Oval 25"/>
          <p:cNvSpPr>
            <a:spLocks noChangeArrowheads="1"/>
          </p:cNvSpPr>
          <p:nvPr/>
        </p:nvSpPr>
        <p:spPr bwMode="auto">
          <a:xfrm>
            <a:off x="5486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5867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3" name="Oval 27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4" name="Oval 28"/>
          <p:cNvSpPr>
            <a:spLocks noChangeArrowheads="1"/>
          </p:cNvSpPr>
          <p:nvPr/>
        </p:nvSpPr>
        <p:spPr bwMode="auto">
          <a:xfrm>
            <a:off x="6629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5" name="Oval 29"/>
          <p:cNvSpPr>
            <a:spLocks noChangeArrowheads="1"/>
          </p:cNvSpPr>
          <p:nvPr/>
        </p:nvSpPr>
        <p:spPr bwMode="auto">
          <a:xfrm>
            <a:off x="7010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6" name="Freeform 30"/>
          <p:cNvSpPr>
            <a:spLocks/>
          </p:cNvSpPr>
          <p:nvPr/>
        </p:nvSpPr>
        <p:spPr bwMode="auto">
          <a:xfrm>
            <a:off x="2743200" y="22098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7" name="Freeform 31"/>
          <p:cNvSpPr>
            <a:spLocks/>
          </p:cNvSpPr>
          <p:nvPr/>
        </p:nvSpPr>
        <p:spPr bwMode="auto">
          <a:xfrm>
            <a:off x="32004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8" name="Freeform 32"/>
          <p:cNvSpPr>
            <a:spLocks/>
          </p:cNvSpPr>
          <p:nvPr/>
        </p:nvSpPr>
        <p:spPr bwMode="auto">
          <a:xfrm>
            <a:off x="40386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9" name="Freeform 33"/>
          <p:cNvSpPr>
            <a:spLocks/>
          </p:cNvSpPr>
          <p:nvPr/>
        </p:nvSpPr>
        <p:spPr bwMode="auto">
          <a:xfrm>
            <a:off x="5181600" y="21336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0" name="Freeform 34"/>
          <p:cNvSpPr>
            <a:spLocks/>
          </p:cNvSpPr>
          <p:nvPr/>
        </p:nvSpPr>
        <p:spPr bwMode="auto">
          <a:xfrm>
            <a:off x="63246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1" name="Freeform 35"/>
          <p:cNvSpPr>
            <a:spLocks/>
          </p:cNvSpPr>
          <p:nvPr/>
        </p:nvSpPr>
        <p:spPr bwMode="auto">
          <a:xfrm>
            <a:off x="70866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2" name="Freeform 36"/>
          <p:cNvSpPr>
            <a:spLocks/>
          </p:cNvSpPr>
          <p:nvPr/>
        </p:nvSpPr>
        <p:spPr bwMode="auto">
          <a:xfrm>
            <a:off x="3429000" y="2209800"/>
            <a:ext cx="304800" cy="4572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3" name="Freeform 37"/>
          <p:cNvSpPr>
            <a:spLocks/>
          </p:cNvSpPr>
          <p:nvPr/>
        </p:nvSpPr>
        <p:spPr bwMode="auto">
          <a:xfrm>
            <a:off x="4724400" y="21336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4" name="Freeform 38"/>
          <p:cNvSpPr>
            <a:spLocks/>
          </p:cNvSpPr>
          <p:nvPr/>
        </p:nvSpPr>
        <p:spPr bwMode="auto">
          <a:xfrm>
            <a:off x="5867400" y="21336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5" name="Freeform 39"/>
          <p:cNvSpPr>
            <a:spLocks/>
          </p:cNvSpPr>
          <p:nvPr/>
        </p:nvSpPr>
        <p:spPr bwMode="auto">
          <a:xfrm>
            <a:off x="6629400" y="21336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6" name="Freeform 40"/>
          <p:cNvSpPr>
            <a:spLocks/>
          </p:cNvSpPr>
          <p:nvPr/>
        </p:nvSpPr>
        <p:spPr bwMode="auto">
          <a:xfrm>
            <a:off x="5486400" y="2133600"/>
            <a:ext cx="304800" cy="4572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7" name="Freeform 41"/>
          <p:cNvSpPr>
            <a:spLocks/>
          </p:cNvSpPr>
          <p:nvPr/>
        </p:nvSpPr>
        <p:spPr bwMode="auto">
          <a:xfrm>
            <a:off x="4343400" y="2133600"/>
            <a:ext cx="228600" cy="4572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8" name="Freeform 42"/>
          <p:cNvSpPr>
            <a:spLocks/>
          </p:cNvSpPr>
          <p:nvPr/>
        </p:nvSpPr>
        <p:spPr bwMode="auto">
          <a:xfrm>
            <a:off x="2743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9" name="Freeform 43"/>
          <p:cNvSpPr>
            <a:spLocks/>
          </p:cNvSpPr>
          <p:nvPr/>
        </p:nvSpPr>
        <p:spPr bwMode="auto">
          <a:xfrm>
            <a:off x="3505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0" name="Freeform 44"/>
          <p:cNvSpPr>
            <a:spLocks/>
          </p:cNvSpPr>
          <p:nvPr/>
        </p:nvSpPr>
        <p:spPr bwMode="auto">
          <a:xfrm>
            <a:off x="4267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1" name="Freeform 45"/>
          <p:cNvSpPr>
            <a:spLocks/>
          </p:cNvSpPr>
          <p:nvPr/>
        </p:nvSpPr>
        <p:spPr bwMode="auto">
          <a:xfrm>
            <a:off x="5410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2" name="Freeform 46"/>
          <p:cNvSpPr>
            <a:spLocks/>
          </p:cNvSpPr>
          <p:nvPr/>
        </p:nvSpPr>
        <p:spPr bwMode="auto">
          <a:xfrm>
            <a:off x="6172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3" name="Freeform 47"/>
          <p:cNvSpPr>
            <a:spLocks/>
          </p:cNvSpPr>
          <p:nvPr/>
        </p:nvSpPr>
        <p:spPr bwMode="auto">
          <a:xfrm>
            <a:off x="6934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4" name="Freeform 48"/>
          <p:cNvSpPr>
            <a:spLocks/>
          </p:cNvSpPr>
          <p:nvPr/>
        </p:nvSpPr>
        <p:spPr bwMode="auto">
          <a:xfrm flipH="1">
            <a:off x="3276600" y="2895600"/>
            <a:ext cx="76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5" name="Freeform 49"/>
          <p:cNvSpPr>
            <a:spLocks/>
          </p:cNvSpPr>
          <p:nvPr/>
        </p:nvSpPr>
        <p:spPr bwMode="auto">
          <a:xfrm flipH="1">
            <a:off x="5105400" y="2895600"/>
            <a:ext cx="76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6" name="Freeform 50"/>
          <p:cNvSpPr>
            <a:spLocks/>
          </p:cNvSpPr>
          <p:nvPr/>
        </p:nvSpPr>
        <p:spPr bwMode="auto">
          <a:xfrm>
            <a:off x="3886200" y="2971800"/>
            <a:ext cx="2286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7" name="Freeform 51"/>
          <p:cNvSpPr>
            <a:spLocks/>
          </p:cNvSpPr>
          <p:nvPr/>
        </p:nvSpPr>
        <p:spPr bwMode="auto">
          <a:xfrm>
            <a:off x="5791200" y="2971800"/>
            <a:ext cx="2286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8" name="Freeform 52"/>
          <p:cNvSpPr>
            <a:spLocks/>
          </p:cNvSpPr>
          <p:nvPr/>
        </p:nvSpPr>
        <p:spPr bwMode="auto">
          <a:xfrm>
            <a:off x="4572000" y="2971800"/>
            <a:ext cx="3048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9" name="Freeform 53"/>
          <p:cNvSpPr>
            <a:spLocks/>
          </p:cNvSpPr>
          <p:nvPr/>
        </p:nvSpPr>
        <p:spPr bwMode="auto">
          <a:xfrm>
            <a:off x="6477000" y="2895600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50" name="Rectangle 54"/>
          <p:cNvSpPr>
            <a:spLocks noChangeArrowheads="1"/>
          </p:cNvSpPr>
          <p:nvPr/>
        </p:nvSpPr>
        <p:spPr bwMode="auto">
          <a:xfrm>
            <a:off x="1066800" y="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Inzulínový receptor IGF-1</a:t>
            </a:r>
          </a:p>
        </p:txBody>
      </p:sp>
      <p:cxnSp>
        <p:nvCxnSpPr>
          <p:cNvPr id="157751" name="AutoShape 55"/>
          <p:cNvCxnSpPr>
            <a:cxnSpLocks noChangeShapeType="1"/>
            <a:stCxn id="157750" idx="2"/>
            <a:endCxn id="157699" idx="0"/>
          </p:cNvCxnSpPr>
          <p:nvPr/>
        </p:nvCxnSpPr>
        <p:spPr bwMode="auto">
          <a:xfrm flipH="1">
            <a:off x="2133600" y="685800"/>
            <a:ext cx="2971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752" name="AutoShape 56"/>
          <p:cNvCxnSpPr>
            <a:cxnSpLocks noChangeShapeType="1"/>
            <a:stCxn id="157750" idx="2"/>
            <a:endCxn id="157700" idx="0"/>
          </p:cNvCxnSpPr>
          <p:nvPr/>
        </p:nvCxnSpPr>
        <p:spPr bwMode="auto">
          <a:xfrm>
            <a:off x="5105400" y="685800"/>
            <a:ext cx="3048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7753" name="Rectangle 57" descr="Úzký svislý"/>
          <p:cNvSpPr>
            <a:spLocks noChangeArrowheads="1"/>
          </p:cNvSpPr>
          <p:nvPr/>
        </p:nvSpPr>
        <p:spPr bwMode="auto">
          <a:xfrm>
            <a:off x="2590800" y="4876800"/>
            <a:ext cx="51816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54" name="Oval 58"/>
          <p:cNvSpPr>
            <a:spLocks noChangeArrowheads="1"/>
          </p:cNvSpPr>
          <p:nvPr/>
        </p:nvSpPr>
        <p:spPr bwMode="auto">
          <a:xfrm>
            <a:off x="2971800" y="4648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55" name="Oval 59"/>
          <p:cNvSpPr>
            <a:spLocks noChangeArrowheads="1"/>
          </p:cNvSpPr>
          <p:nvPr/>
        </p:nvSpPr>
        <p:spPr bwMode="auto">
          <a:xfrm>
            <a:off x="7086600" y="4648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57756" name="AutoShape 60"/>
          <p:cNvCxnSpPr>
            <a:cxnSpLocks noChangeShapeType="1"/>
            <a:stCxn id="157720" idx="4"/>
            <a:endCxn id="157753" idx="0"/>
          </p:cNvCxnSpPr>
          <p:nvPr/>
        </p:nvCxnSpPr>
        <p:spPr bwMode="auto">
          <a:xfrm>
            <a:off x="5181600" y="3505200"/>
            <a:ext cx="0" cy="1371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757" name="AutoShape 61"/>
          <p:cNvCxnSpPr>
            <a:cxnSpLocks noChangeShapeType="1"/>
            <a:stCxn id="157699" idx="6"/>
            <a:endCxn id="157754" idx="0"/>
          </p:cNvCxnSpPr>
          <p:nvPr/>
        </p:nvCxnSpPr>
        <p:spPr bwMode="auto">
          <a:xfrm>
            <a:off x="2286000" y="3657600"/>
            <a:ext cx="838200" cy="9906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7758" name="AutoShape 62"/>
          <p:cNvCxnSpPr>
            <a:cxnSpLocks noChangeShapeType="1"/>
            <a:stCxn id="157700" idx="2"/>
            <a:endCxn id="157755" idx="0"/>
          </p:cNvCxnSpPr>
          <p:nvPr/>
        </p:nvCxnSpPr>
        <p:spPr bwMode="auto">
          <a:xfrm rot="10800000" flipV="1">
            <a:off x="7239000" y="3657600"/>
            <a:ext cx="762000" cy="9906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7759" name="AutoShape 63"/>
          <p:cNvCxnSpPr>
            <a:cxnSpLocks noChangeShapeType="1"/>
            <a:stCxn id="157722" idx="3"/>
            <a:endCxn id="157753" idx="0"/>
          </p:cNvCxnSpPr>
          <p:nvPr/>
        </p:nvCxnSpPr>
        <p:spPr bwMode="auto">
          <a:xfrm flipH="1">
            <a:off x="5181600" y="3482975"/>
            <a:ext cx="708025" cy="13938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760" name="AutoShape 64"/>
          <p:cNvCxnSpPr>
            <a:cxnSpLocks noChangeShapeType="1"/>
            <a:stCxn id="157717" idx="5"/>
            <a:endCxn id="157753" idx="0"/>
          </p:cNvCxnSpPr>
          <p:nvPr/>
        </p:nvCxnSpPr>
        <p:spPr bwMode="auto">
          <a:xfrm>
            <a:off x="4092575" y="3482975"/>
            <a:ext cx="1089025" cy="13938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157761" name="Rectangle 65"/>
          <p:cNvSpPr>
            <a:spLocks noChangeArrowheads="1"/>
          </p:cNvSpPr>
          <p:nvPr/>
        </p:nvSpPr>
        <p:spPr bwMode="auto">
          <a:xfrm>
            <a:off x="3733800" y="5105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buněčná membrána</a:t>
            </a:r>
          </a:p>
        </p:txBody>
      </p:sp>
      <p:sp>
        <p:nvSpPr>
          <p:cNvPr id="157762" name="AutoShape 66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5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5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5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5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5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5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5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5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5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5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nimBg="1" autoUpdateAnimBg="0"/>
      <p:bldP spid="157699" grpId="0" animBg="1" autoUpdateAnimBg="0"/>
      <p:bldP spid="157700" grpId="0" animBg="1" autoUpdateAnimBg="0"/>
      <p:bldP spid="157701" grpId="0" animBg="1" autoUpdateAnimBg="0"/>
      <p:bldP spid="157702" grpId="0" animBg="1"/>
      <p:bldP spid="157703" grpId="0" animBg="1"/>
      <p:bldP spid="157704" grpId="0" animBg="1"/>
      <p:bldP spid="157705" grpId="0" animBg="1"/>
      <p:bldP spid="157706" grpId="0" animBg="1"/>
      <p:bldP spid="157707" grpId="0" animBg="1"/>
      <p:bldP spid="157708" grpId="0" animBg="1"/>
      <p:bldP spid="157709" grpId="0" animBg="1"/>
      <p:bldP spid="157710" grpId="0" animBg="1"/>
      <p:bldP spid="157711" grpId="0" animBg="1"/>
      <p:bldP spid="157712" grpId="0" animBg="1"/>
      <p:bldP spid="157713" grpId="0" animBg="1"/>
      <p:bldP spid="157714" grpId="0" animBg="1"/>
      <p:bldP spid="157715" grpId="0" animBg="1"/>
      <p:bldP spid="157716" grpId="0" animBg="1"/>
      <p:bldP spid="157717" grpId="0" animBg="1"/>
      <p:bldP spid="157718" grpId="0" animBg="1"/>
      <p:bldP spid="157719" grpId="0" animBg="1"/>
      <p:bldP spid="157720" grpId="0" animBg="1"/>
      <p:bldP spid="157721" grpId="0" animBg="1"/>
      <p:bldP spid="157722" grpId="0" animBg="1"/>
      <p:bldP spid="157723" grpId="0" animBg="1"/>
      <p:bldP spid="157724" grpId="0" animBg="1"/>
      <p:bldP spid="157725" grpId="0" animBg="1"/>
      <p:bldP spid="157726" grpId="0" animBg="1"/>
      <p:bldP spid="157727" grpId="0" animBg="1"/>
      <p:bldP spid="157728" grpId="0" animBg="1"/>
      <p:bldP spid="157729" grpId="0" animBg="1"/>
      <p:bldP spid="157730" grpId="0" animBg="1"/>
      <p:bldP spid="157731" grpId="0" animBg="1"/>
      <p:bldP spid="157732" grpId="0" animBg="1"/>
      <p:bldP spid="157733" grpId="0" animBg="1"/>
      <p:bldP spid="157734" grpId="0" animBg="1"/>
      <p:bldP spid="157735" grpId="0" animBg="1"/>
      <p:bldP spid="157736" grpId="0" animBg="1"/>
      <p:bldP spid="157737" grpId="0" animBg="1"/>
      <p:bldP spid="157738" grpId="0" animBg="1"/>
      <p:bldP spid="157739" grpId="0" animBg="1"/>
      <p:bldP spid="157740" grpId="0" animBg="1"/>
      <p:bldP spid="157741" grpId="0" animBg="1"/>
      <p:bldP spid="157742" grpId="0" animBg="1"/>
      <p:bldP spid="157743" grpId="0" animBg="1"/>
      <p:bldP spid="157744" grpId="0" animBg="1"/>
      <p:bldP spid="157745" grpId="0" animBg="1"/>
      <p:bldP spid="157746" grpId="0" animBg="1"/>
      <p:bldP spid="157747" grpId="0" animBg="1"/>
      <p:bldP spid="157748" grpId="0" animBg="1"/>
      <p:bldP spid="157749" grpId="0" animBg="1"/>
      <p:bldP spid="157750" grpId="0" autoUpdateAnimBg="0"/>
      <p:bldP spid="157753" grpId="0" animBg="1"/>
      <p:bldP spid="157754" grpId="0" animBg="1"/>
      <p:bldP spid="157755" grpId="0" animBg="1"/>
      <p:bldP spid="157761" grpId="0" autoUpdateAnimBg="0"/>
      <p:bldP spid="157762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4495800" y="6858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981200" y="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/>
              <a:t>GLUT4</a:t>
            </a:r>
          </a:p>
        </p:txBody>
      </p:sp>
      <p:sp>
        <p:nvSpPr>
          <p:cNvPr id="158724" name="AutoShape 4" descr="Úzký svislý"/>
          <p:cNvSpPr>
            <a:spLocks noChangeArrowheads="1"/>
          </p:cNvSpPr>
          <p:nvPr/>
        </p:nvSpPr>
        <p:spPr bwMode="auto">
          <a:xfrm>
            <a:off x="3581400" y="32004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>
            <a:off x="4572000" y="3048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>
            <a:off x="4572000" y="4724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 rot="-5370386">
            <a:off x="3733800" y="3962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8" name="AutoShape 8"/>
          <p:cNvSpPr>
            <a:spLocks noChangeArrowheads="1"/>
          </p:cNvSpPr>
          <p:nvPr/>
        </p:nvSpPr>
        <p:spPr bwMode="auto">
          <a:xfrm rot="-5370386">
            <a:off x="5486400" y="3962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209800" y="23622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/>
              <a:t>Vezikul obsahující GLUT4</a:t>
            </a:r>
          </a:p>
        </p:txBody>
      </p:sp>
      <p:sp>
        <p:nvSpPr>
          <p:cNvPr id="158730" name="AutoShape 10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23" grpId="0" autoUpdateAnimBg="0"/>
      <p:bldP spid="158724" grpId="0" animBg="1"/>
      <p:bldP spid="158725" grpId="0" animBg="1"/>
      <p:bldP spid="158726" grpId="0" animBg="1"/>
      <p:bldP spid="158727" grpId="0" animBg="1"/>
      <p:bldP spid="158728" grpId="0" animBg="1"/>
      <p:bldP spid="158729" grpId="0" autoUpdateAnimBg="0"/>
      <p:bldP spid="15873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dirty="0" smtClean="0"/>
              <a:t>Většina mladších závodně nesportujících jedinců </a:t>
            </a:r>
          </a:p>
          <a:p>
            <a:pPr algn="ctr"/>
            <a:r>
              <a:rPr lang="cs-CZ" sz="2400" b="1" dirty="0" smtClean="0"/>
              <a:t>je ve srovnání se sportující populací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hůře trénovaná a většinou i hůře trénovatelná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pozdějším věku ovlivňuje </a:t>
            </a:r>
          </a:p>
          <a:p>
            <a:pPr algn="ctr"/>
            <a:r>
              <a:rPr lang="cs-CZ" sz="2400" b="1" dirty="0" smtClean="0"/>
              <a:t>výslednou úroveň trénovanosti i trénovatelnosti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aktivní životní styl </a:t>
            </a:r>
          </a:p>
          <a:p>
            <a:pPr algn="ctr"/>
            <a:r>
              <a:rPr lang="cs-CZ" sz="2400" b="1" dirty="0" smtClean="0"/>
              <a:t>s adekvátní fyzickou a psychickou aktivitou a životosprávou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lepší využití vrozených dispozic </a:t>
            </a:r>
          </a:p>
          <a:p>
            <a:pPr algn="ctr"/>
            <a:r>
              <a:rPr lang="cs-CZ" sz="2400" b="1" dirty="0" smtClean="0"/>
              <a:t>ZACHOVÁNÍ ADEKVÁTNÍ ADAPTABILITY AŽ DO POZDNÍHO VĚKU   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572000" y="155679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572000" y="364502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47" name="Oval 3"/>
          <p:cNvSpPr>
            <a:spLocks noChangeArrowheads="1"/>
          </p:cNvSpPr>
          <p:nvPr/>
        </p:nvSpPr>
        <p:spPr bwMode="auto">
          <a:xfrm>
            <a:off x="7315200" y="457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48" name="AutoShape 4" descr="Úzký svislý"/>
          <p:cNvSpPr>
            <a:spLocks noChangeArrowheads="1"/>
          </p:cNvSpPr>
          <p:nvPr/>
        </p:nvSpPr>
        <p:spPr bwMode="auto">
          <a:xfrm>
            <a:off x="3200400" y="44958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 rot="-5370386">
            <a:off x="5105400" y="5334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4191000" y="441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 rot="-5370386">
            <a:off x="3352800" y="5334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4191000" y="60198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6858000" y="0"/>
            <a:ext cx="457200" cy="1066800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ATP</a:t>
            </a: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cAMP</a:t>
            </a:r>
          </a:p>
        </p:txBody>
      </p:sp>
      <p:cxnSp>
        <p:nvCxnSpPr>
          <p:cNvPr id="159756" name="AutoShape 12"/>
          <p:cNvCxnSpPr>
            <a:cxnSpLocks noChangeShapeType="1"/>
            <a:stCxn id="159754" idx="3"/>
            <a:endCxn id="159755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9757" name="Oval 13"/>
          <p:cNvSpPr>
            <a:spLocks noChangeArrowheads="1"/>
          </p:cNvSpPr>
          <p:nvPr/>
        </p:nvSpPr>
        <p:spPr bwMode="auto">
          <a:xfrm>
            <a:off x="7620000" y="1676400"/>
            <a:ext cx="1143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IRS</a:t>
            </a:r>
          </a:p>
        </p:txBody>
      </p:sp>
      <p:sp>
        <p:nvSpPr>
          <p:cNvPr id="159758" name="Oval 14" descr="Pergamen"/>
          <p:cNvSpPr>
            <a:spLocks noChangeArrowheads="1"/>
          </p:cNvSpPr>
          <p:nvPr/>
        </p:nvSpPr>
        <p:spPr bwMode="auto">
          <a:xfrm>
            <a:off x="7620000" y="2286000"/>
            <a:ext cx="11430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 dirty="0"/>
              <a:t>kinázy</a:t>
            </a:r>
            <a:endParaRPr lang="cs-CZ" sz="3200" b="1" dirty="0"/>
          </a:p>
        </p:txBody>
      </p:sp>
      <p:sp>
        <p:nvSpPr>
          <p:cNvPr id="159759" name="AutoShape 15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0" name="AutoShape 16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1" name="AutoShape 17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2" name="Oval 18" descr="Pergamen"/>
          <p:cNvSpPr>
            <a:spLocks noChangeArrowheads="1"/>
          </p:cNvSpPr>
          <p:nvPr/>
        </p:nvSpPr>
        <p:spPr bwMode="auto">
          <a:xfrm>
            <a:off x="5486400" y="2819400"/>
            <a:ext cx="1752600" cy="990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Protein-</a:t>
            </a:r>
          </a:p>
          <a:p>
            <a:pPr algn="ctr"/>
            <a:r>
              <a:rPr lang="cs-CZ" b="1" dirty="0"/>
              <a:t>kináza B</a:t>
            </a:r>
            <a:endParaRPr lang="cs-CZ" sz="3200" b="1" dirty="0"/>
          </a:p>
        </p:txBody>
      </p:sp>
      <p:cxnSp>
        <p:nvCxnSpPr>
          <p:cNvPr id="159763" name="AutoShape 19"/>
          <p:cNvCxnSpPr>
            <a:cxnSpLocks noChangeShapeType="1"/>
            <a:stCxn id="159758" idx="2"/>
            <a:endCxn id="159762" idx="6"/>
          </p:cNvCxnSpPr>
          <p:nvPr/>
        </p:nvCxnSpPr>
        <p:spPr bwMode="auto">
          <a:xfrm flipH="1">
            <a:off x="7239000" y="2590800"/>
            <a:ext cx="381000" cy="7239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9764" name="AutoShape 20"/>
          <p:cNvCxnSpPr>
            <a:cxnSpLocks noChangeShapeType="1"/>
            <a:stCxn id="159762" idx="2"/>
            <a:endCxn id="159750" idx="0"/>
          </p:cNvCxnSpPr>
          <p:nvPr/>
        </p:nvCxnSpPr>
        <p:spPr bwMode="auto">
          <a:xfrm rot="10800000" flipV="1">
            <a:off x="4343400" y="3314700"/>
            <a:ext cx="1143000" cy="1104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9765" name="Oval 21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6" name="Oval 22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7" name="Oval 23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8" name="Oval 24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9" name="Oval 25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0" name="Oval 26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1" name="Oval 27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2" name="Oval 28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3" name="Oval 29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4" name="Oval 30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5" name="Oval 31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6" name="Oval 32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7" name="Oval 33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8" name="Oval 34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9" name="Oval 35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80" name="Oval 36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81" name="Rectangle 37"/>
          <p:cNvSpPr>
            <a:spLocks noChangeArrowheads="1"/>
          </p:cNvSpPr>
          <p:nvPr/>
        </p:nvSpPr>
        <p:spPr bwMode="auto">
          <a:xfrm>
            <a:off x="457200" y="35052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Transport glukózy</a:t>
            </a:r>
          </a:p>
          <a:p>
            <a:pPr algn="ctr"/>
            <a:r>
              <a:rPr lang="cs-CZ" sz="3200" b="1"/>
              <a:t>do buňky</a:t>
            </a:r>
          </a:p>
        </p:txBody>
      </p:sp>
      <p:sp>
        <p:nvSpPr>
          <p:cNvPr id="159782" name="Oval 38" descr="Pergamen"/>
          <p:cNvSpPr>
            <a:spLocks noChangeArrowheads="1"/>
          </p:cNvSpPr>
          <p:nvPr/>
        </p:nvSpPr>
        <p:spPr bwMode="auto">
          <a:xfrm>
            <a:off x="5638800" y="3962400"/>
            <a:ext cx="1981200" cy="12192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Atypická</a:t>
            </a:r>
          </a:p>
          <a:p>
            <a:pPr algn="ctr"/>
            <a:r>
              <a:rPr lang="cs-CZ" b="1" dirty="0"/>
              <a:t>protein-</a:t>
            </a:r>
          </a:p>
          <a:p>
            <a:pPr algn="ctr"/>
            <a:r>
              <a:rPr lang="cs-CZ" b="1" dirty="0"/>
              <a:t>kináza C</a:t>
            </a:r>
            <a:endParaRPr lang="cs-CZ" sz="3200" b="1" dirty="0"/>
          </a:p>
        </p:txBody>
      </p:sp>
      <p:cxnSp>
        <p:nvCxnSpPr>
          <p:cNvPr id="159783" name="AutoShape 39"/>
          <p:cNvCxnSpPr>
            <a:cxnSpLocks noChangeShapeType="1"/>
            <a:stCxn id="159758" idx="4"/>
            <a:endCxn id="159782" idx="6"/>
          </p:cNvCxnSpPr>
          <p:nvPr/>
        </p:nvCxnSpPr>
        <p:spPr bwMode="auto">
          <a:xfrm flipH="1">
            <a:off x="7620000" y="2895600"/>
            <a:ext cx="571500" cy="1676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9784" name="AutoShape 40"/>
          <p:cNvCxnSpPr>
            <a:cxnSpLocks noChangeShapeType="1"/>
            <a:stCxn id="159782" idx="2"/>
            <a:endCxn id="159750" idx="0"/>
          </p:cNvCxnSpPr>
          <p:nvPr/>
        </p:nvCxnSpPr>
        <p:spPr bwMode="auto">
          <a:xfrm rot="10800000">
            <a:off x="4343400" y="4419600"/>
            <a:ext cx="1295400" cy="152400"/>
          </a:xfrm>
          <a:prstGeom prst="bentConnector4">
            <a:avLst>
              <a:gd name="adj1" fmla="val 44116"/>
              <a:gd name="adj2" fmla="val 2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9785" name="AutoShape 41"/>
          <p:cNvCxnSpPr>
            <a:cxnSpLocks noChangeShapeType="1"/>
          </p:cNvCxnSpPr>
          <p:nvPr/>
        </p:nvCxnSpPr>
        <p:spPr bwMode="auto">
          <a:xfrm rot="5400000" flipH="1">
            <a:off x="2286000" y="2362200"/>
            <a:ext cx="3048000" cy="10668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9786" name="Rectangle 42"/>
          <p:cNvSpPr>
            <a:spLocks noChangeArrowheads="1"/>
          </p:cNvSpPr>
          <p:nvPr/>
        </p:nvSpPr>
        <p:spPr bwMode="auto">
          <a:xfrm>
            <a:off x="4038600" y="8382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buněčná membrána</a:t>
            </a:r>
          </a:p>
        </p:txBody>
      </p:sp>
      <p:sp>
        <p:nvSpPr>
          <p:cNvPr id="159787" name="AutoShape 43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88" name="AutoShape 44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47" grpId="0" animBg="1"/>
      <p:bldP spid="159748" grpId="0" animBg="1"/>
      <p:bldP spid="159749" grpId="0" animBg="1"/>
      <p:bldP spid="159750" grpId="0" animBg="1"/>
      <p:bldP spid="159751" grpId="0" animBg="1"/>
      <p:bldP spid="159752" grpId="0" animBg="1"/>
      <p:bldP spid="159753" grpId="0" animBg="1"/>
      <p:bldP spid="159754" grpId="0" autoUpdateAnimBg="0"/>
      <p:bldP spid="159755" grpId="0" autoUpdateAnimBg="0"/>
      <p:bldP spid="159757" grpId="0" animBg="1" autoUpdateAnimBg="0"/>
      <p:bldP spid="159758" grpId="0" animBg="1" autoUpdateAnimBg="0"/>
      <p:bldP spid="159759" grpId="0" animBg="1"/>
      <p:bldP spid="159760" grpId="0" animBg="1"/>
      <p:bldP spid="159761" grpId="0" animBg="1"/>
      <p:bldP spid="159762" grpId="0" animBg="1" autoUpdateAnimBg="0"/>
      <p:bldP spid="159765" grpId="0" animBg="1"/>
      <p:bldP spid="159766" grpId="0" animBg="1"/>
      <p:bldP spid="159767" grpId="0" animBg="1"/>
      <p:bldP spid="159768" grpId="0" animBg="1"/>
      <p:bldP spid="159769" grpId="0" animBg="1"/>
      <p:bldP spid="159770" grpId="0" animBg="1"/>
      <p:bldP spid="159771" grpId="0" animBg="1"/>
      <p:bldP spid="159772" grpId="0" animBg="1"/>
      <p:bldP spid="159773" grpId="0" animBg="1"/>
      <p:bldP spid="159774" grpId="0" animBg="1"/>
      <p:bldP spid="159775" grpId="0" animBg="1"/>
      <p:bldP spid="159776" grpId="0" animBg="1"/>
      <p:bldP spid="159777" grpId="0" animBg="1"/>
      <p:bldP spid="159778" grpId="0" animBg="1"/>
      <p:bldP spid="159779" grpId="0" animBg="1"/>
      <p:bldP spid="159780" grpId="0" animBg="1"/>
      <p:bldP spid="159781" grpId="0" autoUpdateAnimBg="0"/>
      <p:bldP spid="159782" grpId="0" animBg="1" autoUpdateAnimBg="0"/>
      <p:bldP spid="159786" grpId="0" autoUpdateAnimBg="0"/>
      <p:bldP spid="159787" grpId="0" animBg="1"/>
      <p:bldP spid="159788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1" name="AutoShape 3" descr="Úzký svislý"/>
          <p:cNvSpPr>
            <a:spLocks noChangeArrowheads="1"/>
          </p:cNvSpPr>
          <p:nvPr/>
        </p:nvSpPr>
        <p:spPr bwMode="auto">
          <a:xfrm>
            <a:off x="533400" y="35052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 rot="-5370386">
            <a:off x="25146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15240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 rot="-5370386">
            <a:off x="685800" y="4191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1524000" y="5029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ATP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cAMP</a:t>
            </a:r>
          </a:p>
        </p:txBody>
      </p:sp>
      <p:cxnSp>
        <p:nvCxnSpPr>
          <p:cNvPr id="160778" name="AutoShape 10"/>
          <p:cNvCxnSpPr>
            <a:cxnSpLocks noChangeShapeType="1"/>
            <a:stCxn id="160776" idx="3"/>
            <a:endCxn id="160777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5" name="Oval 17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6" name="Oval 18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8" name="Oval 20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9" name="Oval 21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0" name="Oval 22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1" name="Oval 23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2" name="Oval 24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3" name="Oval 25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5" name="Oval 27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6" name="Oval 28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7" name="Oval 29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4876800" y="4419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Transport glukózy</a:t>
            </a:r>
          </a:p>
          <a:p>
            <a:pPr algn="ctr"/>
            <a:r>
              <a:rPr lang="cs-CZ" sz="3200" b="1"/>
              <a:t>do buňky</a:t>
            </a:r>
          </a:p>
          <a:p>
            <a:pPr algn="ctr"/>
            <a:r>
              <a:rPr lang="cs-CZ" sz="3200" b="1"/>
              <a:t>při fyzické zátěži</a:t>
            </a:r>
          </a:p>
        </p:txBody>
      </p:sp>
      <p:cxnSp>
        <p:nvCxnSpPr>
          <p:cNvPr id="160799" name="AutoShape 31"/>
          <p:cNvCxnSpPr>
            <a:cxnSpLocks noChangeShapeType="1"/>
            <a:stCxn id="160773" idx="0"/>
          </p:cNvCxnSpPr>
          <p:nvPr/>
        </p:nvCxnSpPr>
        <p:spPr bwMode="auto">
          <a:xfrm rot="16200000">
            <a:off x="1447800" y="1600200"/>
            <a:ext cx="2057400" cy="16002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0" name="AutoShape 32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4572000" y="2819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kináza</a:t>
            </a:r>
          </a:p>
        </p:txBody>
      </p:sp>
      <p:cxnSp>
        <p:nvCxnSpPr>
          <p:cNvPr id="160802" name="AutoShape 34"/>
          <p:cNvCxnSpPr>
            <a:cxnSpLocks noChangeShapeType="1"/>
            <a:stCxn id="160777" idx="2"/>
            <a:endCxn id="160801" idx="0"/>
          </p:cNvCxnSpPr>
          <p:nvPr/>
        </p:nvCxnSpPr>
        <p:spPr bwMode="auto">
          <a:xfrm flipH="1">
            <a:off x="5410200" y="2438400"/>
            <a:ext cx="1219200" cy="381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803" name="AutoShape 35"/>
          <p:cNvCxnSpPr>
            <a:cxnSpLocks noChangeShapeType="1"/>
            <a:stCxn id="160801" idx="1"/>
            <a:endCxn id="160773" idx="0"/>
          </p:cNvCxnSpPr>
          <p:nvPr/>
        </p:nvCxnSpPr>
        <p:spPr bwMode="auto">
          <a:xfrm rot="10800000" flipV="1">
            <a:off x="1676400" y="3086100"/>
            <a:ext cx="2895600" cy="342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5580112" y="404664"/>
            <a:ext cx="2133600" cy="990600"/>
          </a:xfrm>
          <a:prstGeom prst="downArrowCallout">
            <a:avLst>
              <a:gd name="adj1" fmla="val 53846"/>
              <a:gd name="adj2" fmla="val 53846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Fyzická zátěž</a:t>
            </a:r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Vezikul obsahující GLUT4</a:t>
            </a:r>
          </a:p>
          <a:p>
            <a:pPr algn="ctr"/>
            <a:r>
              <a:rPr lang="cs-CZ"/>
              <a:t>odpovídající na zátěž</a:t>
            </a:r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  <p:bldP spid="160775" grpId="0" animBg="1"/>
      <p:bldP spid="160776" grpId="0" autoUpdateAnimBg="0"/>
      <p:bldP spid="160777" grpId="0" autoUpdateAnimBg="0"/>
      <p:bldP spid="160779" grpId="0" animBg="1"/>
      <p:bldP spid="160780" grpId="0" animBg="1"/>
      <p:bldP spid="160781" grpId="0" animBg="1"/>
      <p:bldP spid="160782" grpId="0" animBg="1"/>
      <p:bldP spid="160783" grpId="0" animBg="1"/>
      <p:bldP spid="160784" grpId="0" animBg="1"/>
      <p:bldP spid="160785" grpId="0" animBg="1"/>
      <p:bldP spid="160786" grpId="0" animBg="1"/>
      <p:bldP spid="160787" grpId="0" animBg="1"/>
      <p:bldP spid="160788" grpId="0" animBg="1"/>
      <p:bldP spid="160789" grpId="0" animBg="1"/>
      <p:bldP spid="160790" grpId="0" animBg="1"/>
      <p:bldP spid="160791" grpId="0" animBg="1"/>
      <p:bldP spid="160792" grpId="0" animBg="1"/>
      <p:bldP spid="160793" grpId="0" animBg="1"/>
      <p:bldP spid="160794" grpId="0" animBg="1"/>
      <p:bldP spid="160795" grpId="0" animBg="1"/>
      <p:bldP spid="160796" grpId="0" animBg="1"/>
      <p:bldP spid="160797" grpId="0" animBg="1"/>
      <p:bldP spid="160798" grpId="0" autoUpdateAnimBg="0"/>
      <p:bldP spid="160800" grpId="0" animBg="1"/>
      <p:bldP spid="160801" grpId="0" autoUpdateAnimBg="0"/>
      <p:bldP spid="160804" grpId="0" animBg="1" autoUpdateAnimBg="0"/>
      <p:bldP spid="160805" grpId="0" autoUpdateAnimBg="0"/>
      <p:bldP spid="160806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</a:t>
            </a:r>
          </a:p>
          <a:p>
            <a:pPr algn="ctr"/>
            <a:r>
              <a:rPr lang="cs-CZ" sz="2400" b="1" dirty="0" smtClean="0"/>
              <a:t>snižuje potřebu inzulinu</a:t>
            </a:r>
          </a:p>
          <a:p>
            <a:pPr algn="ctr"/>
            <a:r>
              <a:rPr lang="cs-CZ" sz="2400" b="1" i="1" dirty="0" smtClean="0"/>
              <a:t>(část glukózy se dostane do svalové buňky bez stimulace IR)</a:t>
            </a:r>
          </a:p>
          <a:p>
            <a:pPr algn="ctr"/>
            <a:r>
              <a:rPr lang="cs-CZ" sz="2400" b="1" dirty="0" smtClean="0"/>
              <a:t>= klesá produkce insulinu</a:t>
            </a:r>
          </a:p>
          <a:p>
            <a:pPr algn="ctr"/>
            <a:r>
              <a:rPr lang="cs-CZ" sz="2400" b="1" dirty="0" smtClean="0"/>
              <a:t> </a:t>
            </a:r>
          </a:p>
          <a:p>
            <a:pPr marL="457200" indent="-457200">
              <a:buAutoNum type="alphaLcParenR"/>
            </a:pPr>
            <a:r>
              <a:rPr lang="cs-CZ" sz="2400" b="1" dirty="0" smtClean="0"/>
              <a:t>redukuje sekreci inzulinu pankreatickými beta-buňkami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1" name="AutoShape 3" descr="Úzký svislý"/>
          <p:cNvSpPr>
            <a:spLocks noChangeArrowheads="1"/>
          </p:cNvSpPr>
          <p:nvPr/>
        </p:nvSpPr>
        <p:spPr bwMode="auto">
          <a:xfrm>
            <a:off x="533400" y="35052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 rot="-5370386">
            <a:off x="25146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15240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 rot="-5370386">
            <a:off x="685800" y="4191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1524000" y="5029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ATP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cAMP</a:t>
            </a:r>
          </a:p>
        </p:txBody>
      </p:sp>
      <p:cxnSp>
        <p:nvCxnSpPr>
          <p:cNvPr id="160778" name="AutoShape 10"/>
          <p:cNvCxnSpPr>
            <a:cxnSpLocks noChangeShapeType="1"/>
            <a:stCxn id="160776" idx="3"/>
            <a:endCxn id="160777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5" name="Oval 17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6" name="Oval 18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8" name="Oval 20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9" name="Oval 21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0" name="Oval 22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1" name="Oval 23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2" name="Oval 24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3" name="Oval 25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5" name="Oval 27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6" name="Oval 28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7" name="Oval 29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4876800" y="4419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Transport glukózy</a:t>
            </a:r>
          </a:p>
          <a:p>
            <a:pPr algn="ctr"/>
            <a:r>
              <a:rPr lang="cs-CZ" sz="3200" b="1"/>
              <a:t>do buňky</a:t>
            </a:r>
          </a:p>
          <a:p>
            <a:pPr algn="ctr"/>
            <a:r>
              <a:rPr lang="cs-CZ" sz="3200" b="1"/>
              <a:t>při fyzické zátěži</a:t>
            </a:r>
          </a:p>
        </p:txBody>
      </p:sp>
      <p:cxnSp>
        <p:nvCxnSpPr>
          <p:cNvPr id="160799" name="AutoShape 31"/>
          <p:cNvCxnSpPr>
            <a:cxnSpLocks noChangeShapeType="1"/>
            <a:stCxn id="160773" idx="0"/>
          </p:cNvCxnSpPr>
          <p:nvPr/>
        </p:nvCxnSpPr>
        <p:spPr bwMode="auto">
          <a:xfrm rot="16200000">
            <a:off x="1447800" y="1600200"/>
            <a:ext cx="2057400" cy="16002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0" name="AutoShape 32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4572000" y="2819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kináza</a:t>
            </a:r>
          </a:p>
        </p:txBody>
      </p:sp>
      <p:cxnSp>
        <p:nvCxnSpPr>
          <p:cNvPr id="160802" name="AutoShape 34"/>
          <p:cNvCxnSpPr>
            <a:cxnSpLocks noChangeShapeType="1"/>
            <a:stCxn id="160777" idx="2"/>
            <a:endCxn id="160801" idx="0"/>
          </p:cNvCxnSpPr>
          <p:nvPr/>
        </p:nvCxnSpPr>
        <p:spPr bwMode="auto">
          <a:xfrm flipH="1">
            <a:off x="5410200" y="2438400"/>
            <a:ext cx="1219200" cy="381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803" name="AutoShape 35"/>
          <p:cNvCxnSpPr>
            <a:cxnSpLocks noChangeShapeType="1"/>
            <a:stCxn id="160801" idx="1"/>
            <a:endCxn id="160773" idx="0"/>
          </p:cNvCxnSpPr>
          <p:nvPr/>
        </p:nvCxnSpPr>
        <p:spPr bwMode="auto">
          <a:xfrm rot="10800000" flipV="1">
            <a:off x="1676400" y="3086100"/>
            <a:ext cx="2895600" cy="342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5580112" y="404664"/>
            <a:ext cx="2133600" cy="990600"/>
          </a:xfrm>
          <a:prstGeom prst="downArrowCallout">
            <a:avLst>
              <a:gd name="adj1" fmla="val 53846"/>
              <a:gd name="adj2" fmla="val 53846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Fyzická zátěž</a:t>
            </a:r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Vezikul obsahující GLUT4</a:t>
            </a:r>
          </a:p>
          <a:p>
            <a:pPr algn="ctr"/>
            <a:r>
              <a:rPr lang="cs-CZ"/>
              <a:t>odpovídající na zátěž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  <p:bldP spid="160775" grpId="0" animBg="1"/>
      <p:bldP spid="160776" grpId="0" autoUpdateAnimBg="0"/>
      <p:bldP spid="160777" grpId="0" autoUpdateAnimBg="0"/>
      <p:bldP spid="160779" grpId="0" animBg="1"/>
      <p:bldP spid="160780" grpId="0" animBg="1"/>
      <p:bldP spid="160781" grpId="0" animBg="1"/>
      <p:bldP spid="160782" grpId="0" animBg="1"/>
      <p:bldP spid="160783" grpId="0" animBg="1"/>
      <p:bldP spid="160784" grpId="0" animBg="1"/>
      <p:bldP spid="160785" grpId="0" animBg="1"/>
      <p:bldP spid="160786" grpId="0" animBg="1"/>
      <p:bldP spid="160787" grpId="0" animBg="1"/>
      <p:bldP spid="160788" grpId="0" animBg="1"/>
      <p:bldP spid="160789" grpId="0" animBg="1"/>
      <p:bldP spid="160790" grpId="0" animBg="1"/>
      <p:bldP spid="160791" grpId="0" animBg="1"/>
      <p:bldP spid="160792" grpId="0" animBg="1"/>
      <p:bldP spid="160793" grpId="0" animBg="1"/>
      <p:bldP spid="160794" grpId="0" animBg="1"/>
      <p:bldP spid="160795" grpId="0" animBg="1"/>
      <p:bldP spid="160796" grpId="0" animBg="1"/>
      <p:bldP spid="160797" grpId="0" animBg="1"/>
      <p:bldP spid="160798" grpId="0" autoUpdateAnimBg="0"/>
      <p:bldP spid="160800" grpId="0" animBg="1"/>
      <p:bldP spid="160801" grpId="0" autoUpdateAnimBg="0"/>
      <p:bldP spid="160804" grpId="0" animBg="1" autoUpdateAnimBg="0"/>
      <p:bldP spid="160805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</a:t>
            </a:r>
          </a:p>
          <a:p>
            <a:pPr algn="ctr"/>
            <a:r>
              <a:rPr lang="cs-CZ" sz="2400" b="1" dirty="0" smtClean="0"/>
              <a:t>zvyšuje účinnost inzulinu při transportu glukózy </a:t>
            </a:r>
          </a:p>
          <a:p>
            <a:pPr algn="ctr"/>
            <a:r>
              <a:rPr lang="cs-CZ" sz="2400" b="1" dirty="0" smtClean="0"/>
              <a:t>do svalových vláken</a:t>
            </a:r>
          </a:p>
          <a:p>
            <a:pPr algn="ctr"/>
            <a:r>
              <a:rPr lang="cs-CZ" sz="2400" b="1" i="1" dirty="0" smtClean="0"/>
              <a:t>(snižuje inzulinémii)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900113" y="3213100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971550" y="115888"/>
            <a:ext cx="8172450" cy="6553200"/>
          </a:xfrm>
          <a:prstGeom prst="ellipse">
            <a:avLst/>
          </a:prstGeom>
          <a:noFill/>
          <a:ln w="130175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900113" y="2997200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971550" y="27082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1042988" y="24923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1116013" y="22050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1258888" y="19891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1403350" y="17732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1547813" y="15573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1692275" y="13414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4" name="Oval 16"/>
          <p:cNvSpPr>
            <a:spLocks noChangeArrowheads="1"/>
          </p:cNvSpPr>
          <p:nvPr/>
        </p:nvSpPr>
        <p:spPr bwMode="auto">
          <a:xfrm>
            <a:off x="1908175" y="11969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2124075" y="9810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2339975" y="836613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7" name="Oval 19"/>
          <p:cNvSpPr>
            <a:spLocks noChangeArrowheads="1"/>
          </p:cNvSpPr>
          <p:nvPr/>
        </p:nvSpPr>
        <p:spPr bwMode="auto">
          <a:xfrm>
            <a:off x="2555875" y="692150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8" name="Oval 20"/>
          <p:cNvSpPr>
            <a:spLocks noChangeArrowheads="1"/>
          </p:cNvSpPr>
          <p:nvPr/>
        </p:nvSpPr>
        <p:spPr bwMode="auto">
          <a:xfrm>
            <a:off x="900113" y="35004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900113" y="37163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971550" y="4005263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 flipV="1">
            <a:off x="1116013" y="3068638"/>
            <a:ext cx="2592387" cy="10810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>
            <a:off x="2771775" y="765175"/>
            <a:ext cx="936625" cy="23034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6" name="Freeform 28"/>
          <p:cNvSpPr>
            <a:spLocks/>
          </p:cNvSpPr>
          <p:nvPr/>
        </p:nvSpPr>
        <p:spPr bwMode="auto">
          <a:xfrm>
            <a:off x="323850" y="333375"/>
            <a:ext cx="287338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7" name="Freeform 29"/>
          <p:cNvSpPr>
            <a:spLocks/>
          </p:cNvSpPr>
          <p:nvPr/>
        </p:nvSpPr>
        <p:spPr bwMode="auto">
          <a:xfrm>
            <a:off x="900113" y="260350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8" name="Freeform 30"/>
          <p:cNvSpPr>
            <a:spLocks/>
          </p:cNvSpPr>
          <p:nvPr/>
        </p:nvSpPr>
        <p:spPr bwMode="auto">
          <a:xfrm>
            <a:off x="1547813" y="260350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9" name="Freeform 31"/>
          <p:cNvSpPr>
            <a:spLocks/>
          </p:cNvSpPr>
          <p:nvPr/>
        </p:nvSpPr>
        <p:spPr bwMode="auto">
          <a:xfrm>
            <a:off x="1979613" y="4048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0" name="Freeform 32"/>
          <p:cNvSpPr>
            <a:spLocks/>
          </p:cNvSpPr>
          <p:nvPr/>
        </p:nvSpPr>
        <p:spPr bwMode="auto">
          <a:xfrm>
            <a:off x="468313" y="9810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1" name="Freeform 33"/>
          <p:cNvSpPr>
            <a:spLocks/>
          </p:cNvSpPr>
          <p:nvPr/>
        </p:nvSpPr>
        <p:spPr bwMode="auto">
          <a:xfrm>
            <a:off x="323850" y="13414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2" name="Freeform 34"/>
          <p:cNvSpPr>
            <a:spLocks/>
          </p:cNvSpPr>
          <p:nvPr/>
        </p:nvSpPr>
        <p:spPr bwMode="auto">
          <a:xfrm>
            <a:off x="900113" y="7651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3" name="Freeform 35"/>
          <p:cNvSpPr>
            <a:spLocks/>
          </p:cNvSpPr>
          <p:nvPr/>
        </p:nvSpPr>
        <p:spPr bwMode="auto">
          <a:xfrm>
            <a:off x="34925" y="15573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4" name="Freeform 36"/>
          <p:cNvSpPr>
            <a:spLocks/>
          </p:cNvSpPr>
          <p:nvPr/>
        </p:nvSpPr>
        <p:spPr bwMode="auto">
          <a:xfrm>
            <a:off x="179388" y="9810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5" name="Freeform 37"/>
          <p:cNvSpPr>
            <a:spLocks/>
          </p:cNvSpPr>
          <p:nvPr/>
        </p:nvSpPr>
        <p:spPr bwMode="auto">
          <a:xfrm>
            <a:off x="900113" y="11969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6" name="Freeform 38"/>
          <p:cNvSpPr>
            <a:spLocks/>
          </p:cNvSpPr>
          <p:nvPr/>
        </p:nvSpPr>
        <p:spPr bwMode="auto">
          <a:xfrm>
            <a:off x="179388" y="1773238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7" name="Freeform 39"/>
          <p:cNvSpPr>
            <a:spLocks/>
          </p:cNvSpPr>
          <p:nvPr/>
        </p:nvSpPr>
        <p:spPr bwMode="auto">
          <a:xfrm>
            <a:off x="755650" y="8366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8" name="Freeform 40"/>
          <p:cNvSpPr>
            <a:spLocks/>
          </p:cNvSpPr>
          <p:nvPr/>
        </p:nvSpPr>
        <p:spPr bwMode="auto">
          <a:xfrm>
            <a:off x="5795963" y="1557338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9" name="Freeform 41"/>
          <p:cNvSpPr>
            <a:spLocks/>
          </p:cNvSpPr>
          <p:nvPr/>
        </p:nvSpPr>
        <p:spPr bwMode="auto">
          <a:xfrm>
            <a:off x="827088" y="476250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0" name="Freeform 42"/>
          <p:cNvSpPr>
            <a:spLocks/>
          </p:cNvSpPr>
          <p:nvPr/>
        </p:nvSpPr>
        <p:spPr bwMode="auto">
          <a:xfrm>
            <a:off x="250825" y="692150"/>
            <a:ext cx="287338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1" name="Freeform 43"/>
          <p:cNvSpPr>
            <a:spLocks/>
          </p:cNvSpPr>
          <p:nvPr/>
        </p:nvSpPr>
        <p:spPr bwMode="auto">
          <a:xfrm>
            <a:off x="1331913" y="6207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2" name="Freeform 44"/>
          <p:cNvSpPr>
            <a:spLocks/>
          </p:cNvSpPr>
          <p:nvPr/>
        </p:nvSpPr>
        <p:spPr bwMode="auto">
          <a:xfrm>
            <a:off x="1258888" y="8366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3" name="Freeform 45"/>
          <p:cNvSpPr>
            <a:spLocks/>
          </p:cNvSpPr>
          <p:nvPr/>
        </p:nvSpPr>
        <p:spPr bwMode="auto">
          <a:xfrm>
            <a:off x="539750" y="14843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4" name="Text Box 46"/>
          <p:cNvSpPr txBox="1">
            <a:spLocks noChangeArrowheads="1"/>
          </p:cNvSpPr>
          <p:nvPr/>
        </p:nvSpPr>
        <p:spPr bwMode="auto">
          <a:xfrm>
            <a:off x="6156325" y="1425575"/>
            <a:ext cx="7921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chemeClr val="bg2"/>
                </a:solidFill>
              </a:rPr>
              <a:t>inzulín</a:t>
            </a:r>
          </a:p>
        </p:txBody>
      </p:sp>
      <p:sp>
        <p:nvSpPr>
          <p:cNvPr id="165935" name="Oval 47"/>
          <p:cNvSpPr>
            <a:spLocks noChangeArrowheads="1"/>
          </p:cNvSpPr>
          <p:nvPr/>
        </p:nvSpPr>
        <p:spPr bwMode="auto">
          <a:xfrm>
            <a:off x="5940425" y="17732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36" name="Text Box 48"/>
          <p:cNvSpPr txBox="1">
            <a:spLocks noChangeArrowheads="1"/>
          </p:cNvSpPr>
          <p:nvPr/>
        </p:nvSpPr>
        <p:spPr bwMode="auto">
          <a:xfrm>
            <a:off x="6156325" y="1700213"/>
            <a:ext cx="17287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chemeClr val="bg2"/>
                </a:solidFill>
              </a:rPr>
              <a:t>neobsazený receptor</a:t>
            </a:r>
          </a:p>
        </p:txBody>
      </p:sp>
      <p:sp>
        <p:nvSpPr>
          <p:cNvPr id="165937" name="Oval 49"/>
          <p:cNvSpPr>
            <a:spLocks noChangeArrowheads="1"/>
          </p:cNvSpPr>
          <p:nvPr/>
        </p:nvSpPr>
        <p:spPr bwMode="auto">
          <a:xfrm>
            <a:off x="2555875" y="69215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38" name="Text Box 50"/>
          <p:cNvSpPr txBox="1">
            <a:spLocks noChangeArrowheads="1"/>
          </p:cNvSpPr>
          <p:nvPr/>
        </p:nvSpPr>
        <p:spPr bwMode="auto">
          <a:xfrm>
            <a:off x="6156325" y="2001838"/>
            <a:ext cx="17287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chemeClr val="bg2"/>
                </a:solidFill>
              </a:rPr>
              <a:t>obsazený receptor</a:t>
            </a:r>
          </a:p>
        </p:txBody>
      </p:sp>
      <p:sp>
        <p:nvSpPr>
          <p:cNvPr id="165939" name="Text Box 51"/>
          <p:cNvSpPr txBox="1">
            <a:spLocks noChangeArrowheads="1"/>
          </p:cNvSpPr>
          <p:nvPr/>
        </p:nvSpPr>
        <p:spPr bwMode="auto">
          <a:xfrm>
            <a:off x="3635375" y="260350"/>
            <a:ext cx="2952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5050"/>
                </a:solidFill>
              </a:rPr>
              <a:t>down regulation</a:t>
            </a:r>
            <a:endParaRPr lang="cs-CZ" b="1">
              <a:solidFill>
                <a:srgbClr val="FF5050"/>
              </a:solidFill>
            </a:endParaRPr>
          </a:p>
        </p:txBody>
      </p:sp>
      <p:sp>
        <p:nvSpPr>
          <p:cNvPr id="165940" name="Oval 52"/>
          <p:cNvSpPr>
            <a:spLocks noChangeArrowheads="1"/>
          </p:cNvSpPr>
          <p:nvPr/>
        </p:nvSpPr>
        <p:spPr bwMode="auto">
          <a:xfrm>
            <a:off x="2124075" y="9810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1" name="Oval 53"/>
          <p:cNvSpPr>
            <a:spLocks noChangeArrowheads="1"/>
          </p:cNvSpPr>
          <p:nvPr/>
        </p:nvSpPr>
        <p:spPr bwMode="auto">
          <a:xfrm>
            <a:off x="1692275" y="13414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2" name="Oval 54"/>
          <p:cNvSpPr>
            <a:spLocks noChangeArrowheads="1"/>
          </p:cNvSpPr>
          <p:nvPr/>
        </p:nvSpPr>
        <p:spPr bwMode="auto">
          <a:xfrm>
            <a:off x="1403350" y="17732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3" name="Oval 55"/>
          <p:cNvSpPr>
            <a:spLocks noChangeArrowheads="1"/>
          </p:cNvSpPr>
          <p:nvPr/>
        </p:nvSpPr>
        <p:spPr bwMode="auto">
          <a:xfrm>
            <a:off x="1116013" y="22050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4" name="Oval 56"/>
          <p:cNvSpPr>
            <a:spLocks noChangeArrowheads="1"/>
          </p:cNvSpPr>
          <p:nvPr/>
        </p:nvSpPr>
        <p:spPr bwMode="auto">
          <a:xfrm>
            <a:off x="1042988" y="24923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5" name="Oval 57"/>
          <p:cNvSpPr>
            <a:spLocks noChangeArrowheads="1"/>
          </p:cNvSpPr>
          <p:nvPr/>
        </p:nvSpPr>
        <p:spPr bwMode="auto">
          <a:xfrm>
            <a:off x="900113" y="299720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6" name="Oval 58"/>
          <p:cNvSpPr>
            <a:spLocks noChangeArrowheads="1"/>
          </p:cNvSpPr>
          <p:nvPr/>
        </p:nvSpPr>
        <p:spPr bwMode="auto">
          <a:xfrm>
            <a:off x="5940425" y="20605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900113" y="37163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8" name="Text Box 60"/>
          <p:cNvSpPr txBox="1">
            <a:spLocks noChangeArrowheads="1"/>
          </p:cNvSpPr>
          <p:nvPr/>
        </p:nvSpPr>
        <p:spPr bwMode="auto">
          <a:xfrm>
            <a:off x="2339975" y="3789363"/>
            <a:ext cx="5832475" cy="2112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Příklad: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Stimulace receptoru = transport 50 molekul glukózy z plazmy do buňky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8 receptorů = 400 molekul glukózy z plazmy do buňky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16 receptorů = 800 molekul glukózy z plazmy do buňky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9 x 50 molekul glukózy se nedostane z plazmy do buňky – chybí jako energetický substrát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5949" name="Oval 61"/>
          <p:cNvSpPr>
            <a:spLocks noChangeArrowheads="1"/>
          </p:cNvSpPr>
          <p:nvPr/>
        </p:nvSpPr>
        <p:spPr bwMode="auto">
          <a:xfrm>
            <a:off x="2339975" y="836613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0" name="Oval 62"/>
          <p:cNvSpPr>
            <a:spLocks noChangeArrowheads="1"/>
          </p:cNvSpPr>
          <p:nvPr/>
        </p:nvSpPr>
        <p:spPr bwMode="auto">
          <a:xfrm>
            <a:off x="1908175" y="11969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1" name="Oval 63"/>
          <p:cNvSpPr>
            <a:spLocks noChangeArrowheads="1"/>
          </p:cNvSpPr>
          <p:nvPr/>
        </p:nvSpPr>
        <p:spPr bwMode="auto">
          <a:xfrm>
            <a:off x="1547813" y="15573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2" name="Oval 64"/>
          <p:cNvSpPr>
            <a:spLocks noChangeArrowheads="1"/>
          </p:cNvSpPr>
          <p:nvPr/>
        </p:nvSpPr>
        <p:spPr bwMode="auto">
          <a:xfrm>
            <a:off x="1258888" y="19891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3" name="Oval 65"/>
          <p:cNvSpPr>
            <a:spLocks noChangeArrowheads="1"/>
          </p:cNvSpPr>
          <p:nvPr/>
        </p:nvSpPr>
        <p:spPr bwMode="auto">
          <a:xfrm>
            <a:off x="971550" y="27082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4" name="Oval 66"/>
          <p:cNvSpPr>
            <a:spLocks noChangeArrowheads="1"/>
          </p:cNvSpPr>
          <p:nvPr/>
        </p:nvSpPr>
        <p:spPr bwMode="auto">
          <a:xfrm>
            <a:off x="900113" y="321310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5" name="Oval 67"/>
          <p:cNvSpPr>
            <a:spLocks noChangeArrowheads="1"/>
          </p:cNvSpPr>
          <p:nvPr/>
        </p:nvSpPr>
        <p:spPr bwMode="auto">
          <a:xfrm>
            <a:off x="900113" y="35004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6" name="Oval 68"/>
          <p:cNvSpPr>
            <a:spLocks noChangeArrowheads="1"/>
          </p:cNvSpPr>
          <p:nvPr/>
        </p:nvSpPr>
        <p:spPr bwMode="auto">
          <a:xfrm>
            <a:off x="971550" y="4005263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7" name="Freeform 69"/>
          <p:cNvSpPr>
            <a:spLocks/>
          </p:cNvSpPr>
          <p:nvPr/>
        </p:nvSpPr>
        <p:spPr bwMode="auto">
          <a:xfrm>
            <a:off x="1547813" y="4048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58" name="Freeform 70"/>
          <p:cNvSpPr>
            <a:spLocks/>
          </p:cNvSpPr>
          <p:nvPr/>
        </p:nvSpPr>
        <p:spPr bwMode="auto">
          <a:xfrm>
            <a:off x="323850" y="4048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59" name="Freeform 71"/>
          <p:cNvSpPr>
            <a:spLocks/>
          </p:cNvSpPr>
          <p:nvPr/>
        </p:nvSpPr>
        <p:spPr bwMode="auto">
          <a:xfrm>
            <a:off x="250825" y="11255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0" name="Freeform 72"/>
          <p:cNvSpPr>
            <a:spLocks/>
          </p:cNvSpPr>
          <p:nvPr/>
        </p:nvSpPr>
        <p:spPr bwMode="auto">
          <a:xfrm>
            <a:off x="1908175" y="6207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1" name="Freeform 73"/>
          <p:cNvSpPr>
            <a:spLocks/>
          </p:cNvSpPr>
          <p:nvPr/>
        </p:nvSpPr>
        <p:spPr bwMode="auto">
          <a:xfrm>
            <a:off x="1187450" y="12684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2" name="Freeform 74"/>
          <p:cNvSpPr>
            <a:spLocks/>
          </p:cNvSpPr>
          <p:nvPr/>
        </p:nvSpPr>
        <p:spPr bwMode="auto">
          <a:xfrm>
            <a:off x="755650" y="17732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3" name="Freeform 75"/>
          <p:cNvSpPr>
            <a:spLocks/>
          </p:cNvSpPr>
          <p:nvPr/>
        </p:nvSpPr>
        <p:spPr bwMode="auto">
          <a:xfrm>
            <a:off x="250825" y="22050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4" name="Freeform 76"/>
          <p:cNvSpPr>
            <a:spLocks/>
          </p:cNvSpPr>
          <p:nvPr/>
        </p:nvSpPr>
        <p:spPr bwMode="auto">
          <a:xfrm>
            <a:off x="250825" y="2708275"/>
            <a:ext cx="287338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5" name="Freeform 77"/>
          <p:cNvSpPr>
            <a:spLocks/>
          </p:cNvSpPr>
          <p:nvPr/>
        </p:nvSpPr>
        <p:spPr bwMode="auto">
          <a:xfrm>
            <a:off x="2268538" y="1889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6" name="Oval 78"/>
          <p:cNvSpPr>
            <a:spLocks noChangeArrowheads="1"/>
          </p:cNvSpPr>
          <p:nvPr/>
        </p:nvSpPr>
        <p:spPr bwMode="auto">
          <a:xfrm>
            <a:off x="2555875" y="69215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67" name="Text Box 79"/>
          <p:cNvSpPr txBox="1">
            <a:spLocks noChangeArrowheads="1"/>
          </p:cNvSpPr>
          <p:nvPr/>
        </p:nvSpPr>
        <p:spPr bwMode="auto">
          <a:xfrm>
            <a:off x="1908175" y="2205038"/>
            <a:ext cx="3600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hyperglykémie</a:t>
            </a:r>
          </a:p>
        </p:txBody>
      </p:sp>
      <p:sp>
        <p:nvSpPr>
          <p:cNvPr id="165968" name="Line 80"/>
          <p:cNvSpPr>
            <a:spLocks noChangeShapeType="1"/>
          </p:cNvSpPr>
          <p:nvPr/>
        </p:nvSpPr>
        <p:spPr bwMode="auto">
          <a:xfrm flipH="1" flipV="1">
            <a:off x="1258888" y="1052513"/>
            <a:ext cx="1441450" cy="122396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41476E-7 L 0.04722 0.05251 " pathEditMode="relative" ptsTypes="AA">
                                      <p:cBhvr>
                                        <p:cTn id="101" dur="20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6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532 L 0.01579 0.0892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6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41476E-7 L 0.08663 0.02105 " pathEditMode="relative" ptsTypes="AA">
                                      <p:cBhvr>
                                        <p:cTn id="129" dur="2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05852E-6 L 0.07882 0.03147 " pathEditMode="relative" ptsTypes="AA">
                                      <p:cBhvr>
                                        <p:cTn id="138" dur="20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9.41476E-7 L 0.08664 0.05251 " pathEditMode="relative" ptsTypes="AA">
                                      <p:cBhvr>
                                        <p:cTn id="146" dur="2000" fill="hold"/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9.05852E-6 L 0.11806 0.10479 " pathEditMode="relative" ptsTypes="AA">
                                      <p:cBhvr>
                                        <p:cTn id="154" dur="20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6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05852E-6 L 0.07882 0.27296 " pathEditMode="relative" ptsTypes="AA">
                                      <p:cBhvr>
                                        <p:cTn id="162" dur="2000" fill="hold"/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41476E-7 L -0.00781 0.4092 " pathEditMode="relative" ptsTypes="AA">
                                      <p:cBhvr>
                                        <p:cTn id="170" dur="2000" fill="hold"/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6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9.41476E-7 L 0.07084 0.4092 " pathEditMode="relative" ptsTypes="AA">
                                      <p:cBhvr>
                                        <p:cTn id="178" dur="2000" fill="hold"/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6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165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65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65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0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6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6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6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6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6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6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1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165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1.50359E-6 C 0.10955 -0.00185 0.18768 -0.00347 0.21268 -1.50359E-6 C 0.23768 0.00347 0.1915 0.02082 0.18125 0.02082 C 0.17084 0.02082 0.15365 -0.00347 0.14966 -1.50359E-6 C 0.14566 0.00347 0.16285 0.03655 0.15764 0.04187 C 0.15243 0.04719 0.12084 0.02614 0.11823 0.03146 C 0.11563 0.03678 0.14584 0.07171 0.14184 0.07333 C 0.13785 0.07494 0.09966 0.0384 0.09445 0.04187 C 0.08941 0.04534 0.11302 0.08906 0.11042 0.09438 C 0.10782 0.0997 0.08021 0.068 0.07882 0.07333 C 0.07743 0.07865 0.10643 0.12237 0.10226 0.12584 C 0.09827 0.1293 0.05903 0.08906 0.05521 0.09438 C 0.05122 0.0997 0.08125 0.14689 0.07882 0.15729 C 0.07622 0.1677 0.04045 0.15197 0.03941 0.15729 C 0.0382 0.16262 0.075 0.18714 0.07101 0.18875 C 0.06702 0.19037 0.01841 0.16238 0.0158 0.1677 C 0.0132 0.17302 0.05903 0.20957 0.05521 0.22021 C 0.05122 0.23085 -0.00659 0.22392 -0.00781 0.23085 C -0.00902 0.23779 0.04861 0.25537 0.0474 0.26231 C 0.04601 0.26925 -0.01441 0.2674 -0.0158 0.27272 C -0.01718 0.27804 0.0382 0.28845 0.03941 0.29377 C 0.04045 0.29909 -0.00659 0.29724 -0.00781 0.30418 C -0.00902 0.31112 0.0342 0.3287 0.0316 0.33564 C 0.029 0.34258 -0.02343 0.34096 -0.02343 0.34628 C -0.02343 0.3516 0.03021 0.36016 0.0316 0.3671 C 0.03282 0.37404 -0.0158 0.38121 -0.0158 0.38815 C -0.0158 0.39509 0.0316 0.40226 0.0316 0.4092 C 0.0316 0.41614 -0.0158 0.4247 -0.0158 0.43002 C -0.0158 0.43534 0.0316 0.43534 0.0316 0.44066 C 0.0316 0.44598 -0.01684 0.45477 -0.0158 0.46171 C -0.01441 0.46865 0.04462 0.486 0.03941 0.48253 C 0.0342 0.47906 -0.03298 0.47212 -0.04722 0.44066 C -0.06163 0.4092 -0.05764 0.35854 -0.04722 0.29377 C -0.0368 0.229 -0.01059 0.14064 0.0158 0.05251 " pathEditMode="relative" ptsTypes="aaaaaaaaaaaaaaaaaaaaaaaaaaaaaaaaaA">
                                      <p:cBhvr>
                                        <p:cTn id="284" dur="5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16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16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16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16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16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6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16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6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2000"/>
                                        <p:tgtEl>
                                          <p:spTgt spid="16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1000"/>
                                        <p:tgtEl>
                                          <p:spTgt spid="16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1000"/>
                                        <p:tgtEl>
                                          <p:spTgt spid="165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 animBg="1"/>
      <p:bldP spid="165896" grpId="0" animBg="1"/>
      <p:bldP spid="165897" grpId="0" animBg="1"/>
      <p:bldP spid="165898" grpId="0" animBg="1"/>
      <p:bldP spid="165899" grpId="0" animBg="1"/>
      <p:bldP spid="165900" grpId="0" animBg="1"/>
      <p:bldP spid="165901" grpId="0" animBg="1"/>
      <p:bldP spid="165902" grpId="0" animBg="1"/>
      <p:bldP spid="165903" grpId="0" animBg="1"/>
      <p:bldP spid="165904" grpId="0" animBg="1"/>
      <p:bldP spid="165905" grpId="0" animBg="1"/>
      <p:bldP spid="165906" grpId="0" animBg="1"/>
      <p:bldP spid="165907" grpId="0" animBg="1"/>
      <p:bldP spid="165908" grpId="0" animBg="1"/>
      <p:bldP spid="165909" grpId="0" animBg="1"/>
      <p:bldP spid="165910" grpId="0" animBg="1"/>
      <p:bldP spid="165911" grpId="0" animBg="1"/>
      <p:bldP spid="165912" grpId="0" animBg="1"/>
      <p:bldP spid="165916" grpId="0" animBg="1"/>
      <p:bldP spid="165916" grpId="1" animBg="1"/>
      <p:bldP spid="165917" grpId="0" animBg="1"/>
      <p:bldP spid="165917" grpId="1" animBg="1"/>
      <p:bldP spid="165918" grpId="0" animBg="1"/>
      <p:bldP spid="165918" grpId="1" animBg="1"/>
      <p:bldP spid="165919" grpId="0" animBg="1"/>
      <p:bldP spid="165919" grpId="1" animBg="1"/>
      <p:bldP spid="165920" grpId="0" animBg="1"/>
      <p:bldP spid="165920" grpId="1" animBg="1"/>
      <p:bldP spid="165921" grpId="0" animBg="1"/>
      <p:bldP spid="165921" grpId="1" animBg="1"/>
      <p:bldP spid="165922" grpId="0" animBg="1"/>
      <p:bldP spid="165922" grpId="1" animBg="1"/>
      <p:bldP spid="165923" grpId="0" animBg="1"/>
      <p:bldP spid="165923" grpId="1" animBg="1"/>
      <p:bldP spid="165924" grpId="0" animBg="1"/>
      <p:bldP spid="165924" grpId="1" animBg="1"/>
      <p:bldP spid="165925" grpId="0" animBg="1"/>
      <p:bldP spid="165925" grpId="1" animBg="1"/>
      <p:bldP spid="165926" grpId="0" animBg="1"/>
      <p:bldP spid="165926" grpId="1" animBg="1"/>
      <p:bldP spid="165927" grpId="0" animBg="1"/>
      <p:bldP spid="165927" grpId="1" animBg="1"/>
      <p:bldP spid="165928" grpId="0" animBg="1"/>
      <p:bldP spid="165929" grpId="0" animBg="1"/>
      <p:bldP spid="165929" grpId="1" animBg="1"/>
      <p:bldP spid="165930" grpId="0" animBg="1"/>
      <p:bldP spid="165930" grpId="1" animBg="1"/>
      <p:bldP spid="165931" grpId="0" animBg="1"/>
      <p:bldP spid="165931" grpId="1" animBg="1"/>
      <p:bldP spid="165932" grpId="0" animBg="1"/>
      <p:bldP spid="165932" grpId="1" animBg="1"/>
      <p:bldP spid="165933" grpId="0" animBg="1"/>
      <p:bldP spid="165933" grpId="1" animBg="1"/>
      <p:bldP spid="165934" grpId="0"/>
      <p:bldP spid="165935" grpId="0" animBg="1"/>
      <p:bldP spid="165936" grpId="0"/>
      <p:bldP spid="165937" grpId="0" animBg="1"/>
      <p:bldP spid="165937" grpId="1" animBg="1"/>
      <p:bldP spid="165938" grpId="0"/>
      <p:bldP spid="165940" grpId="0" animBg="1"/>
      <p:bldP spid="165941" grpId="0" animBg="1"/>
      <p:bldP spid="165942" grpId="0" animBg="1"/>
      <p:bldP spid="165943" grpId="0" animBg="1"/>
      <p:bldP spid="165944" grpId="0" animBg="1"/>
      <p:bldP spid="165945" grpId="0" animBg="1"/>
      <p:bldP spid="165946" grpId="0" animBg="1"/>
      <p:bldP spid="165947" grpId="0" animBg="1"/>
      <p:bldP spid="165948" grpId="0" build="p"/>
      <p:bldP spid="165949" grpId="0" animBg="1"/>
      <p:bldP spid="165950" grpId="0" animBg="1"/>
      <p:bldP spid="165951" grpId="0" animBg="1"/>
      <p:bldP spid="165952" grpId="0" animBg="1"/>
      <p:bldP spid="165953" grpId="0" animBg="1"/>
      <p:bldP spid="165954" grpId="0" animBg="1"/>
      <p:bldP spid="165955" grpId="0" animBg="1"/>
      <p:bldP spid="165956" grpId="0" animBg="1"/>
      <p:bldP spid="165957" grpId="0" animBg="1"/>
      <p:bldP spid="165958" grpId="0" animBg="1"/>
      <p:bldP spid="165959" grpId="0" animBg="1"/>
      <p:bldP spid="165960" grpId="0" animBg="1"/>
      <p:bldP spid="165961" grpId="0" animBg="1"/>
      <p:bldP spid="165962" grpId="0" animBg="1"/>
      <p:bldP spid="165963" grpId="0" animBg="1"/>
      <p:bldP spid="165964" grpId="0" animBg="1"/>
      <p:bldP spid="165965" grpId="0" animBg="1"/>
      <p:bldP spid="165965" grpId="1" animBg="1"/>
      <p:bldP spid="165966" grpId="0" animBg="1"/>
      <p:bldP spid="165967" grpId="0"/>
      <p:bldP spid="16596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</a:t>
            </a:r>
          </a:p>
          <a:p>
            <a:pPr algn="ctr"/>
            <a:r>
              <a:rPr lang="cs-CZ" sz="2400" b="1" dirty="0" smtClean="0"/>
              <a:t>zvyšuje účinnost inzulinu při transportu glukózy </a:t>
            </a:r>
          </a:p>
          <a:p>
            <a:pPr algn="ctr"/>
            <a:r>
              <a:rPr lang="cs-CZ" sz="2400" b="1" dirty="0" smtClean="0"/>
              <a:t>do svalových vláken</a:t>
            </a:r>
          </a:p>
          <a:p>
            <a:pPr algn="ctr"/>
            <a:r>
              <a:rPr lang="cs-C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nižší </a:t>
            </a:r>
            <a:r>
              <a:rPr lang="cs-CZ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inzulinémie</a:t>
            </a:r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 méně obsazených receptorů</a:t>
            </a: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 vyšší účinnost inzulinu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3356992"/>
            <a:ext cx="288032" cy="7200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437112"/>
            <a:ext cx="288032" cy="7200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631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marL="457200" indent="-457200" algn="ctr"/>
            <a:r>
              <a:rPr lang="cs-CZ" sz="2400" b="1" dirty="0" smtClean="0"/>
              <a:t>Zvýšená senzitivita na inzulin je ještě způsobená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lepším transportem signálu z inzulinových receptorů k transportním proteinům GLUT4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rychlejším uvolňováním GLUT4 k buněčné membráně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zvýšenou enzymatickou kapacitou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větší svalovou kapilarizací</a:t>
            </a:r>
          </a:p>
          <a:p>
            <a:pPr marL="457200" indent="-457200" algn="ctr"/>
            <a:endParaRPr lang="cs-CZ" sz="2400" b="1" dirty="0" smtClean="0"/>
          </a:p>
          <a:p>
            <a:pPr marL="457200" indent="-457200" algn="ctr"/>
            <a:r>
              <a:rPr lang="cs-CZ" sz="2400" b="1" dirty="0" smtClean="0"/>
              <a:t>= ???</a:t>
            </a:r>
          </a:p>
          <a:p>
            <a:pPr marL="457200" indent="-457200" algn="ctr"/>
            <a:endParaRPr lang="cs-CZ" sz="2400" b="1" dirty="0" smtClean="0"/>
          </a:p>
          <a:p>
            <a:pPr marL="457200" indent="-457200" algn="ctr"/>
            <a:r>
              <a:rPr lang="cs-CZ" sz="2000" b="1" dirty="0" smtClean="0"/>
              <a:t>PŘI STEJNÉ SACHARIDOVÉ ZÁTĚŽI </a:t>
            </a:r>
          </a:p>
          <a:p>
            <a:pPr marL="457200" indent="-457200" algn="ctr"/>
            <a:r>
              <a:rPr lang="cs-CZ" sz="2000" b="1" dirty="0" smtClean="0"/>
              <a:t>VYTRVALOSTNĚ TRÉNOVANÍ = MENŠÍ PRODUKCE INZULINU </a:t>
            </a:r>
          </a:p>
          <a:p>
            <a:pPr marL="457200" indent="-457200" algn="ctr"/>
            <a:r>
              <a:rPr lang="cs-CZ" sz="2000" b="1" dirty="0" smtClean="0"/>
              <a:t>NEŽ OSOBY SE SEDAVÝM ŽIVOTNÍM STYLEM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755576" y="4941168"/>
            <a:ext cx="7416824" cy="1224136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rot="20438040">
            <a:off x="-237914" y="1868672"/>
            <a:ext cx="792088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Prevence inzulinové rezistence</a:t>
            </a:r>
          </a:p>
          <a:p>
            <a:endParaRPr lang="cs-CZ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Prevence metabolického syndromu</a:t>
            </a:r>
          </a:p>
          <a:p>
            <a:endParaRPr lang="cs-CZ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Prevence chronických neinfekčních onemocnění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uiExpand="1" build="allAtOnce" animBg="1"/>
      <p:bldP spid="3" grpId="0" animBg="1"/>
      <p:bldP spid="5" grpId="0" uiExpand="1" build="p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Glukogon</a:t>
            </a:r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 (</a:t>
            </a:r>
            <a:r>
              <a:rPr lang="cs-CZ" sz="2000" b="1" dirty="0" smtClean="0"/>
              <a:t>přirozený „protihráč“ inzulinu)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u trénovaných v klidu nižší než u netrénovaných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při tělesné práci se hladina glukagonu </a:t>
            </a:r>
          </a:p>
          <a:p>
            <a:r>
              <a:rPr lang="cs-CZ" sz="2400" b="1" dirty="0" smtClean="0"/>
              <a:t> u trénovaných a netrénovaných neliší</a:t>
            </a:r>
          </a:p>
          <a:p>
            <a:pPr algn="ctr"/>
            <a:r>
              <a:rPr lang="cs-CZ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Růstový hormon</a:t>
            </a:r>
          </a:p>
          <a:p>
            <a:pPr algn="ctr"/>
            <a:r>
              <a:rPr lang="cs-CZ" sz="24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↑ lipolýzu (!) a glukoneogenezi (!)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při vytrvalostní zátěži udržuje hladinu volných mastných kyselin </a:t>
            </a:r>
          </a:p>
          <a:p>
            <a:r>
              <a:rPr lang="cs-CZ" sz="2400" b="1" dirty="0" smtClean="0"/>
              <a:t>  a glukózy v krvi</a:t>
            </a:r>
          </a:p>
          <a:p>
            <a:pPr algn="ctr"/>
            <a:endParaRPr lang="cs-CZ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vytrvalostní trénink celkově snižuje krevní hladinu růstového hormonu v klidu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vytrvalostní práce - aerobně trénovaní sportovci – vyšší maximální hladina růstového hormonu (než nesportovci)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PATOFYZIOLOGIE &amp;#x0D;&amp;#x0A;TĚLESNÉ ZÁTĚŽE&amp;quot;&quot;/&gt;&lt;property id=&quot;20307&quot; value=&quot;272&quot;/&gt;&lt;/object&gt;&lt;object type=&quot;3&quot; unique_id=&quot;10006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10&quot;/&gt;&lt;property id=&quot;20307&quot; value=&quot;273&quot;/&gt;&lt;/object&gt;&lt;object type=&quot;3&quot; unique_id=&quot;10008&quot;&gt;&lt;property id=&quot;20148&quot; value=&quot;5&quot;/&gt;&lt;property id=&quot;20300&quot; value=&quot;Slide 50&quot;/&gt;&lt;property id=&quot;20307&quot; value=&quot;258&quot;/&gt;&lt;/object&gt;&lt;object type=&quot;3&quot; unique_id=&quot;10009&quot;&gt;&lt;property id=&quot;20148&quot; value=&quot;5&quot;/&gt;&lt;property id=&quot;20300&quot; value=&quot;Slide 66&quot;/&gt;&lt;property id=&quot;20307&quot; value=&quot;259&quot;/&gt;&lt;/object&gt;&lt;object type=&quot;3&quot; unique_id=&quot;11022&quot;&gt;&lt;property id=&quot;20148&quot; value=&quot;5&quot;/&gt;&lt;property id=&quot;20300&quot; value=&quot;Slide 11&quot;/&gt;&lt;property id=&quot;20307&quot; value=&quot;274&quot;/&gt;&lt;/object&gt;&lt;object type=&quot;3&quot; unique_id=&quot;11023&quot;&gt;&lt;property id=&quot;20148&quot; value=&quot;5&quot;/&gt;&lt;property id=&quot;20300&quot; value=&quot;Slide 12&quot;/&gt;&lt;property id=&quot;20307&quot; value=&quot;275&quot;/&gt;&lt;/object&gt;&lt;object type=&quot;3&quot; unique_id=&quot;11024&quot;&gt;&lt;property id=&quot;20148&quot; value=&quot;5&quot;/&gt;&lt;property id=&quot;20300&quot; value=&quot;Slide 13&quot;/&gt;&lt;property id=&quot;20307&quot; value=&quot;276&quot;/&gt;&lt;/object&gt;&lt;object type=&quot;3&quot; unique_id=&quot;11025&quot;&gt;&lt;property id=&quot;20148&quot; value=&quot;5&quot;/&gt;&lt;property id=&quot;20300&quot; value=&quot;Slide 14&quot;/&gt;&lt;property id=&quot;20307&quot; value=&quot;278&quot;/&gt;&lt;/object&gt;&lt;object type=&quot;3&quot; unique_id=&quot;11026&quot;&gt;&lt;property id=&quot;20148&quot; value=&quot;5&quot;/&gt;&lt;property id=&quot;20300&quot; value=&quot;Slide 15&quot;/&gt;&lt;property id=&quot;20307&quot; value=&quot;280&quot;/&gt;&lt;/object&gt;&lt;object type=&quot;3&quot; unique_id=&quot;11027&quot;&gt;&lt;property id=&quot;20148&quot; value=&quot;5&quot;/&gt;&lt;property id=&quot;20300&quot; value=&quot;Slide 16&quot;/&gt;&lt;property id=&quot;20307&quot; value=&quot;281&quot;/&gt;&lt;/object&gt;&lt;object type=&quot;3&quot; unique_id=&quot;11028&quot;&gt;&lt;property id=&quot;20148&quot; value=&quot;5&quot;/&gt;&lt;property id=&quot;20300&quot; value=&quot;Slide 17&quot;/&gt;&lt;property id=&quot;20307&quot; value=&quot;282&quot;/&gt;&lt;/object&gt;&lt;object type=&quot;3&quot; unique_id=&quot;11029&quot;&gt;&lt;property id=&quot;20148&quot; value=&quot;5&quot;/&gt;&lt;property id=&quot;20300&quot; value=&quot;Slide 18&quot;/&gt;&lt;property id=&quot;20307&quot; value=&quot;283&quot;/&gt;&lt;/object&gt;&lt;object type=&quot;3&quot; unique_id=&quot;11030&quot;&gt;&lt;property id=&quot;20148&quot; value=&quot;5&quot;/&gt;&lt;property id=&quot;20300&quot; value=&quot;Slide 19&quot;/&gt;&lt;property id=&quot;20307&quot; value=&quot;284&quot;/&gt;&lt;/object&gt;&lt;object type=&quot;3&quot; unique_id=&quot;11031&quot;&gt;&lt;property id=&quot;20148&quot; value=&quot;5&quot;/&gt;&lt;property id=&quot;20300&quot; value=&quot;Slide 20&quot;/&gt;&lt;property id=&quot;20307&quot; value=&quot;285&quot;/&gt;&lt;/object&gt;&lt;object type=&quot;3&quot; unique_id=&quot;11032&quot;&gt;&lt;property id=&quot;20148&quot; value=&quot;5&quot;/&gt;&lt;property id=&quot;20300&quot; value=&quot;Slide 21&quot;/&gt;&lt;property id=&quot;20307&quot; value=&quot;286&quot;/&gt;&lt;/object&gt;&lt;object type=&quot;3&quot; unique_id=&quot;11033&quot;&gt;&lt;property id=&quot;20148&quot; value=&quot;5&quot;/&gt;&lt;property id=&quot;20300&quot; value=&quot;Slide 22&quot;/&gt;&lt;property id=&quot;20307&quot; value=&quot;287&quot;/&gt;&lt;/object&gt;&lt;object type=&quot;3&quot; unique_id=&quot;11034&quot;&gt;&lt;property id=&quot;20148&quot; value=&quot;5&quot;/&gt;&lt;property id=&quot;20300&quot; value=&quot;Slide 23&quot;/&gt;&lt;property id=&quot;20307&quot; value=&quot;288&quot;/&gt;&lt;/object&gt;&lt;object type=&quot;3&quot; unique_id=&quot;11035&quot;&gt;&lt;property id=&quot;20148&quot; value=&quot;5&quot;/&gt;&lt;property id=&quot;20300&quot; value=&quot;Slide 24&quot;/&gt;&lt;property id=&quot;20307&quot; value=&quot;291&quot;/&gt;&lt;/object&gt;&lt;object type=&quot;3&quot; unique_id=&quot;11036&quot;&gt;&lt;property id=&quot;20148&quot; value=&quot;5&quot;/&gt;&lt;property id=&quot;20300&quot; value=&quot;Slide 25&quot;/&gt;&lt;property id=&quot;20307&quot; value=&quot;292&quot;/&gt;&lt;/object&gt;&lt;object type=&quot;3&quot; unique_id=&quot;11037&quot;&gt;&lt;property id=&quot;20148&quot; value=&quot;5&quot;/&gt;&lt;property id=&quot;20300&quot; value=&quot;Slide 26 - &amp;quot;Produkce energie&amp;quot;&quot;/&gt;&lt;property id=&quot;20307&quot; value=&quot;293&quot;/&gt;&lt;/object&gt;&lt;object type=&quot;3&quot; unique_id=&quot;11038&quot;&gt;&lt;property id=&quot;20148&quot; value=&quot;5&quot;/&gt;&lt;property id=&quot;20300&quot; value=&quot;Slide 27&quot;/&gt;&lt;property id=&quot;20307&quot; value=&quot;294&quot;/&gt;&lt;/object&gt;&lt;object type=&quot;3&quot; unique_id=&quot;11039&quot;&gt;&lt;property id=&quot;20148&quot; value=&quot;5&quot;/&gt;&lt;property id=&quot;20300&quot; value=&quot;Slide 28&quot;/&gt;&lt;property id=&quot;20307&quot; value=&quot;295&quot;/&gt;&lt;/object&gt;&lt;object type=&quot;3&quot; unique_id=&quot;11040&quot;&gt;&lt;property id=&quot;20148&quot; value=&quot;5&quot;/&gt;&lt;property id=&quot;20300&quot; value=&quot;Slide 29&quot;/&gt;&lt;property id=&quot;20307&quot; value=&quot;297&quot;/&gt;&lt;/object&gt;&lt;object type=&quot;3&quot; unique_id=&quot;11041&quot;&gt;&lt;property id=&quot;20148&quot; value=&quot;5&quot;/&gt;&lt;property id=&quot;20300&quot; value=&quot;Slide 30&quot;/&gt;&lt;property id=&quot;20307&quot; value=&quot;298&quot;/&gt;&lt;/object&gt;&lt;object type=&quot;3&quot; unique_id=&quot;11042&quot;&gt;&lt;property id=&quot;20148&quot; value=&quot;5&quot;/&gt;&lt;property id=&quot;20300&quot; value=&quot;Slide 31&quot;/&gt;&lt;property id=&quot;20307&quot; value=&quot;290&quot;/&gt;&lt;/object&gt;&lt;object type=&quot;3&quot; unique_id=&quot;11043&quot;&gt;&lt;property id=&quot;20148&quot; value=&quot;5&quot;/&gt;&lt;property id=&quot;20300&quot; value=&quot;Slide 32&quot;/&gt;&lt;property id=&quot;20307&quot; value=&quot;299&quot;/&gt;&lt;/object&gt;&lt;object type=&quot;3&quot; unique_id=&quot;11044&quot;&gt;&lt;property id=&quot;20148&quot; value=&quot;5&quot;/&gt;&lt;property id=&quot;20300&quot; value=&quot;Slide 33&quot;/&gt;&lt;property id=&quot;20307&quot; value=&quot;302&quot;/&gt;&lt;/object&gt;&lt;object type=&quot;3&quot; unique_id=&quot;11045&quot;&gt;&lt;property id=&quot;20148&quot; value=&quot;5&quot;/&gt;&lt;property id=&quot;20300&quot; value=&quot;Slide 34&quot;/&gt;&lt;property id=&quot;20307&quot; value=&quot;301&quot;/&gt;&lt;/object&gt;&lt;object type=&quot;3&quot; unique_id=&quot;11046&quot;&gt;&lt;property id=&quot;20148&quot; value=&quot;5&quot;/&gt;&lt;property id=&quot;20300&quot; value=&quot;Slide 35&quot;/&gt;&lt;property id=&quot;20307&quot; value=&quot;303&quot;/&gt;&lt;/object&gt;&lt;object type=&quot;3&quot; unique_id=&quot;11047&quot;&gt;&lt;property id=&quot;20148&quot; value=&quot;5&quot;/&gt;&lt;property id=&quot;20300&quot; value=&quot;Slide 36&quot;/&gt;&lt;property id=&quot;20307&quot; value=&quot;307&quot;/&gt;&lt;/object&gt;&lt;object type=&quot;3&quot; unique_id=&quot;11048&quot;&gt;&lt;property id=&quot;20148&quot; value=&quot;5&quot;/&gt;&lt;property id=&quot;20300&quot; value=&quot;Slide 37&quot;/&gt;&lt;property id=&quot;20307&quot; value=&quot;308&quot;/&gt;&lt;/object&gt;&lt;object type=&quot;3&quot; unique_id=&quot;11049&quot;&gt;&lt;property id=&quot;20148&quot; value=&quot;5&quot;/&gt;&lt;property id=&quot;20300&quot; value=&quot;Slide 38&quot;/&gt;&lt;property id=&quot;20307&quot; value=&quot;309&quot;/&gt;&lt;/object&gt;&lt;object type=&quot;3&quot; unique_id=&quot;11050&quot;&gt;&lt;property id=&quot;20148&quot; value=&quot;5&quot;/&gt;&lt;property id=&quot;20300&quot; value=&quot;Slide 39&quot;/&gt;&lt;property id=&quot;20307&quot; value=&quot;304&quot;/&gt;&lt;/object&gt;&lt;object type=&quot;3&quot; unique_id=&quot;11051&quot;&gt;&lt;property id=&quot;20148&quot; value=&quot;5&quot;/&gt;&lt;property id=&quot;20300&quot; value=&quot;Slide 40&quot;/&gt;&lt;property id=&quot;20307&quot; value=&quot;305&quot;/&gt;&lt;/object&gt;&lt;object type=&quot;3&quot; unique_id=&quot;11052&quot;&gt;&lt;property id=&quot;20148&quot; value=&quot;5&quot;/&gt;&lt;property id=&quot;20300&quot; value=&quot;Slide 41&quot;/&gt;&lt;property id=&quot;20307&quot; value=&quot;310&quot;/&gt;&lt;/object&gt;&lt;object type=&quot;3&quot; unique_id=&quot;11053&quot;&gt;&lt;property id=&quot;20148&quot; value=&quot;5&quot;/&gt;&lt;property id=&quot;20300&quot; value=&quot;Slide 42&quot;/&gt;&lt;property id=&quot;20307&quot; value=&quot;311&quot;/&gt;&lt;/object&gt;&lt;object type=&quot;3&quot; unique_id=&quot;11054&quot;&gt;&lt;property id=&quot;20148&quot; value=&quot;5&quot;/&gt;&lt;property id=&quot;20300&quot; value=&quot;Slide 43&quot;/&gt;&lt;property id=&quot;20307&quot; value=&quot;312&quot;/&gt;&lt;/object&gt;&lt;object type=&quot;3&quot; unique_id=&quot;11055&quot;&gt;&lt;property id=&quot;20148&quot; value=&quot;5&quot;/&gt;&lt;property id=&quot;20300&quot; value=&quot;Slide 44&quot;/&gt;&lt;property id=&quot;20307&quot; value=&quot;313&quot;/&gt;&lt;/object&gt;&lt;object type=&quot;3&quot; unique_id=&quot;11056&quot;&gt;&lt;property id=&quot;20148&quot; value=&quot;5&quot;/&gt;&lt;property id=&quot;20300&quot; value=&quot;Slide 45&quot;/&gt;&lt;property id=&quot;20307&quot; value=&quot;314&quot;/&gt;&lt;/object&gt;&lt;object type=&quot;3&quot; unique_id=&quot;11057&quot;&gt;&lt;property id=&quot;20148&quot; value=&quot;5&quot;/&gt;&lt;property id=&quot;20300&quot; value=&quot;Slide 46&quot;/&gt;&lt;property id=&quot;20307&quot; value=&quot;315&quot;/&gt;&lt;/object&gt;&lt;object type=&quot;3&quot; unique_id=&quot;11058&quot;&gt;&lt;property id=&quot;20148&quot; value=&quot;5&quot;/&gt;&lt;property id=&quot;20300&quot; value=&quot;Slide 47&quot;/&gt;&lt;property id=&quot;20307&quot; value=&quot;316&quot;/&gt;&lt;/object&gt;&lt;object type=&quot;3&quot; unique_id=&quot;11059&quot;&gt;&lt;property id=&quot;20148&quot; value=&quot;5&quot;/&gt;&lt;property id=&quot;20300&quot; value=&quot;Slide 48&quot;/&gt;&lt;property id=&quot;20307&quot; value=&quot;317&quot;/&gt;&lt;/object&gt;&lt;object type=&quot;3&quot; unique_id=&quot;11060&quot;&gt;&lt;property id=&quot;20148&quot; value=&quot;5&quot;/&gt;&lt;property id=&quot;20300&quot; value=&quot;Slide 49&quot;/&gt;&lt;property id=&quot;20307&quot; value=&quot;306&quot;/&gt;&lt;/object&gt;&lt;object type=&quot;3&quot; unique_id=&quot;11799&quot;&gt;&lt;property id=&quot;20148&quot; value=&quot;5&quot;/&gt;&lt;property id=&quot;20300&quot; value=&quot;Slide 57&quot;/&gt;&lt;property id=&quot;20307&quot; value=&quot;318&quot;/&gt;&lt;/object&gt;&lt;object type=&quot;3&quot; unique_id=&quot;11800&quot;&gt;&lt;property id=&quot;20148&quot; value=&quot;5&quot;/&gt;&lt;property id=&quot;20300&quot; value=&quot;Slide 58&quot;/&gt;&lt;property id=&quot;20307&quot; value=&quot;319&quot;/&gt;&lt;/object&gt;&lt;object type=&quot;3&quot; unique_id=&quot;12281&quot;&gt;&lt;property id=&quot;20148&quot; value=&quot;5&quot;/&gt;&lt;property id=&quot;20300&quot; value=&quot;Slide 59&quot;/&gt;&lt;property id=&quot;20307&quot; value=&quot;320&quot;/&gt;&lt;/object&gt;&lt;object type=&quot;3&quot; unique_id=&quot;12282&quot;&gt;&lt;property id=&quot;20148&quot; value=&quot;5&quot;/&gt;&lt;property id=&quot;20300&quot; value=&quot;Slide 60&quot;/&gt;&lt;property id=&quot;20307&quot; value=&quot;321&quot;/&gt;&lt;/object&gt;&lt;object type=&quot;3&quot; unique_id=&quot;12283&quot;&gt;&lt;property id=&quot;20148&quot; value=&quot;5&quot;/&gt;&lt;property id=&quot;20300&quot; value=&quot;Slide 61&quot;/&gt;&lt;property id=&quot;20307&quot; value=&quot;322&quot;/&gt;&lt;/object&gt;&lt;object type=&quot;3&quot; unique_id=&quot;12284&quot;&gt;&lt;property id=&quot;20148&quot; value=&quot;5&quot;/&gt;&lt;property id=&quot;20300&quot; value=&quot;Slide 62&quot;/&gt;&lt;property id=&quot;20307&quot; value=&quot;323&quot;/&gt;&lt;/object&gt;&lt;object type=&quot;3&quot; unique_id=&quot;12285&quot;&gt;&lt;property id=&quot;20148&quot; value=&quot;5&quot;/&gt;&lt;property id=&quot;20300&quot; value=&quot;Slide 63&quot;/&gt;&lt;property id=&quot;20307&quot; value=&quot;324&quot;/&gt;&lt;/object&gt;&lt;object type=&quot;3&quot; unique_id=&quot;12286&quot;&gt;&lt;property id=&quot;20148&quot; value=&quot;5&quot;/&gt;&lt;property id=&quot;20300&quot; value=&quot;Slide 64&quot;/&gt;&lt;property id=&quot;20307&quot; value=&quot;325&quot;/&gt;&lt;/object&gt;&lt;object type=&quot;3&quot; unique_id=&quot;12287&quot;&gt;&lt;property id=&quot;20148&quot; value=&quot;5&quot;/&gt;&lt;property id=&quot;20300&quot; value=&quot;Slide 65&quot;/&gt;&lt;property id=&quot;20307&quot; value=&quot;326&quot;/&gt;&lt;/object&gt;&lt;object type=&quot;3&quot; unique_id=&quot;12288&quot;&gt;&lt;property id=&quot;20148&quot; value=&quot;5&quot;/&gt;&lt;property id=&quot;20300&quot; value=&quot;Slide 67&quot;/&gt;&lt;property id=&quot;20307&quot; value=&quot;327&quot;/&gt;&lt;/object&gt;&lt;object type=&quot;3&quot; unique_id=&quot;12425&quot;&gt;&lt;property id=&quot;20148&quot; value=&quot;5&quot;/&gt;&lt;property id=&quot;20300&quot; value=&quot;Slide 68&quot;/&gt;&lt;property id=&quot;20307&quot; value=&quot;328&quot;/&gt;&lt;/object&gt;&lt;object type=&quot;3&quot; unique_id=&quot;12426&quot;&gt;&lt;property id=&quot;20148&quot; value=&quot;5&quot;/&gt;&lt;property id=&quot;20300&quot; value=&quot;Slide 69&quot;/&gt;&lt;property id=&quot;20307&quot; value=&quot;329&quot;/&gt;&lt;/object&gt;&lt;object type=&quot;3&quot; unique_id=&quot;12775&quot;&gt;&lt;property id=&quot;20148&quot; value=&quot;5&quot;/&gt;&lt;property id=&quot;20300&quot; value=&quot;Slide 51&quot;/&gt;&lt;property id=&quot;20307&quot; value=&quot;330&quot;/&gt;&lt;/object&gt;&lt;object type=&quot;3&quot; unique_id=&quot;12776&quot;&gt;&lt;property id=&quot;20148&quot; value=&quot;5&quot;/&gt;&lt;property id=&quot;20300&quot; value=&quot;Slide 52&quot;/&gt;&lt;property id=&quot;20307&quot; value=&quot;331&quot;/&gt;&lt;/object&gt;&lt;object type=&quot;3&quot; unique_id=&quot;12777&quot;&gt;&lt;property id=&quot;20148&quot; value=&quot;5&quot;/&gt;&lt;property id=&quot;20300&quot; value=&quot;Slide 53&quot;/&gt;&lt;property id=&quot;20307&quot; value=&quot;332&quot;/&gt;&lt;/object&gt;&lt;object type=&quot;3&quot; unique_id=&quot;12778&quot;&gt;&lt;property id=&quot;20148&quot; value=&quot;5&quot;/&gt;&lt;property id=&quot;20300&quot; value=&quot;Slide 54&quot;/&gt;&lt;property id=&quot;20307&quot; value=&quot;333&quot;/&gt;&lt;/object&gt;&lt;object type=&quot;3&quot; unique_id=&quot;12779&quot;&gt;&lt;property id=&quot;20148&quot; value=&quot;5&quot;/&gt;&lt;property id=&quot;20300&quot; value=&quot;Slide 55&quot;/&gt;&lt;property id=&quot;20307&quot; value=&quot;334&quot;/&gt;&lt;/object&gt;&lt;object type=&quot;3&quot; unique_id=&quot;12780&quot;&gt;&lt;property id=&quot;20148&quot; value=&quot;5&quot;/&gt;&lt;property id=&quot;20300&quot; value=&quot;Slide 56&quot;/&gt;&lt;property id=&quot;20307&quot; value=&quot;335&quot;/&gt;&lt;/object&gt;&lt;object type=&quot;3&quot; unique_id=&quot;13229&quot;&gt;&lt;property id=&quot;20148&quot; value=&quot;5&quot;/&gt;&lt;property id=&quot;20300&quot; value=&quot;Slide 3&quot;/&gt;&lt;property id=&quot;20307&quot; value=&quot;337&quot;/&gt;&lt;/object&gt;&lt;object type=&quot;3&quot; unique_id=&quot;13230&quot;&gt;&lt;property id=&quot;20148&quot; value=&quot;5&quot;/&gt;&lt;property id=&quot;20300&quot; value=&quot;Slide 4&quot;/&gt;&lt;property id=&quot;20307&quot; value=&quot;338&quot;/&gt;&lt;/object&gt;&lt;object type=&quot;3&quot; unique_id=&quot;13231&quot;&gt;&lt;property id=&quot;20148&quot; value=&quot;5&quot;/&gt;&lt;property id=&quot;20300&quot; value=&quot;Slide 5&quot;/&gt;&lt;property id=&quot;20307&quot; value=&quot;339&quot;/&gt;&lt;/object&gt;&lt;object type=&quot;3&quot; unique_id=&quot;13232&quot;&gt;&lt;property id=&quot;20148&quot; value=&quot;5&quot;/&gt;&lt;property id=&quot;20300&quot; value=&quot;Slide 6&quot;/&gt;&lt;property id=&quot;20307&quot; value=&quot;340&quot;/&gt;&lt;/object&gt;&lt;object type=&quot;3&quot; unique_id=&quot;13233&quot;&gt;&lt;property id=&quot;20148&quot; value=&quot;5&quot;/&gt;&lt;property id=&quot;20300&quot; value=&quot;Slide 7&quot;/&gt;&lt;property id=&quot;20307&quot; value=&quot;341&quot;/&gt;&lt;/object&gt;&lt;object type=&quot;3&quot; unique_id=&quot;13234&quot;&gt;&lt;property id=&quot;20148&quot; value=&quot;5&quot;/&gt;&lt;property id=&quot;20300&quot; value=&quot;Slide 8&quot;/&gt;&lt;property id=&quot;20307&quot; value=&quot;342&quot;/&gt;&lt;/object&gt;&lt;object type=&quot;3&quot; unique_id=&quot;13235&quot;&gt;&lt;property id=&quot;20148&quot; value=&quot;5&quot;/&gt;&lt;property id=&quot;20300&quot; value=&quot;Slide 9&quot;/&gt;&lt;property id=&quot;20307&quot; value=&quot;33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1443</TotalTime>
  <Words>4368</Words>
  <Application>Microsoft Office PowerPoint</Application>
  <PresentationFormat>Předvádění na obrazovce (4:3)</PresentationFormat>
  <Paragraphs>1568</Paragraphs>
  <Slides>118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118</vt:i4>
      </vt:variant>
    </vt:vector>
  </HeadingPairs>
  <TitlesOfParts>
    <vt:vector size="121" baseType="lpstr">
      <vt:lpstr>Motiv sady Office</vt:lpstr>
      <vt:lpstr>Snímek</vt:lpstr>
      <vt:lpstr>List</vt:lpstr>
      <vt:lpstr>PATOFYZIOLOGIE  TĚLESNÉ ZÁTĚŽE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Produkce energie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Snímek 83</vt:lpstr>
      <vt:lpstr>Snímek 84</vt:lpstr>
      <vt:lpstr>Snímek 85</vt:lpstr>
      <vt:lpstr>Snímek 86</vt:lpstr>
      <vt:lpstr>Snímek 87</vt:lpstr>
      <vt:lpstr>Snímek 88</vt:lpstr>
      <vt:lpstr>Snímek 89</vt:lpstr>
      <vt:lpstr>Snímek 90</vt:lpstr>
      <vt:lpstr>Snímek 91</vt:lpstr>
      <vt:lpstr>Snímek 92</vt:lpstr>
      <vt:lpstr>Snímek 93</vt:lpstr>
      <vt:lpstr>Snímek 94</vt:lpstr>
      <vt:lpstr>Snímek 95</vt:lpstr>
      <vt:lpstr>Snímek 96</vt:lpstr>
      <vt:lpstr>Snímek 97</vt:lpstr>
      <vt:lpstr>Snímek 98</vt:lpstr>
      <vt:lpstr>Snímek 99</vt:lpstr>
      <vt:lpstr>Snímek 100</vt:lpstr>
      <vt:lpstr>Snímek 101</vt:lpstr>
      <vt:lpstr>Snímek 102</vt:lpstr>
      <vt:lpstr>Snímek 103</vt:lpstr>
      <vt:lpstr>Snímek 104</vt:lpstr>
      <vt:lpstr>Snímek 105</vt:lpstr>
      <vt:lpstr>Snímek 106</vt:lpstr>
      <vt:lpstr>Snímek 107</vt:lpstr>
      <vt:lpstr>Snímek 108</vt:lpstr>
      <vt:lpstr>Snímek 109</vt:lpstr>
      <vt:lpstr>Snímek 110</vt:lpstr>
      <vt:lpstr>Snímek 111</vt:lpstr>
      <vt:lpstr>Snímek 112</vt:lpstr>
      <vt:lpstr>Snímek 113</vt:lpstr>
      <vt:lpstr>Snímek 114</vt:lpstr>
      <vt:lpstr>Snímek 115</vt:lpstr>
      <vt:lpstr>Snímek 116</vt:lpstr>
      <vt:lpstr>Snímek 117</vt:lpstr>
      <vt:lpstr>Snímek 118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PATOFYZIOLOGIE  TĚLESNÉ ZÁTĚŽE</dc:title>
  <dc:creator>doc. Stejskal</dc:creator>
  <cp:lastModifiedBy>doc. Stejskal</cp:lastModifiedBy>
  <cp:revision>124</cp:revision>
  <dcterms:created xsi:type="dcterms:W3CDTF">2012-10-13T09:54:08Z</dcterms:created>
  <dcterms:modified xsi:type="dcterms:W3CDTF">2013-10-07T05:38:18Z</dcterms:modified>
</cp:coreProperties>
</file>