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4" r:id="rId5"/>
    <p:sldId id="258" r:id="rId6"/>
    <p:sldId id="275" r:id="rId7"/>
    <p:sldId id="276" r:id="rId8"/>
    <p:sldId id="277" r:id="rId9"/>
    <p:sldId id="278" r:id="rId10"/>
    <p:sldId id="259" r:id="rId11"/>
    <p:sldId id="279" r:id="rId12"/>
    <p:sldId id="260" r:id="rId13"/>
    <p:sldId id="280" r:id="rId14"/>
    <p:sldId id="281" r:id="rId15"/>
    <p:sldId id="292" r:id="rId16"/>
    <p:sldId id="293" r:id="rId17"/>
    <p:sldId id="287" r:id="rId18"/>
    <p:sldId id="288" r:id="rId19"/>
    <p:sldId id="289" r:id="rId20"/>
    <p:sldId id="290" r:id="rId21"/>
    <p:sldId id="291" r:id="rId22"/>
    <p:sldId id="261" r:id="rId23"/>
    <p:sldId id="282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105A-8203-4636-9FCD-6F5531B43C2C}" type="datetimeFigureOut">
              <a:rPr lang="cs-CZ" smtClean="0"/>
              <a:pPr/>
              <a:t>16.10.2013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D490-5470-4B63-9168-EC83A090FD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105A-8203-4636-9FCD-6F5531B43C2C}" type="datetimeFigureOut">
              <a:rPr lang="cs-CZ" smtClean="0"/>
              <a:pPr/>
              <a:t>16.10.2013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D490-5470-4B63-9168-EC83A090FD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105A-8203-4636-9FCD-6F5531B43C2C}" type="datetimeFigureOut">
              <a:rPr lang="cs-CZ" smtClean="0"/>
              <a:pPr/>
              <a:t>16.10.2013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D490-5470-4B63-9168-EC83A090FD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105A-8203-4636-9FCD-6F5531B43C2C}" type="datetimeFigureOut">
              <a:rPr lang="cs-CZ" smtClean="0"/>
              <a:pPr/>
              <a:t>16.10.2013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D490-5470-4B63-9168-EC83A090FD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105A-8203-4636-9FCD-6F5531B43C2C}" type="datetimeFigureOut">
              <a:rPr lang="cs-CZ" smtClean="0"/>
              <a:pPr/>
              <a:t>16.10.2013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D490-5470-4B63-9168-EC83A090FD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105A-8203-4636-9FCD-6F5531B43C2C}" type="datetimeFigureOut">
              <a:rPr lang="cs-CZ" smtClean="0"/>
              <a:pPr/>
              <a:t>16.10.2013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D490-5470-4B63-9168-EC83A090FD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105A-8203-4636-9FCD-6F5531B43C2C}" type="datetimeFigureOut">
              <a:rPr lang="cs-CZ" smtClean="0"/>
              <a:pPr/>
              <a:t>16.10.2013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D490-5470-4B63-9168-EC83A090FD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105A-8203-4636-9FCD-6F5531B43C2C}" type="datetimeFigureOut">
              <a:rPr lang="cs-CZ" smtClean="0"/>
              <a:pPr/>
              <a:t>16.10.2013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D490-5470-4B63-9168-EC83A090FD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105A-8203-4636-9FCD-6F5531B43C2C}" type="datetimeFigureOut">
              <a:rPr lang="cs-CZ" smtClean="0"/>
              <a:pPr/>
              <a:t>16.10.2013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D490-5470-4B63-9168-EC83A090FD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105A-8203-4636-9FCD-6F5531B43C2C}" type="datetimeFigureOut">
              <a:rPr lang="cs-CZ" smtClean="0"/>
              <a:pPr/>
              <a:t>16.10.2013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D490-5470-4B63-9168-EC83A090FD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105A-8203-4636-9FCD-6F5531B43C2C}" type="datetimeFigureOut">
              <a:rPr lang="cs-CZ" smtClean="0"/>
              <a:pPr/>
              <a:t>16.10.2013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D490-5470-4B63-9168-EC83A090FD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9105A-8203-4636-9FCD-6F5531B43C2C}" type="datetimeFigureOut">
              <a:rPr lang="cs-CZ" smtClean="0"/>
              <a:pPr/>
              <a:t>16.10.2013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9D490-5470-4B63-9168-EC83A090FD8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326779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PATOFYZIOLOGIE </a:t>
            </a:r>
            <a:b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TĚLESNÉ ZÁTĚŽE</a:t>
            </a:r>
            <a:b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Nedostatečná pohybová aktivita </a:t>
            </a:r>
            <a:br>
              <a:rPr lang="cs-CZ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desadaptace</a:t>
            </a:r>
            <a:endParaRPr lang="cs-CZ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Fyzioterapie 2012/2013</a:t>
            </a:r>
          </a:p>
          <a:p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FSpS MU Brno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ovací čára 2"/>
          <p:cNvCxnSpPr/>
          <p:nvPr/>
        </p:nvCxnSpPr>
        <p:spPr>
          <a:xfrm>
            <a:off x="323528" y="5805264"/>
            <a:ext cx="74168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>
            <a:off x="1043608" y="2204864"/>
            <a:ext cx="0" cy="3960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Volný tvar 5"/>
          <p:cNvSpPr/>
          <p:nvPr/>
        </p:nvSpPr>
        <p:spPr>
          <a:xfrm>
            <a:off x="1616720" y="3053921"/>
            <a:ext cx="6649375" cy="2476869"/>
          </a:xfrm>
          <a:custGeom>
            <a:avLst/>
            <a:gdLst>
              <a:gd name="connsiteX0" fmla="*/ 0 w 6649375"/>
              <a:gd name="connsiteY0" fmla="*/ 2476869 h 2476869"/>
              <a:gd name="connsiteX1" fmla="*/ 124288 w 6649375"/>
              <a:gd name="connsiteY1" fmla="*/ 1953087 h 2476869"/>
              <a:gd name="connsiteX2" fmla="*/ 435006 w 6649375"/>
              <a:gd name="connsiteY2" fmla="*/ 1331650 h 2476869"/>
              <a:gd name="connsiteX3" fmla="*/ 914400 w 6649375"/>
              <a:gd name="connsiteY3" fmla="*/ 674702 h 2476869"/>
              <a:gd name="connsiteX4" fmla="*/ 1837678 w 6649375"/>
              <a:gd name="connsiteY4" fmla="*/ 239697 h 2476869"/>
              <a:gd name="connsiteX5" fmla="*/ 3311371 w 6649375"/>
              <a:gd name="connsiteY5" fmla="*/ 159798 h 2476869"/>
              <a:gd name="connsiteX6" fmla="*/ 3906175 w 6649375"/>
              <a:gd name="connsiteY6" fmla="*/ 1198485 h 2476869"/>
              <a:gd name="connsiteX7" fmla="*/ 4456591 w 6649375"/>
              <a:gd name="connsiteY7" fmla="*/ 1811044 h 2476869"/>
              <a:gd name="connsiteX8" fmla="*/ 5513033 w 6649375"/>
              <a:gd name="connsiteY8" fmla="*/ 2263805 h 2476869"/>
              <a:gd name="connsiteX9" fmla="*/ 6649375 w 6649375"/>
              <a:gd name="connsiteY9" fmla="*/ 2317071 h 2476869"/>
              <a:gd name="connsiteX10" fmla="*/ 6649375 w 6649375"/>
              <a:gd name="connsiteY10" fmla="*/ 2317071 h 2476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649375" h="2476869">
                <a:moveTo>
                  <a:pt x="0" y="2476869"/>
                </a:moveTo>
                <a:cubicBezTo>
                  <a:pt x="25893" y="2310413"/>
                  <a:pt x="51787" y="2143957"/>
                  <a:pt x="124288" y="1953087"/>
                </a:cubicBezTo>
                <a:cubicBezTo>
                  <a:pt x="196789" y="1762217"/>
                  <a:pt x="303321" y="1544714"/>
                  <a:pt x="435006" y="1331650"/>
                </a:cubicBezTo>
                <a:cubicBezTo>
                  <a:pt x="566691" y="1118586"/>
                  <a:pt x="680621" y="856694"/>
                  <a:pt x="914400" y="674702"/>
                </a:cubicBezTo>
                <a:cubicBezTo>
                  <a:pt x="1148179" y="492710"/>
                  <a:pt x="1438183" y="325514"/>
                  <a:pt x="1837678" y="239697"/>
                </a:cubicBezTo>
                <a:cubicBezTo>
                  <a:pt x="2237173" y="153880"/>
                  <a:pt x="2966622" y="0"/>
                  <a:pt x="3311371" y="159798"/>
                </a:cubicBezTo>
                <a:cubicBezTo>
                  <a:pt x="3656120" y="319596"/>
                  <a:pt x="3715305" y="923277"/>
                  <a:pt x="3906175" y="1198485"/>
                </a:cubicBezTo>
                <a:cubicBezTo>
                  <a:pt x="4097045" y="1473693"/>
                  <a:pt x="4188781" y="1633491"/>
                  <a:pt x="4456591" y="1811044"/>
                </a:cubicBezTo>
                <a:cubicBezTo>
                  <a:pt x="4724401" y="1988597"/>
                  <a:pt x="5147569" y="2179467"/>
                  <a:pt x="5513033" y="2263805"/>
                </a:cubicBezTo>
                <a:cubicBezTo>
                  <a:pt x="5878497" y="2348143"/>
                  <a:pt x="6649375" y="2317071"/>
                  <a:pt x="6649375" y="2317071"/>
                </a:cubicBezTo>
                <a:lnTo>
                  <a:pt x="6649375" y="2317071"/>
                </a:lnTo>
              </a:path>
            </a:pathLst>
          </a:cu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1616720" y="3084992"/>
            <a:ext cx="6187736" cy="2436921"/>
          </a:xfrm>
          <a:custGeom>
            <a:avLst/>
            <a:gdLst>
              <a:gd name="connsiteX0" fmla="*/ 0 w 6187736"/>
              <a:gd name="connsiteY0" fmla="*/ 2436921 h 2436921"/>
              <a:gd name="connsiteX1" fmla="*/ 106533 w 6187736"/>
              <a:gd name="connsiteY1" fmla="*/ 1664563 h 2436921"/>
              <a:gd name="connsiteX2" fmla="*/ 390618 w 6187736"/>
              <a:gd name="connsiteY2" fmla="*/ 909962 h 2436921"/>
              <a:gd name="connsiteX3" fmla="*/ 1012055 w 6187736"/>
              <a:gd name="connsiteY3" fmla="*/ 217503 h 2436921"/>
              <a:gd name="connsiteX4" fmla="*/ 2894121 w 6187736"/>
              <a:gd name="connsiteY4" fmla="*/ 57705 h 2436921"/>
              <a:gd name="connsiteX5" fmla="*/ 3391270 w 6187736"/>
              <a:gd name="connsiteY5" fmla="*/ 199748 h 2436921"/>
              <a:gd name="connsiteX6" fmla="*/ 3693111 w 6187736"/>
              <a:gd name="connsiteY6" fmla="*/ 1256191 h 2436921"/>
              <a:gd name="connsiteX7" fmla="*/ 4305670 w 6187736"/>
              <a:gd name="connsiteY7" fmla="*/ 2241612 h 2436921"/>
              <a:gd name="connsiteX8" fmla="*/ 6187736 w 6187736"/>
              <a:gd name="connsiteY8" fmla="*/ 2303756 h 2436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87736" h="2436921">
                <a:moveTo>
                  <a:pt x="0" y="2436921"/>
                </a:moveTo>
                <a:cubicBezTo>
                  <a:pt x="20715" y="2177988"/>
                  <a:pt x="41430" y="1919056"/>
                  <a:pt x="106533" y="1664563"/>
                </a:cubicBezTo>
                <a:cubicBezTo>
                  <a:pt x="171636" y="1410070"/>
                  <a:pt x="239698" y="1151139"/>
                  <a:pt x="390618" y="909962"/>
                </a:cubicBezTo>
                <a:cubicBezTo>
                  <a:pt x="541538" y="668785"/>
                  <a:pt x="594805" y="359546"/>
                  <a:pt x="1012055" y="217503"/>
                </a:cubicBezTo>
                <a:cubicBezTo>
                  <a:pt x="1429306" y="75460"/>
                  <a:pt x="2497585" y="60664"/>
                  <a:pt x="2894121" y="57705"/>
                </a:cubicBezTo>
                <a:cubicBezTo>
                  <a:pt x="3290657" y="54746"/>
                  <a:pt x="3258105" y="0"/>
                  <a:pt x="3391270" y="199748"/>
                </a:cubicBezTo>
                <a:cubicBezTo>
                  <a:pt x="3524435" y="399496"/>
                  <a:pt x="3540711" y="915880"/>
                  <a:pt x="3693111" y="1256191"/>
                </a:cubicBezTo>
                <a:cubicBezTo>
                  <a:pt x="3845511" y="1596502"/>
                  <a:pt x="3889899" y="2067018"/>
                  <a:pt x="4305670" y="2241612"/>
                </a:cubicBezTo>
                <a:cubicBezTo>
                  <a:pt x="4721441" y="2416206"/>
                  <a:pt x="5454588" y="2359981"/>
                  <a:pt x="6187736" y="2303756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2411760" y="2420888"/>
            <a:ext cx="0" cy="324036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2627784" y="2420888"/>
            <a:ext cx="0" cy="324036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2843808" y="2420888"/>
            <a:ext cx="0" cy="324036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4283968" y="2420888"/>
            <a:ext cx="0" cy="324036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5868144" y="2420888"/>
            <a:ext cx="0" cy="324036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7380312" y="2420888"/>
            <a:ext cx="0" cy="324036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>
            <a:off x="2411760" y="2708920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>
            <a:off x="2843808" y="2708920"/>
            <a:ext cx="1440160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>
            <a:off x="5868144" y="2708920"/>
            <a:ext cx="1512168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1259632" y="260649"/>
            <a:ext cx="69127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Krátkodobé přerušení tréninku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prodloužení iniciální fáze reakce na zatížení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prodloužení doby do dosažení setrvalého stavu 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zpomalením pozdní fáze zotavení po ukončení zatížení</a:t>
            </a:r>
          </a:p>
          <a:p>
            <a:pPr algn="ctr"/>
            <a:endParaRPr lang="cs-CZ" b="1" dirty="0" smtClean="0"/>
          </a:p>
          <a:p>
            <a:pPr algn="ctr"/>
            <a:endParaRPr lang="cs-CZ" dirty="0"/>
          </a:p>
        </p:txBody>
      </p:sp>
      <p:cxnSp>
        <p:nvCxnSpPr>
          <p:cNvPr id="23" name="Přímá spojovací čára 22"/>
          <p:cNvCxnSpPr/>
          <p:nvPr/>
        </p:nvCxnSpPr>
        <p:spPr>
          <a:xfrm>
            <a:off x="7236296" y="1988840"/>
            <a:ext cx="28803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7668344" y="1844824"/>
            <a:ext cx="1475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FF0000"/>
                </a:solidFill>
              </a:rPr>
              <a:t>před desadaptací</a:t>
            </a:r>
            <a:endParaRPr lang="cs-CZ" sz="1400" b="1" dirty="0">
              <a:solidFill>
                <a:srgbClr val="FF0000"/>
              </a:solidFill>
            </a:endParaRPr>
          </a:p>
        </p:txBody>
      </p:sp>
      <p:cxnSp>
        <p:nvCxnSpPr>
          <p:cNvPr id="25" name="Přímá spojovací čára 24"/>
          <p:cNvCxnSpPr/>
          <p:nvPr/>
        </p:nvCxnSpPr>
        <p:spPr>
          <a:xfrm>
            <a:off x="7236296" y="2204864"/>
            <a:ext cx="288032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7668344" y="2041103"/>
            <a:ext cx="1475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B0F0"/>
                </a:solidFill>
              </a:rPr>
              <a:t>po desadaptaci</a:t>
            </a:r>
            <a:endParaRPr lang="cs-CZ" sz="1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1" grpId="0" uiExpand="1" build="p"/>
      <p:bldP spid="24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332656"/>
            <a:ext cx="82809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DESADAPTACE TRANSPORTNÍHO SYSTÉMU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Krátkodobé přerušení tréninku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u mladších jedinců relativně rychlý návrat na původní úroveň 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Starší osoby + dlouhodobé přerušení PA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kompletní ztráta všech pozitivních změn transportního systému </a:t>
            </a:r>
          </a:p>
          <a:p>
            <a:pPr algn="ctr"/>
            <a:r>
              <a:rPr lang="cs-CZ" sz="2000" b="1" dirty="0" smtClean="0"/>
              <a:t>získaných předcházejícím cvičením </a:t>
            </a:r>
          </a:p>
          <a:p>
            <a:endParaRPr lang="cs-CZ" sz="2000" dirty="0"/>
          </a:p>
        </p:txBody>
      </p:sp>
      <p:sp>
        <p:nvSpPr>
          <p:cNvPr id="3" name="Šipka dolů 2"/>
          <p:cNvSpPr/>
          <p:nvPr/>
        </p:nvSpPr>
        <p:spPr>
          <a:xfrm>
            <a:off x="4355976" y="1340768"/>
            <a:ext cx="288032" cy="72008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 dolů 3"/>
          <p:cNvSpPr/>
          <p:nvPr/>
        </p:nvSpPr>
        <p:spPr>
          <a:xfrm>
            <a:off x="4355976" y="3212976"/>
            <a:ext cx="288032" cy="720080"/>
          </a:xfrm>
          <a:prstGeom prst="downArrow">
            <a:avLst/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332656"/>
            <a:ext cx="83529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METABOLICKÁ DESADAPTACE  </a:t>
            </a:r>
          </a:p>
          <a:p>
            <a:pPr lvl="1" algn="ctr"/>
            <a:endParaRPr lang="cs-CZ" sz="2000" b="1" dirty="0" smtClean="0"/>
          </a:p>
          <a:p>
            <a:pPr lvl="1" algn="ctr"/>
            <a:r>
              <a:rPr lang="cs-CZ" sz="2000" b="1" dirty="0" smtClean="0"/>
              <a:t>Krátkodobé přerušení tréninku </a:t>
            </a:r>
          </a:p>
          <a:p>
            <a:pPr lvl="1" algn="ctr"/>
            <a:r>
              <a:rPr lang="cs-CZ" sz="2000" b="1" dirty="0" smtClean="0"/>
              <a:t>↓ využívání tuků </a:t>
            </a:r>
          </a:p>
          <a:p>
            <a:pPr lvl="1" algn="ctr"/>
            <a:r>
              <a:rPr lang="cs-CZ" sz="2000" b="1" dirty="0" smtClean="0"/>
              <a:t>↑ utilizace sacharidů</a:t>
            </a:r>
          </a:p>
          <a:p>
            <a:pPr lvl="1" algn="ctr"/>
            <a:endParaRPr lang="cs-CZ" sz="2000" b="1" dirty="0" smtClean="0"/>
          </a:p>
          <a:p>
            <a:pPr lvl="1" algn="ctr"/>
            <a:endParaRPr lang="cs-CZ" sz="2000" b="1" dirty="0" smtClean="0"/>
          </a:p>
          <a:p>
            <a:pPr lvl="1" algn="ctr"/>
            <a:endParaRPr lang="cs-CZ" sz="2000" b="1" dirty="0" smtClean="0"/>
          </a:p>
          <a:p>
            <a:pPr lvl="1" algn="ctr"/>
            <a:r>
              <a:rPr lang="cs-CZ" sz="2000" b="1" dirty="0" smtClean="0"/>
              <a:t>↓ efektivity zátěžového metabolismu</a:t>
            </a:r>
          </a:p>
          <a:p>
            <a:pPr lvl="1" algn="ctr"/>
            <a:endParaRPr lang="cs-CZ" sz="2000" b="1" dirty="0" smtClean="0"/>
          </a:p>
        </p:txBody>
      </p:sp>
      <p:sp>
        <p:nvSpPr>
          <p:cNvPr id="3" name="Šipka dolů 2"/>
          <p:cNvSpPr/>
          <p:nvPr/>
        </p:nvSpPr>
        <p:spPr>
          <a:xfrm>
            <a:off x="4499992" y="1988840"/>
            <a:ext cx="288032" cy="72008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332656"/>
            <a:ext cx="835292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METABOLICKÁ DESADAPTACE  </a:t>
            </a:r>
          </a:p>
          <a:p>
            <a:pPr lvl="1" algn="ctr"/>
            <a:endParaRPr lang="cs-CZ" sz="2000" b="1" dirty="0" smtClean="0"/>
          </a:p>
          <a:p>
            <a:pPr lvl="1" algn="ctr"/>
            <a:r>
              <a:rPr lang="cs-CZ" sz="2000" b="1" dirty="0" smtClean="0"/>
              <a:t>↓ periferní senzitivita na inzulin</a:t>
            </a:r>
          </a:p>
          <a:p>
            <a:pPr lvl="1" algn="ctr"/>
            <a:endParaRPr lang="cs-CZ" sz="2000" b="1" dirty="0" smtClean="0"/>
          </a:p>
          <a:p>
            <a:pPr lvl="1" algn="ctr"/>
            <a:endParaRPr lang="cs-CZ" sz="2000" b="1" dirty="0" smtClean="0"/>
          </a:p>
          <a:p>
            <a:pPr lvl="1" algn="ctr"/>
            <a:r>
              <a:rPr lang="cs-CZ" sz="2000" b="1" dirty="0" smtClean="0"/>
              <a:t>↑ </a:t>
            </a:r>
            <a:r>
              <a:rPr lang="cs-CZ" sz="2000" b="1" dirty="0" err="1" smtClean="0"/>
              <a:t>inzulinémie</a:t>
            </a:r>
            <a:r>
              <a:rPr lang="cs-CZ" sz="2000" b="1" dirty="0" smtClean="0"/>
              <a:t> v klidu</a:t>
            </a:r>
          </a:p>
          <a:p>
            <a:pPr lvl="1" algn="ctr"/>
            <a:r>
              <a:rPr lang="cs-CZ" sz="2000" b="1" dirty="0" smtClean="0"/>
              <a:t>↓  aktivita lipoproteinové lipázy v oblasti svalů </a:t>
            </a:r>
          </a:p>
          <a:p>
            <a:pPr lvl="1" algn="ctr"/>
            <a:endParaRPr lang="cs-CZ" sz="2000" b="1" dirty="0" smtClean="0"/>
          </a:p>
          <a:p>
            <a:pPr lvl="1" algn="ctr"/>
            <a:endParaRPr lang="cs-CZ" sz="2000" b="1" dirty="0" smtClean="0"/>
          </a:p>
          <a:p>
            <a:pPr lvl="1" algn="ctr"/>
            <a:r>
              <a:rPr lang="cs-CZ" sz="2000" b="1" dirty="0" smtClean="0"/>
              <a:t>↓ využívání tuků jako energetického substrátu</a:t>
            </a:r>
          </a:p>
          <a:p>
            <a:pPr lvl="1" algn="ctr"/>
            <a:r>
              <a:rPr lang="cs-CZ" sz="2000" b="1" dirty="0" smtClean="0"/>
              <a:t>↑ aktivita lipoproteinové lipázy v oblasti tukových rezerv</a:t>
            </a:r>
          </a:p>
          <a:p>
            <a:pPr lvl="1" algn="ctr"/>
            <a:endParaRPr lang="cs-CZ" sz="2000" b="1" dirty="0" smtClean="0"/>
          </a:p>
          <a:p>
            <a:pPr lvl="1" algn="ctr"/>
            <a:endParaRPr lang="cs-CZ" sz="2000" b="1" dirty="0" smtClean="0"/>
          </a:p>
          <a:p>
            <a:pPr lvl="1" algn="ctr"/>
            <a:r>
              <a:rPr lang="cs-CZ" sz="2000" b="1" dirty="0" smtClean="0"/>
              <a:t>↑ triglyceridy a LDL-cholesterol</a:t>
            </a:r>
          </a:p>
          <a:p>
            <a:pPr lvl="1" algn="ctr"/>
            <a:r>
              <a:rPr lang="cs-CZ" sz="2000" b="1" dirty="0" smtClean="0"/>
              <a:t>↓ HDL-cholesterol</a:t>
            </a:r>
          </a:p>
          <a:p>
            <a:pPr lvl="1" algn="ctr"/>
            <a:r>
              <a:rPr lang="cs-CZ" sz="2000" b="1" dirty="0" smtClean="0"/>
              <a:t>↑  tukové zásoby v adipocytech</a:t>
            </a:r>
          </a:p>
        </p:txBody>
      </p:sp>
      <p:sp>
        <p:nvSpPr>
          <p:cNvPr id="3" name="Šipka dolů 2"/>
          <p:cNvSpPr/>
          <p:nvPr/>
        </p:nvSpPr>
        <p:spPr>
          <a:xfrm>
            <a:off x="4427984" y="1412776"/>
            <a:ext cx="216024" cy="432048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 dolů 3"/>
          <p:cNvSpPr/>
          <p:nvPr/>
        </p:nvSpPr>
        <p:spPr>
          <a:xfrm>
            <a:off x="4427984" y="2636912"/>
            <a:ext cx="216024" cy="432048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4427984" y="3861048"/>
            <a:ext cx="216024" cy="432048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2"/>
      <p:bldP spid="3" grpId="0" animBg="1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332656"/>
            <a:ext cx="835292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METABOLICKÁ DESADAPTACE  </a:t>
            </a:r>
          </a:p>
          <a:p>
            <a:pPr lvl="1" algn="ctr"/>
            <a:endParaRPr lang="cs-CZ" sz="2000" b="1" dirty="0" smtClean="0"/>
          </a:p>
          <a:p>
            <a:pPr algn="ctr"/>
            <a:r>
              <a:rPr lang="cs-CZ" sz="2000" b="1" dirty="0" smtClean="0"/>
              <a:t>↓ aktivity glykogen-syntázy 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↓ zásobní glykogen ve svalech</a:t>
            </a:r>
          </a:p>
          <a:p>
            <a:pPr algn="ctr"/>
            <a:r>
              <a:rPr lang="cs-CZ" sz="2000" b="1" dirty="0" smtClean="0"/>
              <a:t>↓  aktivity citrát-syntázy </a:t>
            </a:r>
          </a:p>
          <a:p>
            <a:pPr algn="ctr"/>
            <a:r>
              <a:rPr lang="cs-CZ" sz="2000" b="1" dirty="0" smtClean="0"/>
              <a:t>↓ aktivity všech typů dehydrogenáz </a:t>
            </a:r>
          </a:p>
          <a:p>
            <a:pPr algn="ctr"/>
            <a:r>
              <a:rPr lang="cs-CZ" sz="2000" b="1" i="1" dirty="0" smtClean="0"/>
              <a:t>(zejména v pomalých svalových vláknech)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↓ oxidativní fosforylace 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endParaRPr lang="cs-CZ" dirty="0"/>
          </a:p>
        </p:txBody>
      </p:sp>
      <p:sp>
        <p:nvSpPr>
          <p:cNvPr id="3" name="Šipka dolů 2"/>
          <p:cNvSpPr/>
          <p:nvPr/>
        </p:nvSpPr>
        <p:spPr>
          <a:xfrm>
            <a:off x="4427984" y="1412776"/>
            <a:ext cx="216024" cy="432048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 dolů 3"/>
          <p:cNvSpPr/>
          <p:nvPr/>
        </p:nvSpPr>
        <p:spPr>
          <a:xfrm>
            <a:off x="4427984" y="3212976"/>
            <a:ext cx="216024" cy="432048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2"/>
      <p:bldP spid="3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048000" y="152400"/>
            <a:ext cx="2362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Pyruvát (3C)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6096000" y="5334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cs-CZ"/>
              <a:t>CO</a:t>
            </a:r>
            <a:r>
              <a:rPr lang="cs-CZ" baseline="-25000"/>
              <a:t>2</a:t>
            </a:r>
            <a:endParaRPr lang="cs-CZ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533400" y="533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cs-CZ"/>
              <a:t>NAD</a:t>
            </a:r>
            <a:r>
              <a:rPr lang="cs-CZ" baseline="30000"/>
              <a:t>+</a:t>
            </a:r>
            <a:endParaRPr lang="cs-CZ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609600" y="914400"/>
            <a:ext cx="175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NADH + H</a:t>
            </a:r>
            <a:r>
              <a:rPr lang="cs-CZ" baseline="30000"/>
              <a:t>+</a:t>
            </a:r>
            <a:endParaRPr lang="cs-CZ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3048000" y="1219200"/>
            <a:ext cx="2362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Acetyl-CoA (2C)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609600" y="2057400"/>
            <a:ext cx="2362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Oxalacetát (4C)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5181600" y="2133600"/>
            <a:ext cx="2362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Citrát (6C)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5486400" y="2895600"/>
            <a:ext cx="2362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Izocitrát (6C)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5486400" y="4495800"/>
            <a:ext cx="2362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Alfa-ketoglutarát (5C)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200400" y="5257800"/>
            <a:ext cx="2362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Sukcinyl-CoA (4C)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1295400" y="4572000"/>
            <a:ext cx="2362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Sukcinát (4C)</a:t>
            </a: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0" y="3733800"/>
            <a:ext cx="2362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Fumarát (4C)</a:t>
            </a:r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52400" y="2895600"/>
            <a:ext cx="2362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Malát (4C)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6934200" y="3505200"/>
            <a:ext cx="2362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CO</a:t>
            </a:r>
            <a:r>
              <a:rPr lang="cs-CZ" baseline="-25000"/>
              <a:t>2</a:t>
            </a:r>
            <a:endParaRPr lang="cs-CZ"/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3886200" y="35052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cs-CZ"/>
              <a:t>NAD</a:t>
            </a:r>
            <a:r>
              <a:rPr lang="cs-CZ" baseline="30000"/>
              <a:t>+</a:t>
            </a:r>
            <a:endParaRPr lang="cs-CZ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3962400" y="3886200"/>
            <a:ext cx="1828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NADH + H</a:t>
            </a:r>
            <a:r>
              <a:rPr lang="cs-CZ" baseline="30000"/>
              <a:t>+</a:t>
            </a:r>
            <a:endParaRPr lang="cs-CZ"/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4953000" y="6096000"/>
            <a:ext cx="1828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NADH + H</a:t>
            </a:r>
            <a:r>
              <a:rPr lang="cs-CZ" baseline="30000"/>
              <a:t>+</a:t>
            </a:r>
            <a:endParaRPr lang="cs-CZ"/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4953000" y="57150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cs-CZ"/>
              <a:t>NAD</a:t>
            </a:r>
            <a:r>
              <a:rPr lang="cs-CZ" baseline="30000"/>
              <a:t>+</a:t>
            </a:r>
            <a:endParaRPr lang="cs-CZ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8001000" y="5486400"/>
            <a:ext cx="685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CO</a:t>
            </a:r>
            <a:r>
              <a:rPr lang="cs-CZ" baseline="-25000"/>
              <a:t>2</a:t>
            </a:r>
            <a:endParaRPr lang="cs-CZ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-228600" y="5562600"/>
            <a:ext cx="1752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cs-CZ"/>
              <a:t>GTP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-76200" y="6172200"/>
            <a:ext cx="1600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cs-CZ"/>
              <a:t>GDP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3048000" y="46482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P</a:t>
            </a:r>
          </a:p>
        </p:txBody>
      </p:sp>
      <p:sp>
        <p:nvSpPr>
          <p:cNvPr id="28696" name="Oval 24"/>
          <p:cNvSpPr>
            <a:spLocks noChangeArrowheads="1"/>
          </p:cNvSpPr>
          <p:nvPr/>
        </p:nvSpPr>
        <p:spPr bwMode="auto">
          <a:xfrm>
            <a:off x="3886200" y="45720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697" name="Rectangle 25"/>
          <p:cNvSpPr>
            <a:spLocks noChangeArrowheads="1"/>
          </p:cNvSpPr>
          <p:nvPr/>
        </p:nvSpPr>
        <p:spPr bwMode="auto">
          <a:xfrm>
            <a:off x="-609600" y="4267200"/>
            <a:ext cx="1752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cs-CZ"/>
              <a:t>FADH</a:t>
            </a:r>
            <a:r>
              <a:rPr lang="cs-CZ" baseline="-25000"/>
              <a:t>2</a:t>
            </a:r>
            <a:endParaRPr lang="cs-CZ"/>
          </a:p>
        </p:txBody>
      </p:sp>
      <p:sp>
        <p:nvSpPr>
          <p:cNvPr id="28698" name="Rectangle 26"/>
          <p:cNvSpPr>
            <a:spLocks noChangeArrowheads="1"/>
          </p:cNvSpPr>
          <p:nvPr/>
        </p:nvSpPr>
        <p:spPr bwMode="auto">
          <a:xfrm>
            <a:off x="-762000" y="48006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cs-CZ"/>
              <a:t>FAD</a:t>
            </a:r>
          </a:p>
        </p:txBody>
      </p:sp>
      <p:sp>
        <p:nvSpPr>
          <p:cNvPr id="28699" name="Rectangle 27"/>
          <p:cNvSpPr>
            <a:spLocks noChangeArrowheads="1"/>
          </p:cNvSpPr>
          <p:nvPr/>
        </p:nvSpPr>
        <p:spPr bwMode="auto">
          <a:xfrm>
            <a:off x="2514600" y="2438400"/>
            <a:ext cx="1676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/>
              <a:t>NAD</a:t>
            </a:r>
            <a:r>
              <a:rPr lang="cs-CZ" baseline="30000"/>
              <a:t>+</a:t>
            </a:r>
            <a:endParaRPr lang="cs-CZ"/>
          </a:p>
        </p:txBody>
      </p:sp>
      <p:sp>
        <p:nvSpPr>
          <p:cNvPr id="28700" name="Rectangle 28"/>
          <p:cNvSpPr>
            <a:spLocks noChangeArrowheads="1"/>
          </p:cNvSpPr>
          <p:nvPr/>
        </p:nvSpPr>
        <p:spPr bwMode="auto">
          <a:xfrm>
            <a:off x="2362200" y="2743200"/>
            <a:ext cx="1828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/>
              <a:t>NADH + H</a:t>
            </a:r>
            <a:r>
              <a:rPr lang="cs-CZ" baseline="30000"/>
              <a:t>+</a:t>
            </a:r>
            <a:endParaRPr lang="cs-CZ"/>
          </a:p>
        </p:txBody>
      </p:sp>
      <p:sp>
        <p:nvSpPr>
          <p:cNvPr id="28701" name="Line 29"/>
          <p:cNvSpPr>
            <a:spLocks noChangeShapeType="1"/>
          </p:cNvSpPr>
          <p:nvPr/>
        </p:nvSpPr>
        <p:spPr bwMode="auto">
          <a:xfrm>
            <a:off x="4191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702" name="Line 30"/>
          <p:cNvSpPr>
            <a:spLocks noChangeShapeType="1"/>
          </p:cNvSpPr>
          <p:nvPr/>
        </p:nvSpPr>
        <p:spPr bwMode="auto">
          <a:xfrm>
            <a:off x="4191000" y="762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cxnSp>
        <p:nvCxnSpPr>
          <p:cNvPr id="28703" name="AutoShape 31"/>
          <p:cNvCxnSpPr>
            <a:cxnSpLocks noChangeShapeType="1"/>
            <a:stCxn id="28676" idx="3"/>
            <a:endCxn id="28677" idx="3"/>
          </p:cNvCxnSpPr>
          <p:nvPr/>
        </p:nvCxnSpPr>
        <p:spPr bwMode="auto">
          <a:xfrm>
            <a:off x="2209800" y="762000"/>
            <a:ext cx="152400" cy="495300"/>
          </a:xfrm>
          <a:prstGeom prst="bentConnector3">
            <a:avLst>
              <a:gd name="adj1" fmla="val 1205208"/>
            </a:avLst>
          </a:prstGeom>
          <a:noFill/>
          <a:ln w="9525">
            <a:solidFill>
              <a:srgbClr val="FFFF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704" name="AutoShape 32"/>
          <p:cNvCxnSpPr>
            <a:cxnSpLocks noChangeShapeType="1"/>
            <a:stCxn id="28702" idx="0"/>
            <a:endCxn id="28675" idx="1"/>
          </p:cNvCxnSpPr>
          <p:nvPr/>
        </p:nvCxnSpPr>
        <p:spPr bwMode="auto">
          <a:xfrm rot="5400000" flipV="1">
            <a:off x="5067300" y="-114300"/>
            <a:ext cx="152400" cy="1905000"/>
          </a:xfrm>
          <a:prstGeom prst="bentConnector4">
            <a:avLst>
              <a:gd name="adj1" fmla="val 106245"/>
              <a:gd name="adj2" fmla="val 50000"/>
            </a:avLst>
          </a:prstGeom>
          <a:noFill/>
          <a:ln w="9525">
            <a:solidFill>
              <a:srgbClr val="FFFF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705" name="AutoShape 33"/>
          <p:cNvCxnSpPr>
            <a:cxnSpLocks noChangeShapeType="1"/>
            <a:stCxn id="28679" idx="0"/>
            <a:endCxn id="28680" idx="0"/>
          </p:cNvCxnSpPr>
          <p:nvPr/>
        </p:nvCxnSpPr>
        <p:spPr bwMode="auto">
          <a:xfrm rot="5400000" flipV="1">
            <a:off x="4038600" y="-190500"/>
            <a:ext cx="76200" cy="4572000"/>
          </a:xfrm>
          <a:prstGeom prst="curvedConnector3">
            <a:avLst>
              <a:gd name="adj1" fmla="val -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8706" name="Line 34"/>
          <p:cNvSpPr>
            <a:spLocks noChangeShapeType="1"/>
          </p:cNvSpPr>
          <p:nvPr/>
        </p:nvSpPr>
        <p:spPr bwMode="auto">
          <a:xfrm>
            <a:off x="5334000" y="1600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707" name="Line 35"/>
          <p:cNvSpPr>
            <a:spLocks noChangeShapeType="1"/>
          </p:cNvSpPr>
          <p:nvPr/>
        </p:nvSpPr>
        <p:spPr bwMode="auto">
          <a:xfrm>
            <a:off x="6477000" y="2743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cxnSp>
        <p:nvCxnSpPr>
          <p:cNvPr id="28708" name="AutoShape 36"/>
          <p:cNvCxnSpPr>
            <a:cxnSpLocks noChangeShapeType="1"/>
            <a:stCxn id="28688" idx="3"/>
            <a:endCxn id="28689" idx="3"/>
          </p:cNvCxnSpPr>
          <p:nvPr/>
        </p:nvCxnSpPr>
        <p:spPr bwMode="auto">
          <a:xfrm>
            <a:off x="5638800" y="3733800"/>
            <a:ext cx="152400" cy="495300"/>
          </a:xfrm>
          <a:prstGeom prst="bentConnector3">
            <a:avLst>
              <a:gd name="adj1" fmla="val 636458"/>
            </a:avLst>
          </a:prstGeom>
          <a:noFill/>
          <a:ln w="9525">
            <a:solidFill>
              <a:srgbClr val="FFFF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709" name="AutoShape 37"/>
          <p:cNvCxnSpPr>
            <a:cxnSpLocks noChangeShapeType="1"/>
            <a:stCxn id="28681" idx="2"/>
            <a:endCxn id="28687" idx="2"/>
          </p:cNvCxnSpPr>
          <p:nvPr/>
        </p:nvCxnSpPr>
        <p:spPr bwMode="auto">
          <a:xfrm rot="16200000" flipH="1">
            <a:off x="7086600" y="3238500"/>
            <a:ext cx="609600" cy="1447800"/>
          </a:xfrm>
          <a:prstGeom prst="curvedConnector3">
            <a:avLst>
              <a:gd name="adj1" fmla="val 137500"/>
            </a:avLst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28710" name="AutoShape 38"/>
          <p:cNvCxnSpPr>
            <a:cxnSpLocks noChangeShapeType="1"/>
            <a:stCxn id="28681" idx="2"/>
            <a:endCxn id="28682" idx="0"/>
          </p:cNvCxnSpPr>
          <p:nvPr/>
        </p:nvCxnSpPr>
        <p:spPr bwMode="auto">
          <a:xfrm rot="5400000">
            <a:off x="6248400" y="4076700"/>
            <a:ext cx="838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8711" name="Line 39"/>
          <p:cNvSpPr>
            <a:spLocks noChangeShapeType="1"/>
          </p:cNvSpPr>
          <p:nvPr/>
        </p:nvSpPr>
        <p:spPr bwMode="auto">
          <a:xfrm flipH="1">
            <a:off x="5638800" y="51054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cxnSp>
        <p:nvCxnSpPr>
          <p:cNvPr id="28712" name="AutoShape 40"/>
          <p:cNvCxnSpPr>
            <a:cxnSpLocks noChangeShapeType="1"/>
            <a:stCxn id="28691" idx="3"/>
            <a:endCxn id="28690" idx="3"/>
          </p:cNvCxnSpPr>
          <p:nvPr/>
        </p:nvCxnSpPr>
        <p:spPr bwMode="auto">
          <a:xfrm>
            <a:off x="6629400" y="5943600"/>
            <a:ext cx="152400" cy="533400"/>
          </a:xfrm>
          <a:prstGeom prst="bentConnector3">
            <a:avLst>
              <a:gd name="adj1" fmla="val 194792"/>
            </a:avLst>
          </a:prstGeom>
          <a:noFill/>
          <a:ln w="9525">
            <a:solidFill>
              <a:srgbClr val="FFFF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713" name="AutoShape 41"/>
          <p:cNvCxnSpPr>
            <a:cxnSpLocks noChangeShapeType="1"/>
            <a:stCxn id="28682" idx="2"/>
            <a:endCxn id="28692" idx="1"/>
          </p:cNvCxnSpPr>
          <p:nvPr/>
        </p:nvCxnSpPr>
        <p:spPr bwMode="auto">
          <a:xfrm rot="16200000" flipH="1">
            <a:off x="7029450" y="4895850"/>
            <a:ext cx="609600" cy="1333500"/>
          </a:xfrm>
          <a:prstGeom prst="curvedConnector2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sp>
        <p:nvSpPr>
          <p:cNvPr id="28714" name="Line 42"/>
          <p:cNvSpPr>
            <a:spLocks noChangeShapeType="1"/>
          </p:cNvSpPr>
          <p:nvPr/>
        </p:nvSpPr>
        <p:spPr bwMode="auto">
          <a:xfrm>
            <a:off x="6629400" y="5257800"/>
            <a:ext cx="228600" cy="6858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715" name="Line 43"/>
          <p:cNvSpPr>
            <a:spLocks noChangeShapeType="1"/>
          </p:cNvSpPr>
          <p:nvPr/>
        </p:nvSpPr>
        <p:spPr bwMode="auto">
          <a:xfrm flipH="1" flipV="1">
            <a:off x="2209800" y="5105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716" name="Line 44"/>
          <p:cNvSpPr>
            <a:spLocks noChangeShapeType="1"/>
          </p:cNvSpPr>
          <p:nvPr/>
        </p:nvSpPr>
        <p:spPr bwMode="auto">
          <a:xfrm flipH="1">
            <a:off x="2514600" y="4953000"/>
            <a:ext cx="1371600" cy="3810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cxnSp>
        <p:nvCxnSpPr>
          <p:cNvPr id="28717" name="AutoShape 45"/>
          <p:cNvCxnSpPr>
            <a:cxnSpLocks noChangeShapeType="1"/>
            <a:stCxn id="28694" idx="3"/>
          </p:cNvCxnSpPr>
          <p:nvPr/>
        </p:nvCxnSpPr>
        <p:spPr bwMode="auto">
          <a:xfrm flipV="1">
            <a:off x="1524000" y="5791200"/>
            <a:ext cx="152400" cy="571500"/>
          </a:xfrm>
          <a:prstGeom prst="bentConnector2">
            <a:avLst/>
          </a:prstGeom>
          <a:noFill/>
          <a:ln w="9525">
            <a:solidFill>
              <a:srgbClr val="FFFF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718" name="Line 46"/>
          <p:cNvSpPr>
            <a:spLocks noChangeShapeType="1"/>
          </p:cNvSpPr>
          <p:nvPr/>
        </p:nvSpPr>
        <p:spPr bwMode="auto">
          <a:xfrm flipH="1" flipV="1">
            <a:off x="1371600" y="43434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cxnSp>
        <p:nvCxnSpPr>
          <p:cNvPr id="28719" name="AutoShape 47"/>
          <p:cNvCxnSpPr>
            <a:cxnSpLocks noChangeShapeType="1"/>
            <a:stCxn id="28698" idx="3"/>
            <a:endCxn id="28697" idx="3"/>
          </p:cNvCxnSpPr>
          <p:nvPr/>
        </p:nvCxnSpPr>
        <p:spPr bwMode="auto">
          <a:xfrm flipV="1">
            <a:off x="990600" y="4533900"/>
            <a:ext cx="152400" cy="495300"/>
          </a:xfrm>
          <a:prstGeom prst="bentConnector3">
            <a:avLst>
              <a:gd name="adj1" fmla="val 250000"/>
            </a:avLst>
          </a:prstGeom>
          <a:noFill/>
          <a:ln w="9525">
            <a:solidFill>
              <a:srgbClr val="FFFF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720" name="Line 48"/>
          <p:cNvSpPr>
            <a:spLocks noChangeShapeType="1"/>
          </p:cNvSpPr>
          <p:nvPr/>
        </p:nvSpPr>
        <p:spPr bwMode="auto">
          <a:xfrm flipH="1">
            <a:off x="1676400" y="5334000"/>
            <a:ext cx="838200" cy="10668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cxnSp>
        <p:nvCxnSpPr>
          <p:cNvPr id="28721" name="AutoShape 49"/>
          <p:cNvCxnSpPr>
            <a:cxnSpLocks noChangeShapeType="1"/>
            <a:stCxn id="28699" idx="1"/>
            <a:endCxn id="28700" idx="1"/>
          </p:cNvCxnSpPr>
          <p:nvPr/>
        </p:nvCxnSpPr>
        <p:spPr bwMode="auto">
          <a:xfrm rot="10800000" flipV="1">
            <a:off x="2362200" y="2705100"/>
            <a:ext cx="152400" cy="381000"/>
          </a:xfrm>
          <a:prstGeom prst="bentConnector3">
            <a:avLst>
              <a:gd name="adj1" fmla="val 414583"/>
            </a:avLst>
          </a:prstGeom>
          <a:noFill/>
          <a:ln w="9525">
            <a:solidFill>
              <a:srgbClr val="FFFF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722" name="Line 50"/>
          <p:cNvSpPr>
            <a:spLocks noChangeShapeType="1"/>
          </p:cNvSpPr>
          <p:nvPr/>
        </p:nvSpPr>
        <p:spPr bwMode="auto">
          <a:xfrm flipV="1">
            <a:off x="990600" y="35052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723" name="Line 51"/>
          <p:cNvSpPr>
            <a:spLocks noChangeShapeType="1"/>
          </p:cNvSpPr>
          <p:nvPr/>
        </p:nvSpPr>
        <p:spPr bwMode="auto">
          <a:xfrm flipV="1">
            <a:off x="1752600" y="2667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724" name="Rectangle 52"/>
          <p:cNvSpPr>
            <a:spLocks noChangeArrowheads="1"/>
          </p:cNvSpPr>
          <p:nvPr/>
        </p:nvSpPr>
        <p:spPr bwMode="auto">
          <a:xfrm>
            <a:off x="5181600" y="13716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rgbClr val="CCFF99"/>
                </a:solidFill>
              </a:rPr>
              <a:t>citrátsyntáza</a:t>
            </a:r>
          </a:p>
        </p:txBody>
      </p:sp>
      <p:sp>
        <p:nvSpPr>
          <p:cNvPr id="28725" name="Rectangle 53"/>
          <p:cNvSpPr>
            <a:spLocks noChangeArrowheads="1"/>
          </p:cNvSpPr>
          <p:nvPr/>
        </p:nvSpPr>
        <p:spPr bwMode="auto">
          <a:xfrm>
            <a:off x="4038600" y="9144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>
                <a:solidFill>
                  <a:srgbClr val="CCFF99"/>
                </a:solidFill>
              </a:rPr>
              <a:t>dekarboxyláza</a:t>
            </a:r>
          </a:p>
        </p:txBody>
      </p:sp>
      <p:sp>
        <p:nvSpPr>
          <p:cNvPr id="28726" name="Rectangle 54"/>
          <p:cNvSpPr>
            <a:spLocks noChangeArrowheads="1"/>
          </p:cNvSpPr>
          <p:nvPr/>
        </p:nvSpPr>
        <p:spPr bwMode="auto">
          <a:xfrm>
            <a:off x="4267200" y="37338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rgbClr val="CCFF99"/>
                </a:solidFill>
              </a:rPr>
              <a:t>dehydrogenáza</a:t>
            </a:r>
          </a:p>
        </p:txBody>
      </p:sp>
      <p:sp>
        <p:nvSpPr>
          <p:cNvPr id="28727" name="Rectangle 55"/>
          <p:cNvSpPr>
            <a:spLocks noChangeArrowheads="1"/>
          </p:cNvSpPr>
          <p:nvPr/>
        </p:nvSpPr>
        <p:spPr bwMode="auto">
          <a:xfrm>
            <a:off x="4343400" y="59436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rgbClr val="CCFF99"/>
                </a:solidFill>
              </a:rPr>
              <a:t>dehydrogenáza</a:t>
            </a:r>
          </a:p>
        </p:txBody>
      </p:sp>
      <p:sp>
        <p:nvSpPr>
          <p:cNvPr id="28728" name="Rectangle 56"/>
          <p:cNvSpPr>
            <a:spLocks noChangeArrowheads="1"/>
          </p:cNvSpPr>
          <p:nvPr/>
        </p:nvSpPr>
        <p:spPr bwMode="auto">
          <a:xfrm>
            <a:off x="6629400" y="51816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rgbClr val="CCFF99"/>
                </a:solidFill>
              </a:rPr>
              <a:t>dekarboxyláza</a:t>
            </a:r>
          </a:p>
        </p:txBody>
      </p:sp>
      <p:sp>
        <p:nvSpPr>
          <p:cNvPr id="28729" name="Rectangle 57"/>
          <p:cNvSpPr>
            <a:spLocks noChangeArrowheads="1"/>
          </p:cNvSpPr>
          <p:nvPr/>
        </p:nvSpPr>
        <p:spPr bwMode="auto">
          <a:xfrm>
            <a:off x="1143000" y="44958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rgbClr val="CCFF99"/>
                </a:solidFill>
              </a:rPr>
              <a:t>dehydrogenáza</a:t>
            </a:r>
          </a:p>
        </p:txBody>
      </p:sp>
      <p:sp>
        <p:nvSpPr>
          <p:cNvPr id="28730" name="Rectangle 58"/>
          <p:cNvSpPr>
            <a:spLocks noChangeArrowheads="1"/>
          </p:cNvSpPr>
          <p:nvPr/>
        </p:nvSpPr>
        <p:spPr bwMode="auto">
          <a:xfrm>
            <a:off x="2362200" y="2667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rgbClr val="CCFF99"/>
                </a:solidFill>
              </a:rPr>
              <a:t>dehydrogenáza</a:t>
            </a:r>
          </a:p>
        </p:txBody>
      </p:sp>
      <p:sp>
        <p:nvSpPr>
          <p:cNvPr id="28731" name="Rectangle 59"/>
          <p:cNvSpPr>
            <a:spLocks noChangeArrowheads="1"/>
          </p:cNvSpPr>
          <p:nvPr/>
        </p:nvSpPr>
        <p:spPr bwMode="auto">
          <a:xfrm>
            <a:off x="1828800" y="762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rgbClr val="CCFF99"/>
                </a:solidFill>
              </a:rPr>
              <a:t>dehydrogenáza</a:t>
            </a:r>
          </a:p>
        </p:txBody>
      </p:sp>
      <p:sp>
        <p:nvSpPr>
          <p:cNvPr id="28733" name="Rectangle 61"/>
          <p:cNvSpPr>
            <a:spLocks noChangeArrowheads="1"/>
          </p:cNvSpPr>
          <p:nvPr/>
        </p:nvSpPr>
        <p:spPr bwMode="auto">
          <a:xfrm>
            <a:off x="6400800" y="33528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rgbClr val="CCFF99"/>
                </a:solidFill>
              </a:rPr>
              <a:t>dekarboxyláza</a:t>
            </a:r>
          </a:p>
        </p:txBody>
      </p:sp>
      <p:sp>
        <p:nvSpPr>
          <p:cNvPr id="61" name="Elipsa 60"/>
          <p:cNvSpPr/>
          <p:nvPr/>
        </p:nvSpPr>
        <p:spPr>
          <a:xfrm>
            <a:off x="5724128" y="1340768"/>
            <a:ext cx="1440160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Elipsa 61"/>
          <p:cNvSpPr/>
          <p:nvPr/>
        </p:nvSpPr>
        <p:spPr>
          <a:xfrm>
            <a:off x="2123728" y="692696"/>
            <a:ext cx="1872208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Elipsa 62"/>
          <p:cNvSpPr/>
          <p:nvPr/>
        </p:nvSpPr>
        <p:spPr>
          <a:xfrm>
            <a:off x="4211960" y="836712"/>
            <a:ext cx="1872208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Elipsa 63"/>
          <p:cNvSpPr/>
          <p:nvPr/>
        </p:nvSpPr>
        <p:spPr>
          <a:xfrm>
            <a:off x="6588224" y="3356992"/>
            <a:ext cx="1872208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Elipsa 64"/>
          <p:cNvSpPr/>
          <p:nvPr/>
        </p:nvSpPr>
        <p:spPr>
          <a:xfrm>
            <a:off x="4644008" y="3717032"/>
            <a:ext cx="1872208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Elipsa 65"/>
          <p:cNvSpPr/>
          <p:nvPr/>
        </p:nvSpPr>
        <p:spPr>
          <a:xfrm>
            <a:off x="6804248" y="5085184"/>
            <a:ext cx="1872208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Elipsa 66"/>
          <p:cNvSpPr/>
          <p:nvPr/>
        </p:nvSpPr>
        <p:spPr>
          <a:xfrm>
            <a:off x="4644008" y="5877272"/>
            <a:ext cx="1872208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Elipsa 67"/>
          <p:cNvSpPr/>
          <p:nvPr/>
        </p:nvSpPr>
        <p:spPr>
          <a:xfrm>
            <a:off x="1403648" y="4509120"/>
            <a:ext cx="1872208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Elipsa 68"/>
          <p:cNvSpPr/>
          <p:nvPr/>
        </p:nvSpPr>
        <p:spPr>
          <a:xfrm>
            <a:off x="2699792" y="2636912"/>
            <a:ext cx="1872208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332656"/>
            <a:ext cx="835292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METABOLICKÁ DESADAPTACE  </a:t>
            </a:r>
          </a:p>
          <a:p>
            <a:pPr lvl="1" algn="ctr"/>
            <a:endParaRPr lang="cs-CZ" sz="2000" b="1" dirty="0" smtClean="0"/>
          </a:p>
          <a:p>
            <a:pPr algn="ctr"/>
            <a:r>
              <a:rPr lang="cs-CZ" sz="2000" b="1" dirty="0" smtClean="0"/>
              <a:t>↓ aktivity glykogen-syntázy 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↓ zásobní glykogen ve svalech</a:t>
            </a:r>
          </a:p>
          <a:p>
            <a:pPr algn="ctr"/>
            <a:r>
              <a:rPr lang="cs-CZ" sz="2000" b="1" dirty="0" smtClean="0"/>
              <a:t>↓  aktivity citrát-syntázy </a:t>
            </a:r>
          </a:p>
          <a:p>
            <a:pPr algn="ctr"/>
            <a:r>
              <a:rPr lang="cs-CZ" sz="2000" b="1" dirty="0" smtClean="0"/>
              <a:t>↓ aktivity všech typů dehydrogenáz </a:t>
            </a:r>
          </a:p>
          <a:p>
            <a:pPr algn="ctr"/>
            <a:r>
              <a:rPr lang="cs-CZ" sz="2000" b="1" i="1" dirty="0" smtClean="0"/>
              <a:t>(zejména v pomalých svalových vláknech)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↓ oxidativní fosforylace 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↑ krevní laktát</a:t>
            </a:r>
          </a:p>
          <a:p>
            <a:pPr algn="ctr"/>
            <a:r>
              <a:rPr lang="cs-CZ" sz="2000" b="1" dirty="0" smtClean="0"/>
              <a:t>↑ metabolická acidóza  </a:t>
            </a:r>
          </a:p>
          <a:p>
            <a:endParaRPr lang="cs-CZ" dirty="0"/>
          </a:p>
        </p:txBody>
      </p:sp>
      <p:sp>
        <p:nvSpPr>
          <p:cNvPr id="3" name="Šipka dolů 2"/>
          <p:cNvSpPr/>
          <p:nvPr/>
        </p:nvSpPr>
        <p:spPr>
          <a:xfrm>
            <a:off x="4427984" y="1412776"/>
            <a:ext cx="216024" cy="432048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 dolů 3"/>
          <p:cNvSpPr/>
          <p:nvPr/>
        </p:nvSpPr>
        <p:spPr>
          <a:xfrm>
            <a:off x="4427984" y="3212976"/>
            <a:ext cx="216024" cy="432048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4427984" y="4149080"/>
            <a:ext cx="216024" cy="432048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2"/>
      <p:bldP spid="5" grpId="0" uiExpan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332656"/>
            <a:ext cx="83529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DESADAPTACE POHYBOVÉHO SYSTÉMU  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Krátkodobé přerušení tréninku u </a:t>
            </a:r>
            <a:r>
              <a:rPr lang="cs-CZ" sz="2000" b="1" u="sng" dirty="0" smtClean="0"/>
              <a:t>silově trénovaných </a:t>
            </a:r>
            <a:r>
              <a:rPr lang="cs-CZ" sz="2000" b="1" dirty="0" smtClean="0"/>
              <a:t>sportovců 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↓ průřez rychlých svalových vláken </a:t>
            </a:r>
          </a:p>
          <a:p>
            <a:pPr algn="ctr"/>
            <a:r>
              <a:rPr lang="cs-CZ" sz="2000" b="1" dirty="0" smtClean="0"/>
              <a:t>mírný ↓ svalové síly při izometrické kontrakci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Krátkodobé přerušení tréninku u </a:t>
            </a:r>
            <a:r>
              <a:rPr lang="cs-CZ" sz="2000" b="1" u="sng" dirty="0" smtClean="0"/>
              <a:t>vytrvalostně trénovaných </a:t>
            </a:r>
            <a:r>
              <a:rPr lang="cs-CZ" sz="2000" b="1" dirty="0" smtClean="0"/>
              <a:t>sportovců 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velikost a počet svalových vláken se významně nemění </a:t>
            </a:r>
          </a:p>
        </p:txBody>
      </p:sp>
      <p:sp>
        <p:nvSpPr>
          <p:cNvPr id="3" name="Šipka dolů 2"/>
          <p:cNvSpPr/>
          <p:nvPr/>
        </p:nvSpPr>
        <p:spPr>
          <a:xfrm>
            <a:off x="4499992" y="1412776"/>
            <a:ext cx="288032" cy="648072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 dolů 3"/>
          <p:cNvSpPr/>
          <p:nvPr/>
        </p:nvSpPr>
        <p:spPr>
          <a:xfrm>
            <a:off x="4499992" y="3573016"/>
            <a:ext cx="288032" cy="648072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332656"/>
            <a:ext cx="83529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DESADAPTACE POHYBOVÉHO SYSTÉMU  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Dlouhodobé přerušení tréninku </a:t>
            </a:r>
            <a:r>
              <a:rPr lang="cs-CZ" sz="2000" b="1" u="sng" dirty="0" smtClean="0"/>
              <a:t>u vytrvalostně trénovaných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↓ objemu svalových vláken (zejména pomalých) 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negativní dusíková bilance a ztráta bílkovin (více než 5 g denně)</a:t>
            </a:r>
          </a:p>
          <a:p>
            <a:pPr algn="ctr"/>
            <a:r>
              <a:rPr lang="cs-CZ" sz="2000" b="1" dirty="0" smtClean="0"/>
              <a:t>+ ↓ metabolismu </a:t>
            </a:r>
          </a:p>
          <a:p>
            <a:pPr algn="ctr"/>
            <a:r>
              <a:rPr lang="cs-CZ" sz="2000" b="1" dirty="0" smtClean="0"/>
              <a:t>+ ↓ místního prokrvení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↓ pokles svalové síly</a:t>
            </a:r>
          </a:p>
          <a:p>
            <a:pPr algn="ctr"/>
            <a:endParaRPr lang="cs-CZ" sz="2000" b="1" dirty="0" smtClean="0"/>
          </a:p>
        </p:txBody>
      </p:sp>
      <p:sp>
        <p:nvSpPr>
          <p:cNvPr id="3" name="Šipka dolů 2"/>
          <p:cNvSpPr/>
          <p:nvPr/>
        </p:nvSpPr>
        <p:spPr>
          <a:xfrm>
            <a:off x="4499992" y="1412776"/>
            <a:ext cx="216024" cy="648072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 dolů 3"/>
          <p:cNvSpPr/>
          <p:nvPr/>
        </p:nvSpPr>
        <p:spPr>
          <a:xfrm>
            <a:off x="4499992" y="2636912"/>
            <a:ext cx="216024" cy="648072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4499992" y="4509120"/>
            <a:ext cx="216024" cy="648072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332656"/>
            <a:ext cx="835292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DESADAPTACE POHYBOVÉHO SYSTÉMU  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Dlouhodobé přerušení u </a:t>
            </a:r>
            <a:r>
              <a:rPr lang="cs-CZ" sz="2000" b="1" u="sng" dirty="0" smtClean="0"/>
              <a:t>silově a rychlostně trénovaných </a:t>
            </a:r>
            <a:r>
              <a:rPr lang="cs-CZ" sz="2000" b="1" dirty="0" smtClean="0"/>
              <a:t>sportovců 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↓ plocha průřezu vláken </a:t>
            </a:r>
          </a:p>
          <a:p>
            <a:pPr algn="ctr"/>
            <a:r>
              <a:rPr lang="cs-CZ" sz="2000" b="1" dirty="0" smtClean="0"/>
              <a:t>↓  počet rychlých vláken </a:t>
            </a:r>
          </a:p>
          <a:p>
            <a:pPr algn="ctr"/>
            <a:r>
              <a:rPr lang="cs-CZ" sz="2000" b="1" dirty="0" smtClean="0"/>
              <a:t>↑ počet pomalých vláken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↓ síla </a:t>
            </a:r>
          </a:p>
          <a:p>
            <a:pPr algn="ctr"/>
            <a:r>
              <a:rPr lang="cs-CZ" sz="2000" b="1" dirty="0" smtClean="0"/>
              <a:t>získaná </a:t>
            </a:r>
            <a:r>
              <a:rPr lang="cs-CZ" sz="2000" b="1" u="sng" dirty="0" smtClean="0"/>
              <a:t>koncentrickým tréninkem </a:t>
            </a:r>
            <a:r>
              <a:rPr lang="cs-CZ" sz="2000" b="1" dirty="0" smtClean="0"/>
              <a:t>rychleji a více (asi o 10 %)</a:t>
            </a:r>
          </a:p>
          <a:p>
            <a:pPr algn="ctr"/>
            <a:r>
              <a:rPr lang="cs-CZ" sz="2000" b="1" dirty="0" smtClean="0"/>
              <a:t>získaná </a:t>
            </a:r>
            <a:r>
              <a:rPr lang="cs-CZ" sz="2000" b="1" u="sng" dirty="0" smtClean="0"/>
              <a:t>excentrickým tréninkem </a:t>
            </a:r>
            <a:r>
              <a:rPr lang="cs-CZ" sz="2000" b="1" dirty="0" smtClean="0"/>
              <a:t>klesá pomaleji a méně  </a:t>
            </a:r>
          </a:p>
          <a:p>
            <a:pPr algn="ctr"/>
            <a:endParaRPr lang="cs-CZ" sz="2000" b="1" dirty="0" smtClean="0"/>
          </a:p>
        </p:txBody>
      </p:sp>
      <p:sp>
        <p:nvSpPr>
          <p:cNvPr id="3" name="Šipka dolů 2"/>
          <p:cNvSpPr/>
          <p:nvPr/>
        </p:nvSpPr>
        <p:spPr>
          <a:xfrm>
            <a:off x="4427984" y="1412776"/>
            <a:ext cx="288032" cy="720080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 dolů 3"/>
          <p:cNvSpPr/>
          <p:nvPr/>
        </p:nvSpPr>
        <p:spPr>
          <a:xfrm>
            <a:off x="4427984" y="3212976"/>
            <a:ext cx="288032" cy="720080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51520" y="404664"/>
            <a:ext cx="8424936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Adaptace</a:t>
            </a:r>
            <a:r>
              <a:rPr lang="cs-CZ" sz="2000" b="1" dirty="0" smtClean="0"/>
              <a:t> = většinou progresivní změny</a:t>
            </a:r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Desadaptace</a:t>
            </a:r>
            <a:r>
              <a:rPr lang="cs-CZ" sz="2000" b="1" dirty="0" smtClean="0"/>
              <a:t> = většinou regresivní změny</a:t>
            </a:r>
            <a:endParaRPr lang="cs-CZ" sz="2000" b="1" dirty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Adaptace vyžaduje </a:t>
            </a:r>
            <a:r>
              <a:rPr lang="cs-CZ" sz="2000" b="1" u="sng" dirty="0"/>
              <a:t>delší </a:t>
            </a:r>
            <a:r>
              <a:rPr lang="cs-CZ" sz="2000" b="1" u="sng" dirty="0" smtClean="0"/>
              <a:t>čas</a:t>
            </a:r>
          </a:p>
          <a:p>
            <a:pPr algn="ctr"/>
            <a:r>
              <a:rPr lang="cs-CZ" sz="2000" b="1" dirty="0" smtClean="0"/>
              <a:t>Desadaptace nastupuje </a:t>
            </a:r>
            <a:r>
              <a:rPr lang="cs-CZ" sz="2000" b="1" dirty="0"/>
              <a:t>a </a:t>
            </a:r>
            <a:r>
              <a:rPr lang="cs-CZ" sz="2000" b="1" dirty="0" smtClean="0"/>
              <a:t>probíhá </a:t>
            </a:r>
            <a:r>
              <a:rPr lang="cs-CZ" sz="2000" b="1" u="sng" dirty="0" smtClean="0"/>
              <a:t>rychleji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Velikost </a:t>
            </a:r>
            <a:r>
              <a:rPr lang="cs-CZ" sz="2000" b="1" dirty="0"/>
              <a:t>ztrát pozitivních efektů adaptace </a:t>
            </a:r>
            <a:endParaRPr lang="cs-CZ" sz="2000" b="1" dirty="0" smtClean="0"/>
          </a:p>
          <a:p>
            <a:pPr algn="ctr"/>
            <a:r>
              <a:rPr lang="cs-CZ" sz="2000" b="1" dirty="0" smtClean="0"/>
              <a:t>závisí na </a:t>
            </a:r>
            <a:r>
              <a:rPr lang="cs-CZ" sz="2000" b="1" u="sng" dirty="0"/>
              <a:t>délce přerušení </a:t>
            </a:r>
            <a:r>
              <a:rPr lang="cs-CZ" sz="2000" b="1" dirty="0"/>
              <a:t>pravidelného cvičení nebo </a:t>
            </a:r>
            <a:r>
              <a:rPr lang="cs-CZ" sz="2000" b="1" dirty="0" smtClean="0"/>
              <a:t>tréninku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u="sng" dirty="0" smtClean="0"/>
              <a:t>Hranice</a:t>
            </a:r>
            <a:r>
              <a:rPr lang="cs-CZ" sz="2000" b="1" dirty="0" smtClean="0"/>
              <a:t> oddělující krátkodobé </a:t>
            </a:r>
            <a:r>
              <a:rPr lang="cs-CZ" sz="2000" b="1" dirty="0"/>
              <a:t>a dlouhodobé </a:t>
            </a:r>
            <a:r>
              <a:rPr lang="cs-CZ" sz="2000" b="1" dirty="0" smtClean="0"/>
              <a:t>přerušení</a:t>
            </a:r>
          </a:p>
          <a:p>
            <a:pPr algn="ctr"/>
            <a:r>
              <a:rPr lang="cs-CZ" sz="2000" b="1" dirty="0" smtClean="0"/>
              <a:t>=</a:t>
            </a:r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měsíc</a:t>
            </a:r>
          </a:p>
          <a:p>
            <a:pPr algn="ctr"/>
            <a:r>
              <a:rPr lang="cs-CZ" sz="2000" b="1" dirty="0" smtClean="0"/>
              <a:t>   </a:t>
            </a:r>
            <a:endParaRPr lang="cs-CZ" sz="2000" b="1" dirty="0"/>
          </a:p>
          <a:p>
            <a:pPr algn="ctr"/>
            <a:r>
              <a:rPr lang="cs-CZ" sz="2000" b="1" u="sng" dirty="0" smtClean="0"/>
              <a:t>Rychlost </a:t>
            </a:r>
            <a:r>
              <a:rPr lang="cs-CZ" sz="2000" b="1" u="sng" dirty="0"/>
              <a:t>desadaptace</a:t>
            </a:r>
            <a:r>
              <a:rPr lang="cs-CZ" sz="2000" b="1" dirty="0"/>
              <a:t> </a:t>
            </a:r>
            <a:r>
              <a:rPr lang="cs-CZ" sz="2000" b="1" dirty="0" smtClean="0"/>
              <a:t>(</a:t>
            </a:r>
            <a:r>
              <a:rPr lang="cs-CZ" sz="2000" b="1" i="1" dirty="0" smtClean="0"/>
              <a:t>je pod silným genetickým vlivem</a:t>
            </a:r>
            <a:r>
              <a:rPr lang="cs-CZ" sz="2000" b="1" dirty="0" smtClean="0"/>
              <a:t>) </a:t>
            </a:r>
          </a:p>
          <a:p>
            <a:pPr algn="ctr"/>
            <a:r>
              <a:rPr lang="cs-CZ" sz="2000" b="1" dirty="0" smtClean="0"/>
              <a:t>vedle dědičnosti závisí</a:t>
            </a:r>
          </a:p>
          <a:p>
            <a:pPr>
              <a:buClr>
                <a:srgbClr val="FF0000"/>
              </a:buClr>
              <a:buSzPct val="120000"/>
              <a:buFont typeface="Arial" pitchFamily="34" charset="0"/>
              <a:buChar char="•"/>
            </a:pPr>
            <a:r>
              <a:rPr lang="cs-CZ" sz="2000" b="1" dirty="0" smtClean="0"/>
              <a:t>na </a:t>
            </a:r>
            <a:r>
              <a:rPr lang="cs-CZ" sz="2000" b="1" dirty="0"/>
              <a:t>délce a </a:t>
            </a:r>
            <a:r>
              <a:rPr lang="cs-CZ" sz="2000" b="1" dirty="0" smtClean="0"/>
              <a:t>kvalitě </a:t>
            </a:r>
            <a:r>
              <a:rPr lang="cs-CZ" sz="2000" b="1" dirty="0"/>
              <a:t>procesu adaptace </a:t>
            </a:r>
            <a:r>
              <a:rPr lang="cs-CZ" sz="2000" b="1" i="1" dirty="0" smtClean="0"/>
              <a:t>(čím delší a kvalitnější, tím pomalejší desadaptace)</a:t>
            </a:r>
          </a:p>
          <a:p>
            <a:pPr>
              <a:buClr>
                <a:srgbClr val="FF0000"/>
              </a:buClr>
              <a:buSzPct val="120000"/>
              <a:buFont typeface="Arial" pitchFamily="34" charset="0"/>
              <a:buChar char="•"/>
            </a:pPr>
            <a:r>
              <a:rPr lang="cs-CZ" sz="2000" b="1" dirty="0" smtClean="0"/>
              <a:t>na </a:t>
            </a:r>
            <a:r>
              <a:rPr lang="cs-CZ" sz="2000" b="1" dirty="0"/>
              <a:t>iniciální úrovni jednotlivých ukazatelů před začátkem </a:t>
            </a:r>
            <a:r>
              <a:rPr lang="cs-CZ" sz="2000" b="1" dirty="0" smtClean="0"/>
              <a:t>adaptace </a:t>
            </a:r>
            <a:r>
              <a:rPr lang="cs-CZ" sz="2000" b="1" i="1" dirty="0" smtClean="0"/>
              <a:t>(čím nižší úroveň před adaptací, tím rychlejší desadaptace)</a:t>
            </a:r>
          </a:p>
          <a:p>
            <a:pPr algn="ctr"/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332656"/>
            <a:ext cx="835292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DESADAPTACE POHYBOVÉHO SYSTÉMU  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Dlouhodobý pobyt na lůžku </a:t>
            </a:r>
          </a:p>
          <a:p>
            <a:pPr algn="ctr"/>
            <a:r>
              <a:rPr lang="cs-CZ" sz="2000" b="1" dirty="0" smtClean="0"/>
              <a:t>(chronické onemocnění, dlouhodobá sádrová fixace, atd.)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zkrácení úponových šlach </a:t>
            </a:r>
          </a:p>
          <a:p>
            <a:pPr algn="ctr"/>
            <a:r>
              <a:rPr lang="cs-CZ" sz="2000" b="1" dirty="0" smtClean="0"/>
              <a:t>=</a:t>
            </a:r>
          </a:p>
          <a:p>
            <a:pPr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SVALOVÁ KONTRAKTURA </a:t>
            </a:r>
          </a:p>
          <a:p>
            <a:pPr algn="ctr"/>
            <a:r>
              <a:rPr lang="cs-CZ" sz="2000" b="1" dirty="0" smtClean="0"/>
              <a:t>(nemožnost natáhnout sval a bolesti v oblasti jeho úponu)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Prevence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časté (několikrát za den) pasivní protahování svalů 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aktivní izometrické kontrakce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jednou za 2 hodiny změnit polohu ležícího pacienta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</p:txBody>
      </p:sp>
      <p:sp>
        <p:nvSpPr>
          <p:cNvPr id="3" name="Šipka dolů 2"/>
          <p:cNvSpPr/>
          <p:nvPr/>
        </p:nvSpPr>
        <p:spPr>
          <a:xfrm>
            <a:off x="4499992" y="1700808"/>
            <a:ext cx="288032" cy="792088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332656"/>
            <a:ext cx="835292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DESADAPTACE POHYBOVÉHO SYSTÉMU  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Dlouhodobý pobyt na lůžku </a:t>
            </a:r>
          </a:p>
          <a:p>
            <a:pPr algn="ctr"/>
            <a:r>
              <a:rPr lang="cs-CZ" sz="2000" b="1" dirty="0" smtClean="0"/>
              <a:t>Nedostatečné působení gravitace 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pokles gravitačního tlaku na osový skelet 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postupné </a:t>
            </a:r>
            <a:r>
              <a:rPr lang="cs-CZ" sz="2000" b="1" u="sng" dirty="0" smtClean="0"/>
              <a:t>vyplavování vápníku z kostí</a:t>
            </a:r>
            <a:r>
              <a:rPr lang="cs-CZ" sz="2000" b="1" dirty="0" smtClean="0"/>
              <a:t> </a:t>
            </a:r>
          </a:p>
          <a:p>
            <a:pPr algn="ctr"/>
            <a:r>
              <a:rPr lang="cs-CZ" sz="2000" b="1" dirty="0" smtClean="0"/>
              <a:t>(asi 0,2 g denně)</a:t>
            </a:r>
          </a:p>
          <a:p>
            <a:pPr algn="ctr"/>
            <a:r>
              <a:rPr lang="cs-CZ" sz="1600" b="1" dirty="0" smtClean="0"/>
              <a:t>(Problém zvýšeného vyplavování vápníku z kostí v beztížném stavu </a:t>
            </a:r>
          </a:p>
          <a:p>
            <a:pPr algn="ctr"/>
            <a:r>
              <a:rPr lang="cs-CZ" sz="1600" b="1" dirty="0" smtClean="0"/>
              <a:t>limituje i pobyt kosmonautů ve vesmíru)</a:t>
            </a:r>
          </a:p>
          <a:p>
            <a:pPr algn="ctr"/>
            <a:r>
              <a:rPr lang="cs-CZ" sz="2000" b="1" dirty="0" smtClean="0"/>
              <a:t> Ani několikahodinové cvičení vleže nedokáže zabránit ztrátám vápníku</a:t>
            </a:r>
          </a:p>
          <a:p>
            <a:pPr algn="ctr"/>
            <a:r>
              <a:rPr lang="cs-CZ" sz="2000" b="1" dirty="0" smtClean="0"/>
              <a:t>Nezbytné cvičení ve svislé poloze (ve stoje)</a:t>
            </a:r>
          </a:p>
          <a:p>
            <a:pPr algn="ctr"/>
            <a:r>
              <a:rPr lang="cs-CZ" sz="2000" b="1" i="1" dirty="0" smtClean="0"/>
              <a:t>(gravitační síla působí v ose páteře a dlouhých kostí) </a:t>
            </a:r>
          </a:p>
          <a:p>
            <a:endParaRPr lang="cs-CZ" sz="2000" dirty="0"/>
          </a:p>
        </p:txBody>
      </p:sp>
      <p:sp>
        <p:nvSpPr>
          <p:cNvPr id="3" name="Šipka dolů 2"/>
          <p:cNvSpPr/>
          <p:nvPr/>
        </p:nvSpPr>
        <p:spPr>
          <a:xfrm>
            <a:off x="4427984" y="1700808"/>
            <a:ext cx="288032" cy="792088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 dolů 3"/>
          <p:cNvSpPr/>
          <p:nvPr/>
        </p:nvSpPr>
        <p:spPr>
          <a:xfrm>
            <a:off x="4427984" y="2924944"/>
            <a:ext cx="288032" cy="792088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20891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 ZMĚNY SPOJENÉ S DESADAPTACÍ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Přesun aktivity ANS směrem k sympatiku </a:t>
            </a:r>
          </a:p>
          <a:p>
            <a:pPr algn="ctr"/>
            <a:r>
              <a:rPr lang="cs-CZ" sz="2000" b="1" dirty="0" smtClean="0"/>
              <a:t>=</a:t>
            </a:r>
          </a:p>
          <a:p>
            <a:pPr algn="ctr"/>
            <a:r>
              <a:rPr lang="cs-CZ" sz="2000" b="1" u="sng" dirty="0" smtClean="0"/>
              <a:t>ortostatická labilita</a:t>
            </a:r>
          </a:p>
          <a:p>
            <a:pPr algn="ctr"/>
            <a:r>
              <a:rPr lang="cs-CZ" sz="2000" b="1" dirty="0" smtClean="0"/>
              <a:t>(závratěmi při změně polohy z lehu do stoje, atd.) 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Pokles fibrinolytické kapacity a mírně </a:t>
            </a:r>
            <a:r>
              <a:rPr lang="cs-CZ" sz="2000" b="1" u="sng" dirty="0" smtClean="0"/>
              <a:t>zvýšená srážlivost krve</a:t>
            </a:r>
            <a:r>
              <a:rPr lang="cs-CZ" sz="2000" b="1" dirty="0" smtClean="0"/>
              <a:t> </a:t>
            </a:r>
          </a:p>
          <a:p>
            <a:pPr algn="ctr"/>
            <a:r>
              <a:rPr lang="cs-CZ" sz="2000" b="1" dirty="0" smtClean="0"/>
              <a:t>=</a:t>
            </a:r>
          </a:p>
          <a:p>
            <a:pPr algn="ctr"/>
            <a:r>
              <a:rPr lang="cs-CZ" sz="2000" b="1" dirty="0" smtClean="0"/>
              <a:t>zvýšený výskyt </a:t>
            </a:r>
            <a:r>
              <a:rPr lang="cs-CZ" sz="2000" b="1" dirty="0" err="1" smtClean="0"/>
              <a:t>trombogeneze</a:t>
            </a:r>
            <a:r>
              <a:rPr lang="cs-CZ" sz="2000" b="1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188640"/>
            <a:ext cx="8424936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ZPOMALENÍ RYCHLOSTI DESADAPTACE </a:t>
            </a:r>
          </a:p>
          <a:p>
            <a:pPr lvl="1"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 VYNUCENÉM PŘERUŠENÍ CVIČENÍ NEBO TRÉNINKU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Snížení obvyklé intenzity zatížení o 20 – 30 % </a:t>
            </a:r>
          </a:p>
          <a:p>
            <a:pPr algn="ctr"/>
            <a:r>
              <a:rPr lang="cs-CZ" sz="2000" b="1" dirty="0" smtClean="0"/>
              <a:t>+</a:t>
            </a:r>
          </a:p>
          <a:p>
            <a:pPr algn="ctr"/>
            <a:r>
              <a:rPr lang="cs-CZ" sz="2000" b="1" dirty="0" smtClean="0"/>
              <a:t>zkrácení doby trvání cvičení o 30 – 40 % </a:t>
            </a:r>
          </a:p>
          <a:p>
            <a:pPr algn="ctr"/>
            <a:r>
              <a:rPr lang="cs-CZ" sz="2000" b="1" dirty="0" smtClean="0"/>
              <a:t>=</a:t>
            </a:r>
          </a:p>
          <a:p>
            <a:pPr algn="ctr"/>
            <a:r>
              <a:rPr lang="cs-CZ" sz="2000" b="1" dirty="0" smtClean="0"/>
              <a:t>„</a:t>
            </a:r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NÁHRADNÍ CVIČENÍ</a:t>
            </a:r>
            <a:r>
              <a:rPr lang="cs-CZ" sz="2000" b="1" dirty="0" smtClean="0"/>
              <a:t>“ - prevence 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výraznějších změn sacharidového a lipidového metabolismu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poklesu enzymatické aktivity ve svalové tkáni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poklesu svalové síly a VO</a:t>
            </a:r>
            <a:r>
              <a:rPr lang="cs-CZ" sz="2000" b="1" baseline="-25000" dirty="0" smtClean="0"/>
              <a:t>2</a:t>
            </a:r>
            <a:r>
              <a:rPr lang="cs-CZ" sz="2000" b="1" dirty="0" smtClean="0"/>
              <a:t> max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zvýšení hladiny krevního laktátu a zvýšení klidové i zátěžové SF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Kdy?</a:t>
            </a:r>
          </a:p>
          <a:p>
            <a:pPr algn="ctr"/>
            <a:r>
              <a:rPr lang="cs-CZ" sz="2000" b="1" dirty="0" smtClean="0"/>
              <a:t>Delší vynucený pobyt na lůžku</a:t>
            </a:r>
          </a:p>
          <a:p>
            <a:pPr algn="ctr"/>
            <a:r>
              <a:rPr lang="cs-CZ" sz="2000" b="1" dirty="0" smtClean="0"/>
              <a:t>Cvičení částmi těla, které nevyžadují klid </a:t>
            </a:r>
          </a:p>
          <a:p>
            <a:pPr algn="ctr"/>
            <a:r>
              <a:rPr lang="cs-CZ" sz="2000" b="1" dirty="0" smtClean="0"/>
              <a:t>(např. kontralaterální končetina, břišní a zádové svalstvo, atd.) 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ČASOVÉ OMEZENÍ POUZE NA 3 – 4 TÝDNY </a:t>
            </a:r>
          </a:p>
          <a:p>
            <a:endParaRPr lang="cs-CZ" dirty="0"/>
          </a:p>
        </p:txBody>
      </p:sp>
      <p:sp>
        <p:nvSpPr>
          <p:cNvPr id="3" name="Zaoblený obdélník 2"/>
          <p:cNvSpPr/>
          <p:nvPr/>
        </p:nvSpPr>
        <p:spPr>
          <a:xfrm>
            <a:off x="2123728" y="5517232"/>
            <a:ext cx="4896544" cy="7200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51520" y="404664"/>
            <a:ext cx="842493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ABSTINENČNÍ PŘÍZNAKY</a:t>
            </a:r>
          </a:p>
          <a:p>
            <a:pPr algn="ctr"/>
            <a:r>
              <a:rPr lang="cs-CZ" sz="2000" b="1" dirty="0" smtClean="0"/>
              <a:t>souvisejí </a:t>
            </a:r>
            <a:r>
              <a:rPr lang="cs-CZ" sz="2000" b="1" dirty="0"/>
              <a:t>s poklesem aktivity autonomního nervového systému </a:t>
            </a:r>
            <a:endParaRPr lang="cs-CZ" sz="2000" b="1" dirty="0" smtClean="0"/>
          </a:p>
          <a:p>
            <a:pPr algn="ctr"/>
            <a:r>
              <a:rPr lang="cs-CZ" sz="2000" b="1" dirty="0" smtClean="0"/>
              <a:t>se </a:t>
            </a:r>
            <a:r>
              <a:rPr lang="cs-CZ" sz="2000" b="1" dirty="0"/>
              <a:t>ztrátou rovnováhy mezi </a:t>
            </a:r>
            <a:r>
              <a:rPr lang="cs-CZ" sz="2000" b="1" dirty="0" smtClean="0"/>
              <a:t>sympatikem a vagem</a:t>
            </a:r>
            <a:endParaRPr lang="cs-CZ" sz="2000" b="1" dirty="0"/>
          </a:p>
          <a:p>
            <a:pPr algn="ctr"/>
            <a:endParaRPr lang="cs-CZ" sz="2000" b="1" dirty="0" smtClean="0"/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CHRONICKÁ (DLOUHODOBÁ) HYPOKINEZE </a:t>
            </a:r>
          </a:p>
          <a:p>
            <a:pPr>
              <a:buClr>
                <a:srgbClr val="FF0000"/>
              </a:buClr>
              <a:buSzPct val="125000"/>
              <a:buFont typeface="Wingdings" pitchFamily="2" charset="2"/>
              <a:buChar char="§"/>
            </a:pPr>
            <a:r>
              <a:rPr lang="cs-CZ" sz="2000" b="1" dirty="0" smtClean="0"/>
              <a:t>fyzická slabost</a:t>
            </a:r>
          </a:p>
          <a:p>
            <a:pPr>
              <a:buClr>
                <a:srgbClr val="FF0000"/>
              </a:buClr>
              <a:buSzPct val="125000"/>
              <a:buFont typeface="Wingdings" pitchFamily="2" charset="2"/>
              <a:buChar char="§"/>
            </a:pPr>
            <a:r>
              <a:rPr lang="cs-CZ" sz="2000" b="1" dirty="0" smtClean="0"/>
              <a:t>zvýšená a rychle nastupující únavnost a dušnost </a:t>
            </a:r>
            <a:r>
              <a:rPr lang="cs-CZ" i="1" dirty="0" smtClean="0"/>
              <a:t>(již při malém fyzickém zatížení)</a:t>
            </a:r>
            <a:endParaRPr lang="cs-CZ" sz="2000" i="1" dirty="0" smtClean="0"/>
          </a:p>
          <a:p>
            <a:pPr>
              <a:buClr>
                <a:srgbClr val="FF0000"/>
              </a:buClr>
              <a:buSzPct val="125000"/>
              <a:buFont typeface="Wingdings" pitchFamily="2" charset="2"/>
              <a:buChar char="§"/>
            </a:pPr>
            <a:r>
              <a:rPr lang="cs-CZ" sz="2000" b="1" dirty="0" smtClean="0"/>
              <a:t>bušení srdce</a:t>
            </a:r>
          </a:p>
          <a:p>
            <a:pPr>
              <a:buClr>
                <a:srgbClr val="FF0000"/>
              </a:buClr>
              <a:buSzPct val="125000"/>
              <a:buFont typeface="Wingdings" pitchFamily="2" charset="2"/>
              <a:buChar char="§"/>
            </a:pPr>
            <a:r>
              <a:rPr lang="cs-CZ" sz="2000" b="1" dirty="0" smtClean="0"/>
              <a:t>závratě</a:t>
            </a:r>
          </a:p>
          <a:p>
            <a:pPr>
              <a:buClr>
                <a:srgbClr val="FF0000"/>
              </a:buClr>
              <a:buSzPct val="125000"/>
              <a:buFont typeface="Wingdings" pitchFamily="2" charset="2"/>
              <a:buChar char="§"/>
            </a:pPr>
            <a:r>
              <a:rPr lang="cs-CZ" sz="2000" b="1" dirty="0" smtClean="0"/>
              <a:t>pocity redukované pracovní schopnosti</a:t>
            </a:r>
          </a:p>
          <a:p>
            <a:pPr>
              <a:buClr>
                <a:srgbClr val="FF0000"/>
              </a:buClr>
              <a:buSzPct val="125000"/>
              <a:buFont typeface="Wingdings" pitchFamily="2" charset="2"/>
              <a:buChar char="§"/>
            </a:pPr>
            <a:r>
              <a:rPr lang="cs-CZ" sz="2000" b="1" dirty="0" smtClean="0"/>
              <a:t>bolesti hlavy</a:t>
            </a:r>
          </a:p>
          <a:p>
            <a:pPr>
              <a:buClr>
                <a:srgbClr val="FF0000"/>
              </a:buClr>
              <a:buSzPct val="125000"/>
              <a:buFont typeface="Wingdings" pitchFamily="2" charset="2"/>
              <a:buChar char="§"/>
            </a:pPr>
            <a:r>
              <a:rPr lang="cs-CZ" sz="2000" b="1" dirty="0" smtClean="0"/>
              <a:t>bolesti v zádech</a:t>
            </a:r>
          </a:p>
          <a:p>
            <a:pPr>
              <a:buClr>
                <a:srgbClr val="FF0000"/>
              </a:buClr>
              <a:buSzPct val="125000"/>
              <a:buFont typeface="Wingdings" pitchFamily="2" charset="2"/>
              <a:buChar char="§"/>
            </a:pPr>
            <a:r>
              <a:rPr lang="cs-CZ" sz="2000" b="1" dirty="0" smtClean="0"/>
              <a:t>pocity studených akrálních částí končetin</a:t>
            </a:r>
          </a:p>
          <a:p>
            <a:pPr>
              <a:buClr>
                <a:srgbClr val="FF0000"/>
              </a:buClr>
              <a:buSzPct val="125000"/>
              <a:buFont typeface="Wingdings" pitchFamily="2" charset="2"/>
              <a:buChar char="§"/>
            </a:pPr>
            <a:r>
              <a:rPr lang="cs-CZ" sz="2000" b="1" dirty="0" smtClean="0"/>
              <a:t>poruchy spánku </a:t>
            </a:r>
          </a:p>
          <a:p>
            <a:pPr>
              <a:buClr>
                <a:srgbClr val="FF0000"/>
              </a:buClr>
              <a:buSzPct val="125000"/>
              <a:buFont typeface="Wingdings" pitchFamily="2" charset="2"/>
              <a:buChar char="§"/>
            </a:pPr>
            <a:r>
              <a:rPr lang="cs-CZ" sz="2000" b="1" dirty="0" smtClean="0"/>
              <a:t>zvýšená nervozita</a:t>
            </a:r>
          </a:p>
          <a:p>
            <a:pPr algn="ctr"/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51520" y="404664"/>
            <a:ext cx="842493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CHRONICKÁ (DLOUHODOBÁ) HYPOKINEZE </a:t>
            </a:r>
          </a:p>
          <a:p>
            <a:pPr algn="ctr"/>
            <a:r>
              <a:rPr lang="cs-CZ" sz="2000" b="1" dirty="0" smtClean="0"/>
              <a:t>Pocit onemocnění, potřeba léčení nejlépe </a:t>
            </a:r>
            <a:r>
              <a:rPr lang="cs-CZ" sz="2000" b="1" dirty="0"/>
              <a:t>pomocí </a:t>
            </a:r>
            <a:r>
              <a:rPr lang="cs-CZ" sz="2000" b="1" dirty="0" smtClean="0"/>
              <a:t>farmakoterapie</a:t>
            </a:r>
          </a:p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??? </a:t>
            </a:r>
          </a:p>
          <a:p>
            <a:pPr algn="ctr"/>
            <a:endParaRPr lang="cs-CZ" sz="2000" b="1" dirty="0"/>
          </a:p>
          <a:p>
            <a:pPr algn="ctr"/>
            <a:r>
              <a:rPr lang="cs-CZ" sz="2000" b="1" dirty="0" smtClean="0"/>
              <a:t>Spíše pomůže </a:t>
            </a:r>
            <a:r>
              <a:rPr lang="cs-CZ" sz="2000" b="1" dirty="0"/>
              <a:t>pozitivní změna životního stylu </a:t>
            </a:r>
            <a:endParaRPr lang="cs-CZ" sz="2000" b="1" dirty="0" smtClean="0"/>
          </a:p>
          <a:p>
            <a:pPr algn="ctr"/>
            <a:r>
              <a:rPr lang="cs-CZ" sz="2000" b="1" dirty="0" smtClean="0"/>
              <a:t>s</a:t>
            </a:r>
            <a:r>
              <a:rPr lang="cs-CZ" sz="2000" b="1" dirty="0"/>
              <a:t> pravidelnou a adekvátní pohybovou </a:t>
            </a:r>
            <a:r>
              <a:rPr lang="cs-CZ" sz="2000" b="1" dirty="0" smtClean="0"/>
              <a:t>aktivitou </a:t>
            </a:r>
          </a:p>
          <a:p>
            <a:pPr algn="ctr"/>
            <a:endParaRPr lang="cs-CZ" sz="2000" b="1" dirty="0"/>
          </a:p>
          <a:p>
            <a:pPr algn="ctr"/>
            <a:endParaRPr lang="cs-CZ" sz="2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ALE:</a:t>
            </a:r>
          </a:p>
          <a:p>
            <a:pPr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DLOUHODOBÁ HYPOKINEZE - VELMI DŮLEŽITÝ RIZIKOVÝ FAKTOR</a:t>
            </a:r>
          </a:p>
          <a:p>
            <a:pPr algn="ctr"/>
            <a:endParaRPr lang="cs-CZ" sz="2000" b="1" dirty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CHRONICKÁ NEINFEKČNÍ ONEMOCNĚNÍ </a:t>
            </a:r>
          </a:p>
          <a:p>
            <a:pPr algn="ctr"/>
            <a:endParaRPr lang="cs-CZ" sz="2000" b="1" dirty="0"/>
          </a:p>
          <a:p>
            <a:pPr algn="ctr"/>
            <a:endParaRPr lang="cs-CZ" sz="2000" b="1" dirty="0"/>
          </a:p>
        </p:txBody>
      </p:sp>
      <p:sp>
        <p:nvSpPr>
          <p:cNvPr id="3" name="Šipka dolů 2"/>
          <p:cNvSpPr/>
          <p:nvPr/>
        </p:nvSpPr>
        <p:spPr>
          <a:xfrm>
            <a:off x="4427984" y="3861048"/>
            <a:ext cx="216024" cy="432048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691680" y="1700808"/>
            <a:ext cx="5616624" cy="10801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3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332656"/>
            <a:ext cx="828092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DESADAPTACE TRANSPORTNÍHO SYSTÉMU</a:t>
            </a:r>
          </a:p>
          <a:p>
            <a:pPr lvl="1" algn="ctr"/>
            <a:endParaRPr lang="cs-CZ" b="1" dirty="0" smtClean="0"/>
          </a:p>
          <a:p>
            <a:pPr algn="ctr"/>
            <a:r>
              <a:rPr lang="cs-CZ" sz="2000" b="1" dirty="0" smtClean="0">
                <a:solidFill>
                  <a:srgbClr val="002060"/>
                </a:solidFill>
              </a:rPr>
              <a:t>V prvních fázích desadaptace </a:t>
            </a:r>
          </a:p>
          <a:p>
            <a:pPr algn="ctr"/>
            <a:r>
              <a:rPr lang="cs-CZ" sz="2000" b="1" dirty="0" smtClean="0"/>
              <a:t>↓ VO</a:t>
            </a:r>
            <a:r>
              <a:rPr lang="cs-CZ" sz="2000" b="1" baseline="-25000" dirty="0" smtClean="0"/>
              <a:t>2</a:t>
            </a:r>
            <a:r>
              <a:rPr lang="cs-CZ" sz="2000" b="1" dirty="0" smtClean="0"/>
              <a:t> max v průměru asi o </a:t>
            </a:r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10 %</a:t>
            </a:r>
            <a:endParaRPr lang="cs-CZ" sz="2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>
                <a:solidFill>
                  <a:srgbClr val="002060"/>
                </a:solidFill>
              </a:rPr>
              <a:t>Dlouhodobé přerušení </a:t>
            </a:r>
          </a:p>
          <a:p>
            <a:pPr algn="ctr"/>
            <a:r>
              <a:rPr lang="cs-CZ" sz="2000" b="1" dirty="0" smtClean="0"/>
              <a:t>=</a:t>
            </a:r>
          </a:p>
          <a:p>
            <a:pPr algn="ctr"/>
            <a:r>
              <a:rPr lang="cs-CZ" sz="2000" b="1" dirty="0" smtClean="0"/>
              <a:t>zpomalení poklesu, celkem až </a:t>
            </a:r>
            <a:r>
              <a:rPr lang="cs-C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25 %</a:t>
            </a:r>
            <a:endParaRPr lang="cs-CZ" sz="2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2000" b="1" dirty="0" smtClean="0"/>
              <a:t>(VO</a:t>
            </a:r>
            <a:r>
              <a:rPr lang="cs-CZ" sz="2000" b="1" baseline="-25000" dirty="0" smtClean="0"/>
              <a:t>2</a:t>
            </a:r>
            <a:r>
              <a:rPr lang="cs-CZ" sz="2000" b="1" dirty="0" smtClean="0"/>
              <a:t> max se vrací zhruba na úroveň před začátkem adaptace)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Postupný návrat VO</a:t>
            </a:r>
            <a:r>
              <a:rPr lang="cs-CZ" sz="2000" b="1" baseline="-25000" dirty="0" smtClean="0"/>
              <a:t>2</a:t>
            </a:r>
            <a:r>
              <a:rPr lang="cs-CZ" sz="2000" b="1" dirty="0" smtClean="0"/>
              <a:t> max zpět na výchozí úroveň adaptace </a:t>
            </a:r>
          </a:p>
          <a:p>
            <a:pPr algn="ctr"/>
            <a:r>
              <a:rPr lang="cs-CZ" sz="2000" b="1" dirty="0" smtClean="0"/>
              <a:t>většinou pomalejší</a:t>
            </a:r>
          </a:p>
          <a:p>
            <a:pPr algn="ctr"/>
            <a:r>
              <a:rPr lang="cs-CZ" sz="2000" b="1" i="1" dirty="0" smtClean="0"/>
              <a:t>(ve srovnání s ostatními parametry transportního systému)</a:t>
            </a:r>
          </a:p>
          <a:p>
            <a:pPr algn="ctr"/>
            <a:endParaRPr 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332656"/>
            <a:ext cx="828092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DESADAPTACE TRANSPORTNÍHO SYSTÉMU</a:t>
            </a:r>
          </a:p>
          <a:p>
            <a:pPr lvl="1" algn="ctr"/>
            <a:endParaRPr lang="cs-CZ" b="1" dirty="0" smtClean="0"/>
          </a:p>
          <a:p>
            <a:pPr algn="ctr"/>
            <a:r>
              <a:rPr lang="cs-CZ" sz="2000" b="1" dirty="0" smtClean="0"/>
              <a:t>↓ objemu krve asi o 5 – 10 %</a:t>
            </a:r>
          </a:p>
          <a:p>
            <a:pPr algn="ctr"/>
            <a:r>
              <a:rPr lang="cs-CZ" sz="2000" b="1" dirty="0" smtClean="0"/>
              <a:t>(plazmy i erytrocytů)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↓ žilní návrat </a:t>
            </a:r>
          </a:p>
          <a:p>
            <a:pPr algn="ctr"/>
            <a:r>
              <a:rPr lang="cs-CZ" sz="2000" b="1" dirty="0" smtClean="0"/>
              <a:t>ve vzpřímené poloze ↓ plnění srdce až o 20 %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↓ end-diastolický objem levé komory o více než 10 % </a:t>
            </a:r>
          </a:p>
          <a:p>
            <a:pPr algn="ctr"/>
            <a:r>
              <a:rPr lang="cs-CZ" sz="2000" b="1" dirty="0" smtClean="0"/>
              <a:t>↓systolický objem o více než 15 %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zrychlení SF až o 10 % </a:t>
            </a:r>
          </a:p>
          <a:p>
            <a:pPr algn="ctr"/>
            <a:r>
              <a:rPr lang="cs-CZ" sz="2000" b="1" i="1" dirty="0" smtClean="0"/>
              <a:t>(někdy až na úroveň před zahájením pravidelného cvičení)</a:t>
            </a:r>
          </a:p>
          <a:p>
            <a:pPr algn="ctr"/>
            <a:r>
              <a:rPr lang="cs-CZ" sz="2000" b="1" dirty="0" smtClean="0"/>
              <a:t>posun sympatovagové rovnováhy směrem k sympatiku</a:t>
            </a:r>
          </a:p>
          <a:p>
            <a:pPr algn="ctr"/>
            <a:endParaRPr lang="cs-CZ" sz="2000" b="1" dirty="0" smtClean="0"/>
          </a:p>
        </p:txBody>
      </p:sp>
      <p:sp>
        <p:nvSpPr>
          <p:cNvPr id="3" name="Šipka dolů 2"/>
          <p:cNvSpPr/>
          <p:nvPr/>
        </p:nvSpPr>
        <p:spPr>
          <a:xfrm>
            <a:off x="4355976" y="1628800"/>
            <a:ext cx="216024" cy="504056"/>
          </a:xfrm>
          <a:prstGeom prst="downArrow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 dolů 3"/>
          <p:cNvSpPr/>
          <p:nvPr/>
        </p:nvSpPr>
        <p:spPr>
          <a:xfrm>
            <a:off x="4355976" y="2852936"/>
            <a:ext cx="216024" cy="504056"/>
          </a:xfrm>
          <a:prstGeom prst="downArrow">
            <a:avLst/>
          </a:prstGeom>
          <a:solidFill>
            <a:schemeClr val="accent2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4355976" y="4005064"/>
            <a:ext cx="216024" cy="504056"/>
          </a:xfrm>
          <a:prstGeom prst="downArrow">
            <a:avLst/>
          </a:prstGeom>
          <a:solidFill>
            <a:schemeClr val="accent2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332656"/>
            <a:ext cx="828092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DESADAPTACE TRANSPORTNÍHO SYSTÉMU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ALE!</a:t>
            </a:r>
          </a:p>
          <a:p>
            <a:pPr algn="ctr"/>
            <a:r>
              <a:rPr lang="cs-CZ" sz="2000" b="1" dirty="0" smtClean="0"/>
              <a:t>↓ maximální Q.min</a:t>
            </a:r>
            <a:r>
              <a:rPr lang="cs-CZ" sz="2000" b="1" baseline="30000" dirty="0" smtClean="0"/>
              <a:t>-1</a:t>
            </a:r>
            <a:r>
              <a:rPr lang="cs-CZ" sz="2000" b="1" dirty="0" smtClean="0"/>
              <a:t> 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Prodloužení fáze zotavení </a:t>
            </a:r>
          </a:p>
          <a:p>
            <a:pPr algn="ctr"/>
            <a:r>
              <a:rPr lang="cs-CZ" sz="2000" b="1" dirty="0" smtClean="0"/>
              <a:t>zpomalení návratu zátěžových hodnot SF k hodnotám klidovým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Posun sympatovagové rovnováhy směrem k sympatiku </a:t>
            </a:r>
          </a:p>
          <a:p>
            <a:pPr algn="ctr"/>
            <a:endParaRPr lang="cs-CZ" sz="2000" b="1" u="sng" dirty="0" smtClean="0"/>
          </a:p>
          <a:p>
            <a:pPr algn="ctr"/>
            <a:endParaRPr lang="cs-CZ" sz="2000" b="1" u="sng" dirty="0" smtClean="0"/>
          </a:p>
          <a:p>
            <a:pPr algn="ctr"/>
            <a:r>
              <a:rPr lang="cs-CZ" sz="2000" b="1" dirty="0" smtClean="0"/>
              <a:t>↑ odpor v rezistentních cévách 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↑ TKs i TKd</a:t>
            </a:r>
          </a:p>
          <a:p>
            <a:pPr algn="ctr"/>
            <a:endParaRPr lang="cs-CZ" sz="2000" b="1" dirty="0" smtClean="0"/>
          </a:p>
        </p:txBody>
      </p:sp>
      <p:sp>
        <p:nvSpPr>
          <p:cNvPr id="3" name="Šipka dolů 2"/>
          <p:cNvSpPr/>
          <p:nvPr/>
        </p:nvSpPr>
        <p:spPr>
          <a:xfrm>
            <a:off x="4427984" y="3212976"/>
            <a:ext cx="216024" cy="504056"/>
          </a:xfrm>
          <a:prstGeom prst="downArrow">
            <a:avLst/>
          </a:prstGeom>
          <a:solidFill>
            <a:schemeClr val="accent2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 dolů 3"/>
          <p:cNvSpPr/>
          <p:nvPr/>
        </p:nvSpPr>
        <p:spPr>
          <a:xfrm>
            <a:off x="4427984" y="4077072"/>
            <a:ext cx="216024" cy="504056"/>
          </a:xfrm>
          <a:prstGeom prst="downArrow">
            <a:avLst/>
          </a:prstGeom>
          <a:solidFill>
            <a:schemeClr val="accent2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332656"/>
            <a:ext cx="828092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DESADAPTACE TRANSPORTNÍHO SYSTÉMU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>
                <a:solidFill>
                  <a:srgbClr val="002060"/>
                </a:solidFill>
              </a:rPr>
              <a:t>Při krátkodobém přerušení tréninku  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↓ tloušťky stěny levé komory až o 25 %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>
                <a:solidFill>
                  <a:srgbClr val="002060"/>
                </a:solidFill>
              </a:rPr>
              <a:t>Při dlouhodobém přerušení tréninku  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↓ end-diastolický objem asi o 20 % </a:t>
            </a:r>
          </a:p>
          <a:p>
            <a:pPr algn="ctr"/>
            <a:r>
              <a:rPr lang="cs-CZ" sz="2000" b="1" dirty="0" smtClean="0"/>
              <a:t>↑ dechový ekvivalent pro kyslík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Vzhledem k nedostatečné pohybové aktivitě většiny populace 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Pozitivní efekt adaptace srdce přetrvává delší dobu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Zvýšení kapilarizace kosterního svalstva přetrvává delší dobu</a:t>
            </a:r>
          </a:p>
          <a:p>
            <a:pPr algn="ctr"/>
            <a:endParaRPr lang="cs-CZ" sz="2000" b="1" dirty="0" smtClean="0"/>
          </a:p>
        </p:txBody>
      </p:sp>
      <p:sp>
        <p:nvSpPr>
          <p:cNvPr id="3" name="Šipka dolů 2"/>
          <p:cNvSpPr/>
          <p:nvPr/>
        </p:nvSpPr>
        <p:spPr>
          <a:xfrm>
            <a:off x="4427984" y="1340768"/>
            <a:ext cx="216024" cy="50405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 dolů 3"/>
          <p:cNvSpPr/>
          <p:nvPr/>
        </p:nvSpPr>
        <p:spPr>
          <a:xfrm>
            <a:off x="4427984" y="2852936"/>
            <a:ext cx="216024" cy="504056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332656"/>
            <a:ext cx="82809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cs-CZ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DESADAPTACE TRANSPORTNÍHO SYSTÉMU</a:t>
            </a:r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Krátkodobé přerušení tréninku 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A-V diference nezměněná</a:t>
            </a:r>
          </a:p>
          <a:p>
            <a:pPr algn="ctr"/>
            <a:r>
              <a:rPr lang="cs-CZ" sz="2000" b="1" dirty="0" smtClean="0"/>
              <a:t>Dlouhodobá hypokineze </a:t>
            </a:r>
          </a:p>
          <a:p>
            <a:pPr algn="ctr"/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A-V diference ↓ až o 10 %</a:t>
            </a:r>
          </a:p>
          <a:p>
            <a:pPr algn="ctr"/>
            <a:endParaRPr lang="cs-CZ" sz="2000" b="1" u="sng" dirty="0" smtClean="0"/>
          </a:p>
          <a:p>
            <a:pPr algn="ctr"/>
            <a:r>
              <a:rPr lang="cs-CZ" sz="2000" b="1" dirty="0" smtClean="0"/>
              <a:t> </a:t>
            </a:r>
          </a:p>
        </p:txBody>
      </p:sp>
      <p:sp>
        <p:nvSpPr>
          <p:cNvPr id="3" name="Šipka dolů 2"/>
          <p:cNvSpPr/>
          <p:nvPr/>
        </p:nvSpPr>
        <p:spPr>
          <a:xfrm>
            <a:off x="4355976" y="1412776"/>
            <a:ext cx="216024" cy="432048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 dolů 3"/>
          <p:cNvSpPr/>
          <p:nvPr/>
        </p:nvSpPr>
        <p:spPr>
          <a:xfrm>
            <a:off x="4355976" y="2636912"/>
            <a:ext cx="216024" cy="432048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778</Words>
  <Application>Microsoft Office PowerPoint</Application>
  <PresentationFormat>Předvádění na obrazovce (4:3)</PresentationFormat>
  <Paragraphs>340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PATOFYZIOLOGIE  TĚLESNÉ ZÁTĚŽE  - Nedostatečná pohybová aktivita  a desadaptace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Nedostatečná pohybová aktivita a desadaptace</dc:title>
  <dc:creator>doc. Stejskal</dc:creator>
  <cp:lastModifiedBy>doc. Stejskal</cp:lastModifiedBy>
  <cp:revision>27</cp:revision>
  <dcterms:created xsi:type="dcterms:W3CDTF">2013-10-03T12:10:40Z</dcterms:created>
  <dcterms:modified xsi:type="dcterms:W3CDTF">2013-10-16T14:36:05Z</dcterms:modified>
</cp:coreProperties>
</file>