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76" r:id="rId13"/>
    <p:sldId id="258" r:id="rId14"/>
    <p:sldId id="286" r:id="rId15"/>
    <p:sldId id="287" r:id="rId16"/>
    <p:sldId id="259" r:id="rId17"/>
    <p:sldId id="260" r:id="rId18"/>
    <p:sldId id="288" r:id="rId19"/>
    <p:sldId id="289" r:id="rId20"/>
    <p:sldId id="290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C555-F867-45EF-BC15-3CA46F2FA2B3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C75A-A07E-4D02-BB6C-F901AA226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C555-F867-45EF-BC15-3CA46F2FA2B3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C75A-A07E-4D02-BB6C-F901AA226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C555-F867-45EF-BC15-3CA46F2FA2B3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C75A-A07E-4D02-BB6C-F901AA226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C555-F867-45EF-BC15-3CA46F2FA2B3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C75A-A07E-4D02-BB6C-F901AA226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C555-F867-45EF-BC15-3CA46F2FA2B3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C75A-A07E-4D02-BB6C-F901AA226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C555-F867-45EF-BC15-3CA46F2FA2B3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C75A-A07E-4D02-BB6C-F901AA226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C555-F867-45EF-BC15-3CA46F2FA2B3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C75A-A07E-4D02-BB6C-F901AA226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C555-F867-45EF-BC15-3CA46F2FA2B3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C75A-A07E-4D02-BB6C-F901AA226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C555-F867-45EF-BC15-3CA46F2FA2B3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C75A-A07E-4D02-BB6C-F901AA226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C555-F867-45EF-BC15-3CA46F2FA2B3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C75A-A07E-4D02-BB6C-F901AA226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1C555-F867-45EF-BC15-3CA46F2FA2B3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C75A-A07E-4D02-BB6C-F901AA226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1C555-F867-45EF-BC15-3CA46F2FA2B3}" type="datetimeFigureOut">
              <a:rPr lang="cs-CZ" smtClean="0"/>
              <a:pPr/>
              <a:t>9.12.2013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5C75A-A07E-4D02-BB6C-F901AA22692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CVIČENÍ PRO ZLEPŠENÍ ROVNOVÁHY</a:t>
            </a:r>
            <a:endParaRPr lang="cs-CZ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7F7F7F"/>
                </a:solidFill>
              </a:rPr>
              <a:t>Fyzioterapie 2013/2014</a:t>
            </a:r>
          </a:p>
          <a:p>
            <a:r>
              <a:rPr lang="cs-CZ" b="1" dirty="0" smtClean="0">
                <a:solidFill>
                  <a:srgbClr val="7F7F7F"/>
                </a:solidFill>
              </a:rPr>
              <a:t>FSpS MU Brno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79512" y="332656"/>
            <a:ext cx="85689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ROVNOVÁHA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TESTOVÁNÍ </a:t>
            </a:r>
          </a:p>
          <a:p>
            <a:pPr algn="ctr"/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DYNAMICKÁ ROVNOVÁHA</a:t>
            </a:r>
          </a:p>
          <a:p>
            <a:pPr algn="ctr"/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„POSTAV SE A JDI“</a:t>
            </a:r>
          </a:p>
          <a:p>
            <a:pPr algn="ctr"/>
            <a:r>
              <a:rPr lang="cs-CZ" b="1" dirty="0" smtClean="0"/>
              <a:t>Posouzení dynamické rovnováhy v souvislosti s hbitostí (anglicky „agility“) </a:t>
            </a:r>
          </a:p>
          <a:p>
            <a:pPr algn="ctr"/>
            <a:r>
              <a:rPr lang="cs-CZ" b="1" dirty="0" smtClean="0"/>
              <a:t>Sed v křesle (</a:t>
            </a:r>
            <a:r>
              <a:rPr lang="cs-CZ" b="1" dirty="0"/>
              <a:t>nebo na židli, výška 40 – 50 cm) </a:t>
            </a:r>
            <a:r>
              <a:rPr lang="cs-CZ" b="1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Postavit se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Ujít 3 m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Obrátit se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Jít zpět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Posadit se</a:t>
            </a:r>
          </a:p>
          <a:p>
            <a:pPr algn="ctr"/>
            <a:r>
              <a:rPr lang="cs-CZ" b="1" dirty="0" smtClean="0"/>
              <a:t>Měření času</a:t>
            </a:r>
          </a:p>
          <a:p>
            <a:pPr algn="ctr"/>
            <a:r>
              <a:rPr lang="cs-CZ" b="1" dirty="0" smtClean="0"/>
              <a:t>z</a:t>
            </a:r>
            <a:r>
              <a:rPr lang="cs-CZ" b="1" dirty="0"/>
              <a:t> hlediska úkonů, které </a:t>
            </a:r>
            <a:r>
              <a:rPr lang="cs-CZ" b="1" dirty="0" smtClean="0"/>
              <a:t>senior běžně </a:t>
            </a:r>
            <a:r>
              <a:rPr lang="cs-CZ" b="1" dirty="0"/>
              <a:t>doma </a:t>
            </a:r>
            <a:r>
              <a:rPr lang="cs-CZ" b="1" dirty="0" smtClean="0"/>
              <a:t>vykonává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 smtClean="0"/>
              <a:t>Průměrné </a:t>
            </a:r>
            <a:r>
              <a:rPr lang="cs-CZ" b="1" dirty="0"/>
              <a:t>hodnoty </a:t>
            </a:r>
            <a:endParaRPr lang="cs-CZ" b="1" dirty="0" smtClean="0"/>
          </a:p>
          <a:p>
            <a:pPr algn="ctr"/>
            <a:r>
              <a:rPr lang="cs-CZ" b="1" dirty="0" smtClean="0"/>
              <a:t>60 - 69 let = kolem </a:t>
            </a:r>
            <a:r>
              <a:rPr lang="cs-CZ" b="1" dirty="0"/>
              <a:t>9 </a:t>
            </a:r>
            <a:r>
              <a:rPr lang="cs-CZ" b="1" dirty="0" smtClean="0"/>
              <a:t>sekund</a:t>
            </a:r>
          </a:p>
          <a:p>
            <a:pPr algn="ctr"/>
            <a:r>
              <a:rPr lang="cs-CZ" b="1" dirty="0" smtClean="0"/>
              <a:t>70 - 79 </a:t>
            </a:r>
            <a:r>
              <a:rPr lang="cs-CZ" b="1" dirty="0"/>
              <a:t>léty </a:t>
            </a:r>
            <a:r>
              <a:rPr lang="cs-CZ" b="1" dirty="0" smtClean="0"/>
              <a:t>= 10 </a:t>
            </a:r>
            <a:r>
              <a:rPr lang="cs-CZ" b="1" dirty="0"/>
              <a:t>sekund </a:t>
            </a:r>
            <a:endParaRPr lang="cs-CZ" b="1" dirty="0" smtClean="0"/>
          </a:p>
          <a:p>
            <a:pPr algn="ctr"/>
            <a:r>
              <a:rPr lang="cs-CZ" b="1" dirty="0" smtClean="0"/>
              <a:t>80 - 99 let = 12,5 sekund  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79512" y="332656"/>
            <a:ext cx="856895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ROVNOVÁHA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TESTOVÁNÍ </a:t>
            </a:r>
          </a:p>
          <a:p>
            <a:pPr algn="ctr"/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DYNAMICKÁ ROVNOVÁHA</a:t>
            </a:r>
          </a:p>
          <a:p>
            <a:pPr algn="ctr"/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HVĚZDICOVÝ VYCHYLOVACÍ ROVNOVÁŽNÝ TEST</a:t>
            </a:r>
            <a:r>
              <a:rPr lang="cs-CZ" b="1" dirty="0" smtClean="0"/>
              <a:t> (star </a:t>
            </a:r>
            <a:r>
              <a:rPr lang="cs-CZ" b="1" dirty="0" err="1" smtClean="0"/>
              <a:t>excursion</a:t>
            </a:r>
            <a:r>
              <a:rPr lang="cs-CZ" b="1" dirty="0" smtClean="0"/>
              <a:t> balance test) </a:t>
            </a:r>
          </a:p>
          <a:p>
            <a:pPr algn="ctr"/>
            <a:r>
              <a:rPr lang="cs-CZ" b="1" dirty="0" smtClean="0"/>
              <a:t>(sportovci </a:t>
            </a:r>
            <a:r>
              <a:rPr lang="cs-CZ" b="1" dirty="0"/>
              <a:t>a fyzicky </a:t>
            </a:r>
            <a:r>
              <a:rPr lang="cs-CZ" b="1" dirty="0" smtClean="0"/>
              <a:t>aktivní osoby)</a:t>
            </a:r>
          </a:p>
          <a:p>
            <a:pPr algn="ctr"/>
            <a:r>
              <a:rPr lang="cs-CZ" b="1" dirty="0" smtClean="0"/>
              <a:t>Na </a:t>
            </a:r>
            <a:r>
              <a:rPr lang="cs-CZ" b="1" dirty="0"/>
              <a:t>jedné noze </a:t>
            </a:r>
            <a:r>
              <a:rPr lang="cs-CZ" b="1" dirty="0" smtClean="0"/>
              <a:t>v</a:t>
            </a:r>
            <a:r>
              <a:rPr lang="cs-CZ" b="1" dirty="0"/>
              <a:t> různých směrech (hvězdicově) dosáhnout druhou nohou co </a:t>
            </a:r>
            <a:r>
              <a:rPr lang="cs-CZ" b="1" dirty="0" smtClean="0"/>
              <a:t>nejdále</a:t>
            </a:r>
          </a:p>
          <a:p>
            <a:r>
              <a:rPr lang="cs-CZ" b="1" dirty="0" smtClean="0"/>
              <a:t>1. Posouzení </a:t>
            </a:r>
            <a:r>
              <a:rPr lang="cs-CZ" b="1" dirty="0"/>
              <a:t>deficitů dynamické posturální kontroly po muskuloskeletálním zranění </a:t>
            </a:r>
            <a:endParaRPr lang="cs-CZ" b="1" dirty="0" smtClean="0"/>
          </a:p>
          <a:p>
            <a:r>
              <a:rPr lang="cs-CZ" b="1" i="1" dirty="0" smtClean="0"/>
              <a:t>(</a:t>
            </a:r>
            <a:r>
              <a:rPr lang="cs-CZ" b="1" i="1" dirty="0"/>
              <a:t>např. při nestabilitě kolenního kloubu) </a:t>
            </a:r>
            <a:endParaRPr lang="cs-CZ" b="1" i="1" dirty="0" smtClean="0"/>
          </a:p>
          <a:p>
            <a:r>
              <a:rPr lang="cs-CZ" b="1" dirty="0" smtClean="0"/>
              <a:t>2. během </a:t>
            </a:r>
            <a:r>
              <a:rPr lang="cs-CZ" b="1" dirty="0"/>
              <a:t>rehabilitace po zranění jinak zdravých </a:t>
            </a:r>
            <a:r>
              <a:rPr lang="cs-CZ" b="1" dirty="0" smtClean="0"/>
              <a:t>osob</a:t>
            </a:r>
            <a:endParaRPr lang="cs-CZ" b="1" dirty="0"/>
          </a:p>
        </p:txBody>
      </p:sp>
      <p:pic>
        <p:nvPicPr>
          <p:cNvPr id="3" name="il_fi" descr="http://www.athleticmovementperformanceandrehabilitation.com/wp-content/uploads/2012/09/SEBT_0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284984"/>
            <a:ext cx="367240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260648"/>
            <a:ext cx="842493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ROVNOVÁHA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TESTOVÁNÍ </a:t>
            </a:r>
          </a:p>
          <a:p>
            <a:pPr algn="ctr"/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STATICKÁ ROVNOVÁHA</a:t>
            </a:r>
          </a:p>
          <a:p>
            <a:pPr algn="ctr"/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PŘÍMÉ MĚŘENÍ  V LABORATOŘI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 smtClean="0"/>
              <a:t>Plotny spojené s</a:t>
            </a:r>
            <a:r>
              <a:rPr lang="cs-CZ" b="1" dirty="0"/>
              <a:t> </a:t>
            </a:r>
            <a:r>
              <a:rPr lang="cs-CZ" b="1" dirty="0" smtClean="0"/>
              <a:t>počítačem s</a:t>
            </a:r>
            <a:r>
              <a:rPr lang="cs-CZ" b="1" dirty="0"/>
              <a:t> několika silovými </a:t>
            </a:r>
            <a:r>
              <a:rPr lang="cs-CZ" b="1" dirty="0" smtClean="0"/>
              <a:t>snímači</a:t>
            </a:r>
          </a:p>
          <a:p>
            <a:pPr algn="ctr"/>
            <a:r>
              <a:rPr lang="cs-CZ" b="1" dirty="0" smtClean="0"/>
              <a:t>(kvantifikace vertikálního tlaku působícího </a:t>
            </a:r>
            <a:r>
              <a:rPr lang="cs-CZ" b="1" dirty="0"/>
              <a:t>na </a:t>
            </a:r>
            <a:r>
              <a:rPr lang="cs-CZ" b="1" dirty="0" smtClean="0"/>
              <a:t>podložku)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posturální </a:t>
            </a:r>
            <a:r>
              <a:rPr lang="cs-CZ" b="1" dirty="0"/>
              <a:t>kolísání a </a:t>
            </a:r>
            <a:r>
              <a:rPr lang="cs-CZ" b="1" dirty="0" smtClean="0"/>
              <a:t>stabilita </a:t>
            </a:r>
            <a:r>
              <a:rPr lang="cs-CZ" b="1" dirty="0"/>
              <a:t>při klidném </a:t>
            </a:r>
            <a:r>
              <a:rPr lang="cs-CZ" b="1" dirty="0" smtClean="0"/>
              <a:t>stoji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distribuce </a:t>
            </a:r>
            <a:r>
              <a:rPr lang="cs-CZ" b="1" dirty="0"/>
              <a:t>hmotnosti </a:t>
            </a:r>
            <a:endParaRPr lang="cs-CZ" b="1" dirty="0" smtClean="0"/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schopnost </a:t>
            </a:r>
            <a:r>
              <a:rPr lang="cs-CZ" b="1" dirty="0"/>
              <a:t>pohybu centra vertikální síly k udržení rovnováhy </a:t>
            </a:r>
            <a:endParaRPr lang="cs-CZ" b="1" dirty="0" smtClean="0"/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automatické </a:t>
            </a:r>
            <a:r>
              <a:rPr lang="cs-CZ" b="1" dirty="0"/>
              <a:t>motorické odpovědi na pohyby </a:t>
            </a:r>
            <a:r>
              <a:rPr lang="cs-CZ" b="1" dirty="0" smtClean="0"/>
              <a:t>plošiny</a:t>
            </a:r>
          </a:p>
          <a:p>
            <a:pPr algn="ctr"/>
            <a:endParaRPr lang="cs-CZ" b="1" dirty="0"/>
          </a:p>
          <a:p>
            <a:endParaRPr lang="cs-CZ" dirty="0"/>
          </a:p>
        </p:txBody>
      </p:sp>
      <p:pic>
        <p:nvPicPr>
          <p:cNvPr id="10242" name="Picture 2" descr="Test statické rovnováhy pomocítenzometrické plošiny PROV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606104"/>
            <a:ext cx="2359372" cy="3207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188640"/>
            <a:ext cx="864096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ROVNOVÁHA 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TRÉNINK ROVNOVÁHY </a:t>
            </a:r>
          </a:p>
          <a:p>
            <a:pPr algn="ctr"/>
            <a:r>
              <a:rPr lang="cs-CZ" b="1" dirty="0" smtClean="0"/>
              <a:t>!!! starší </a:t>
            </a:r>
            <a:r>
              <a:rPr lang="cs-CZ" b="1" dirty="0"/>
              <a:t>65 </a:t>
            </a:r>
            <a:r>
              <a:rPr lang="cs-CZ" b="1" dirty="0" smtClean="0"/>
              <a:t>let !!! </a:t>
            </a:r>
            <a:r>
              <a:rPr lang="cs-CZ" b="1" i="1" dirty="0" smtClean="0"/>
              <a:t>(snížení počtu pádů)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neuromuskulární trénink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trénink rovnováhy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trénink hbitosti 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trénink propriocepce </a:t>
            </a:r>
          </a:p>
          <a:p>
            <a:pPr algn="ctr"/>
            <a:r>
              <a:rPr lang="cs-CZ" b="1" dirty="0" smtClean="0"/>
              <a:t>velmi </a:t>
            </a:r>
            <a:r>
              <a:rPr lang="cs-CZ" b="1" dirty="0"/>
              <a:t>silný preventivní vliv na snížení počtu </a:t>
            </a:r>
            <a:r>
              <a:rPr lang="cs-CZ" b="1" dirty="0" smtClean="0"/>
              <a:t>pádů 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 smtClean="0"/>
              <a:t>Mladí sportovci - trénink </a:t>
            </a:r>
            <a:r>
              <a:rPr lang="cs-CZ" b="1" dirty="0"/>
              <a:t>rovnováhy </a:t>
            </a:r>
            <a:r>
              <a:rPr lang="cs-CZ" b="1" dirty="0" smtClean="0"/>
              <a:t>snižuje </a:t>
            </a:r>
            <a:r>
              <a:rPr lang="cs-CZ" b="1" dirty="0"/>
              <a:t>riziko podvrtnutí hlezenního </a:t>
            </a:r>
            <a:r>
              <a:rPr lang="cs-CZ" b="1" dirty="0" smtClean="0"/>
              <a:t>kloubu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 smtClean="0"/>
              <a:t>Udržování </a:t>
            </a:r>
            <a:r>
              <a:rPr lang="cs-CZ" b="1" dirty="0"/>
              <a:t>rovnováhy </a:t>
            </a:r>
            <a:r>
              <a:rPr lang="cs-CZ" b="1" dirty="0" smtClean="0"/>
              <a:t>závislé </a:t>
            </a:r>
            <a:r>
              <a:rPr lang="cs-CZ" b="1" dirty="0"/>
              <a:t>na svalové síle a pružnosti </a:t>
            </a:r>
            <a:r>
              <a:rPr lang="cs-CZ" b="1" dirty="0" smtClean="0"/>
              <a:t>těla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ODPOROVÝ TRÉNINK A STREČINK</a:t>
            </a:r>
          </a:p>
          <a:p>
            <a:pPr algn="ctr"/>
            <a:endParaRPr lang="cs-CZ" b="1" u="sng" dirty="0"/>
          </a:p>
          <a:p>
            <a:pPr algn="ctr"/>
            <a:r>
              <a:rPr lang="cs-CZ" b="1" dirty="0" smtClean="0"/>
              <a:t>U </a:t>
            </a:r>
            <a:r>
              <a:rPr lang="cs-CZ" b="1" dirty="0"/>
              <a:t>starších osob (&gt; 65 let) </a:t>
            </a:r>
            <a:endParaRPr lang="cs-CZ" b="1" dirty="0" smtClean="0"/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pravidelná </a:t>
            </a:r>
            <a:r>
              <a:rPr lang="cs-CZ" b="1" dirty="0"/>
              <a:t>chůze </a:t>
            </a:r>
            <a:endParaRPr lang="cs-CZ" b="1" dirty="0" smtClean="0"/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vystupování </a:t>
            </a:r>
            <a:r>
              <a:rPr lang="cs-CZ" b="1" dirty="0"/>
              <a:t>na 25 cm vysoký schod (v různých směrech - </a:t>
            </a:r>
            <a:r>
              <a:rPr lang="cs-CZ" b="1" dirty="0" smtClean="0"/>
              <a:t>relativně </a:t>
            </a:r>
            <a:r>
              <a:rPr lang="cs-CZ" b="1" dirty="0"/>
              <a:t>vysoká efektivita</a:t>
            </a:r>
            <a:r>
              <a:rPr lang="cs-CZ" b="1" dirty="0" smtClean="0"/>
              <a:t>!)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proprioceptivní </a:t>
            </a:r>
            <a:r>
              <a:rPr lang="cs-CZ" b="1" dirty="0"/>
              <a:t>rovnovážný trénink </a:t>
            </a:r>
            <a:r>
              <a:rPr lang="cs-CZ" b="1" dirty="0" smtClean="0"/>
              <a:t>(dorzální </a:t>
            </a:r>
            <a:r>
              <a:rPr lang="cs-CZ" b="1" dirty="0"/>
              <a:t>a </a:t>
            </a:r>
            <a:r>
              <a:rPr lang="cs-CZ" b="1" dirty="0" smtClean="0"/>
              <a:t>plantární flexe </a:t>
            </a:r>
            <a:r>
              <a:rPr lang="cs-CZ" b="1" dirty="0"/>
              <a:t>a </a:t>
            </a:r>
            <a:r>
              <a:rPr lang="cs-CZ" b="1" dirty="0" smtClean="0"/>
              <a:t>supinace </a:t>
            </a:r>
            <a:r>
              <a:rPr lang="cs-CZ" b="1" dirty="0"/>
              <a:t>a </a:t>
            </a:r>
            <a:r>
              <a:rPr lang="cs-CZ" b="1" dirty="0" smtClean="0"/>
              <a:t>pronace </a:t>
            </a:r>
            <a:r>
              <a:rPr lang="cs-CZ" b="1" dirty="0"/>
              <a:t>v hlezenním kloubu </a:t>
            </a:r>
            <a:endParaRPr lang="cs-CZ" b="1" dirty="0" smtClean="0"/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podřepy </a:t>
            </a:r>
            <a:r>
              <a:rPr lang="cs-CZ" b="1" dirty="0"/>
              <a:t>při stoji na pružné nestabilní </a:t>
            </a:r>
            <a:r>
              <a:rPr lang="cs-CZ" b="1" dirty="0" smtClean="0"/>
              <a:t>desce</a:t>
            </a:r>
            <a:endParaRPr lang="cs-C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188640"/>
            <a:ext cx="86409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ROVNOVÁHA 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TRÉNINK ROVNOVÁHY </a:t>
            </a:r>
          </a:p>
          <a:p>
            <a:pPr>
              <a:buFont typeface="Arial" pitchFamily="34" charset="0"/>
              <a:buChar char="•"/>
            </a:pPr>
            <a:r>
              <a:rPr lang="cs-CZ" b="1" dirty="0" err="1" smtClean="0"/>
              <a:t>Pilates</a:t>
            </a:r>
            <a:endParaRPr lang="cs-CZ" b="1" dirty="0" smtClean="0"/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jóga 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tai-chi</a:t>
            </a:r>
            <a:endParaRPr lang="cs-CZ" b="1" dirty="0" smtClean="0"/>
          </a:p>
        </p:txBody>
      </p:sp>
      <p:sp>
        <p:nvSpPr>
          <p:cNvPr id="44034" name="AutoShape 2" descr="http://heartoffloridayoga.com/yoga%20poses.JPG"/>
          <p:cNvSpPr>
            <a:spLocks noChangeAspect="1" noChangeArrowheads="1"/>
          </p:cNvSpPr>
          <p:nvPr/>
        </p:nvSpPr>
        <p:spPr bwMode="auto">
          <a:xfrm>
            <a:off x="155575" y="-3756025"/>
            <a:ext cx="11487150" cy="7829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4036" name="Picture 4" descr="http://www.sjayz.co.uk/images/ist2_1339452-pilates-posi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12976"/>
            <a:ext cx="3619500" cy="2047876"/>
          </a:xfrm>
          <a:prstGeom prst="rect">
            <a:avLst/>
          </a:prstGeom>
          <a:noFill/>
        </p:spPr>
      </p:pic>
      <p:pic>
        <p:nvPicPr>
          <p:cNvPr id="44038" name="Picture 6" descr="http://cdn8.se.smcloud.net/t/photos/238811/stan_borys_milosc_i_jo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340768"/>
            <a:ext cx="3126701" cy="1954188"/>
          </a:xfrm>
          <a:prstGeom prst="rect">
            <a:avLst/>
          </a:prstGeom>
          <a:noFill/>
        </p:spPr>
      </p:pic>
      <p:pic>
        <p:nvPicPr>
          <p:cNvPr id="44040" name="Picture 8" descr="http://www.luhealthcenter.com/wp-content/uploads/2012/07/Tai-Chi-Retreat-2005-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221088"/>
            <a:ext cx="3073712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188640"/>
            <a:ext cx="86409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ROVNOVÁHA 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TRÉNINK ROVNOVÁHY </a:t>
            </a:r>
          </a:p>
          <a:p>
            <a:pPr>
              <a:buFont typeface="Arial" pitchFamily="34" charset="0"/>
              <a:buChar char="•"/>
            </a:pPr>
            <a:r>
              <a:rPr lang="cs-CZ" b="1" dirty="0" err="1" smtClean="0"/>
              <a:t>Pilates</a:t>
            </a:r>
            <a:endParaRPr lang="cs-CZ" b="1" dirty="0" smtClean="0"/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jóga 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tai-chi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balanční desky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molitanové </a:t>
            </a:r>
            <a:r>
              <a:rPr lang="cs-CZ" b="1" dirty="0"/>
              <a:t>podložky a válce </a:t>
            </a:r>
            <a:endParaRPr lang="cs-CZ" b="1" dirty="0" smtClean="0"/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nestabilní </a:t>
            </a:r>
            <a:r>
              <a:rPr lang="cs-CZ" b="1" dirty="0"/>
              <a:t>pružné plošiny </a:t>
            </a:r>
            <a:endParaRPr lang="cs-CZ" b="1" dirty="0" smtClean="0"/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stabilizační balóny </a:t>
            </a:r>
            <a:endParaRPr lang="cs-CZ" b="1" dirty="0"/>
          </a:p>
          <a:p>
            <a:endParaRPr lang="cs-CZ" dirty="0"/>
          </a:p>
        </p:txBody>
      </p:sp>
      <p:sp>
        <p:nvSpPr>
          <p:cNvPr id="44034" name="AutoShape 2" descr="http://heartoffloridayoga.com/yoga%20poses.JPG"/>
          <p:cNvSpPr>
            <a:spLocks noChangeAspect="1" noChangeArrowheads="1"/>
          </p:cNvSpPr>
          <p:nvPr/>
        </p:nvSpPr>
        <p:spPr bwMode="auto">
          <a:xfrm>
            <a:off x="155575" y="-3756025"/>
            <a:ext cx="11487150" cy="7829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5058" name="Picture 2" descr="http://www.zijemesportem.cz/112247-277728-products/balancni-deska-merco-m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196752"/>
            <a:ext cx="2219325" cy="2219326"/>
          </a:xfrm>
          <a:prstGeom prst="rect">
            <a:avLst/>
          </a:prstGeom>
          <a:noFill/>
        </p:spPr>
      </p:pic>
      <p:pic>
        <p:nvPicPr>
          <p:cNvPr id="45060" name="Picture 4" descr="http://www.tilberien.bluefile.cz/wp-content/uploads/molitan-300x2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1052736"/>
            <a:ext cx="2857500" cy="2533651"/>
          </a:xfrm>
          <a:prstGeom prst="rect">
            <a:avLst/>
          </a:prstGeom>
          <a:noFill/>
        </p:spPr>
      </p:pic>
      <p:pic>
        <p:nvPicPr>
          <p:cNvPr id="45062" name="Picture 6" descr="http://medicina.ronnie.cz/img/data/clanky/galerie/3838_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212976"/>
            <a:ext cx="2533464" cy="3377952"/>
          </a:xfrm>
          <a:prstGeom prst="rect">
            <a:avLst/>
          </a:prstGeom>
          <a:noFill/>
        </p:spPr>
      </p:pic>
      <p:pic>
        <p:nvPicPr>
          <p:cNvPr id="45064" name="Picture 8" descr="http://www.fitstyl.cz/pre_img/maly/v_1820_1820_m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717032"/>
            <a:ext cx="4392488" cy="2976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5689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ROVNOVÁHA 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TRÉNINK ROVNOVÁHY </a:t>
            </a:r>
          </a:p>
          <a:p>
            <a:pPr algn="ctr"/>
            <a:endParaRPr lang="cs-CZ" b="1" dirty="0" smtClean="0"/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- 3krát týdně po dobu 45 – 60 </a:t>
            </a:r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minut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Progresivní </a:t>
            </a:r>
            <a:r>
              <a:rPr lang="cs-CZ" b="1" dirty="0"/>
              <a:t>zvyšování obtížnosti statických balančních </a:t>
            </a:r>
            <a:r>
              <a:rPr lang="cs-CZ" b="1" dirty="0" smtClean="0"/>
              <a:t>cviků: </a:t>
            </a:r>
          </a:p>
          <a:p>
            <a:pPr algn="ctr"/>
            <a:r>
              <a:rPr lang="cs-CZ" b="1" dirty="0" smtClean="0"/>
              <a:t>zužování </a:t>
            </a:r>
            <a:r>
              <a:rPr lang="cs-CZ" b="1" dirty="0"/>
              <a:t>stojné základny z normálního stoje do </a:t>
            </a:r>
            <a:r>
              <a:rPr lang="cs-CZ" b="1" dirty="0" smtClean="0"/>
              <a:t>zúženého a </a:t>
            </a:r>
            <a:r>
              <a:rPr lang="cs-CZ" b="1" dirty="0"/>
              <a:t>do stoje na jedné </a:t>
            </a:r>
            <a:r>
              <a:rPr lang="cs-CZ" b="1" dirty="0" smtClean="0"/>
              <a:t>noze</a:t>
            </a:r>
          </a:p>
          <a:p>
            <a:pPr algn="ctr"/>
            <a:endParaRPr lang="cs-CZ" b="1" dirty="0" smtClean="0"/>
          </a:p>
          <a:p>
            <a:pPr algn="ctr"/>
            <a:endParaRPr lang="cs-CZ" b="1" dirty="0"/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Stimulovat </a:t>
            </a:r>
            <a:r>
              <a:rPr lang="cs-CZ" b="1" dirty="0"/>
              <a:t>posturální svaly (např. stoj na patách nebo na špičkách) </a:t>
            </a:r>
            <a:endParaRPr lang="cs-CZ" b="1" dirty="0" smtClean="0"/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Postupně redukovat </a:t>
            </a:r>
            <a:r>
              <a:rPr lang="cs-CZ" b="1" dirty="0"/>
              <a:t>senzorické vstupy (např. místo cviku s otevřenýma očima tentýž cvik se zavřenýma očima</a:t>
            </a:r>
            <a:r>
              <a:rPr lang="cs-CZ" b="1" dirty="0" smtClean="0"/>
              <a:t>)</a:t>
            </a:r>
          </a:p>
          <a:p>
            <a:pPr>
              <a:buFont typeface="Arial" pitchFamily="34" charset="0"/>
              <a:buChar char="•"/>
            </a:pPr>
            <a:endParaRPr lang="cs-CZ" b="1" dirty="0"/>
          </a:p>
          <a:p>
            <a:pPr algn="ctr"/>
            <a:r>
              <a:rPr lang="cs-CZ" b="1" dirty="0" smtClean="0"/>
              <a:t>Aerobik, odporový trénink, </a:t>
            </a:r>
            <a:r>
              <a:rPr lang="cs-CZ" b="1" dirty="0" err="1" smtClean="0"/>
              <a:t>trénink</a:t>
            </a:r>
            <a:r>
              <a:rPr lang="cs-CZ" b="1" dirty="0" smtClean="0"/>
              <a:t> </a:t>
            </a:r>
            <a:r>
              <a:rPr lang="cs-CZ" b="1" dirty="0"/>
              <a:t>rovnováhy a flexibility a tai-chi </a:t>
            </a:r>
            <a:r>
              <a:rPr lang="cs-CZ" b="1" dirty="0" smtClean="0"/>
              <a:t>:</a:t>
            </a:r>
          </a:p>
          <a:p>
            <a:pPr algn="ctr"/>
            <a:endParaRPr lang="cs-CZ" b="1" dirty="0" smtClean="0"/>
          </a:p>
          <a:p>
            <a:pPr algn="ctr"/>
            <a:r>
              <a:rPr lang="cs-CZ" sz="2000" b="1" dirty="0" smtClean="0"/>
              <a:t>U </a:t>
            </a:r>
            <a:r>
              <a:rPr lang="cs-CZ" sz="2000" b="1" dirty="0"/>
              <a:t>starších osob všechny druhy cvičení </a:t>
            </a:r>
            <a:endParaRPr lang="cs-CZ" sz="2000" b="1" dirty="0" smtClean="0"/>
          </a:p>
          <a:p>
            <a:pPr algn="ctr"/>
            <a:r>
              <a:rPr lang="cs-CZ" sz="2000" b="1" dirty="0" smtClean="0"/>
              <a:t>zvýšily </a:t>
            </a:r>
            <a:r>
              <a:rPr lang="cs-CZ" sz="2000" b="1" dirty="0"/>
              <a:t>schopnost udržet rovnováhu přibližně </a:t>
            </a:r>
            <a:r>
              <a:rPr lang="cs-CZ" sz="2000" b="1" dirty="0" smtClean="0"/>
              <a:t>stejně</a:t>
            </a:r>
          </a:p>
          <a:p>
            <a:endParaRPr lang="cs-CZ" b="1" dirty="0"/>
          </a:p>
          <a:p>
            <a:pPr algn="ctr"/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:\DATA\3\PUBL\04\kniha\CD\obrázky\P808339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56992"/>
            <a:ext cx="219409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 descr="D:\DATA\3\PUBL\04\kniha\CD\obrázky\P80833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32656"/>
            <a:ext cx="302433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 descr="D:\DATA\3\PUBL\04\kniha\CD\obrázky\P80834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2656"/>
            <a:ext cx="2676442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D:\DATA\3\PUBL\04\kniha\CD\obrázky\P808338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356992"/>
            <a:ext cx="2160240" cy="28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D:\DATA\3\PUBL\04\kniha\CD\obrázky\P808340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3356992"/>
            <a:ext cx="2187032" cy="286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6264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sz="2400" b="1" smtClean="0"/>
              <a:t>Pozitivní změna životního stylu v současné době </a:t>
            </a:r>
          </a:p>
          <a:p>
            <a:pPr algn="ctr" eaLnBrk="1" hangingPunct="1">
              <a:buFontTx/>
              <a:buNone/>
            </a:pPr>
            <a:r>
              <a:rPr lang="cs-CZ" sz="2400" b="1" smtClean="0"/>
              <a:t>může zabránit zhroucení zdravotní péče v budoucnosti.</a:t>
            </a:r>
          </a:p>
          <a:p>
            <a:pPr algn="ctr" eaLnBrk="1" hangingPunct="1">
              <a:buFontTx/>
              <a:buNone/>
            </a:pPr>
            <a:endParaRPr lang="cs-CZ" sz="2400" b="1" smtClean="0"/>
          </a:p>
          <a:p>
            <a:pPr algn="ctr" eaLnBrk="1" hangingPunct="1">
              <a:buFontTx/>
              <a:buNone/>
            </a:pPr>
            <a:endParaRPr lang="cs-CZ" sz="2400" smtClean="0"/>
          </a:p>
          <a:p>
            <a:pPr algn="ctr" eaLnBrk="1" hangingPunct="1">
              <a:buFontTx/>
              <a:buNone/>
            </a:pPr>
            <a:endParaRPr lang="cs-CZ" sz="2400" smtClean="0"/>
          </a:p>
          <a:p>
            <a:pPr algn="ctr" eaLnBrk="1" hangingPunct="1">
              <a:buFontTx/>
              <a:buNone/>
            </a:pPr>
            <a:endParaRPr lang="cs-CZ" sz="2400" smtClean="0"/>
          </a:p>
          <a:p>
            <a:pPr algn="ctr" eaLnBrk="1" hangingPunct="1">
              <a:buFontTx/>
              <a:buNone/>
            </a:pPr>
            <a:endParaRPr lang="cs-CZ" sz="2400" smtClean="0"/>
          </a:p>
          <a:p>
            <a:pPr algn="ctr" eaLnBrk="1" hangingPunct="1">
              <a:buFontTx/>
              <a:buNone/>
            </a:pPr>
            <a:endParaRPr lang="cs-CZ" sz="2400" smtClean="0"/>
          </a:p>
          <a:p>
            <a:pPr algn="ctr" eaLnBrk="1" hangingPunct="1">
              <a:buFontTx/>
              <a:buNone/>
            </a:pPr>
            <a:endParaRPr lang="cs-CZ" sz="2400" smtClean="0"/>
          </a:p>
          <a:p>
            <a:pPr algn="ctr" eaLnBrk="1" hangingPunct="1">
              <a:buFontTx/>
              <a:buNone/>
            </a:pPr>
            <a:endParaRPr lang="cs-CZ" sz="2400" b="1" smtClean="0"/>
          </a:p>
          <a:p>
            <a:pPr algn="ctr" eaLnBrk="1" hangingPunct="1">
              <a:buFontTx/>
              <a:buNone/>
            </a:pPr>
            <a:r>
              <a:rPr lang="cs-CZ" sz="2400" b="1" smtClean="0"/>
              <a:t>Změna pohybového režimu ve smyslu</a:t>
            </a:r>
          </a:p>
          <a:p>
            <a:pPr algn="ctr" eaLnBrk="1" hangingPunct="1">
              <a:buFontTx/>
              <a:buNone/>
            </a:pPr>
            <a:r>
              <a:rPr lang="cs-CZ" sz="2400" b="1" smtClean="0"/>
              <a:t>pravidelné PA optimální intenzity, trvání a frekvence</a:t>
            </a:r>
          </a:p>
          <a:p>
            <a:pPr algn="ctr" eaLnBrk="1" hangingPunct="1">
              <a:buFontTx/>
              <a:buNone/>
            </a:pPr>
            <a:r>
              <a:rPr lang="cs-CZ" sz="2400" b="1" smtClean="0"/>
              <a:t>je základní podmínkou toho,</a:t>
            </a:r>
          </a:p>
          <a:p>
            <a:pPr algn="ctr" eaLnBrk="1" hangingPunct="1">
              <a:buFontTx/>
              <a:buNone/>
            </a:pPr>
            <a:r>
              <a:rPr lang="cs-CZ" sz="2400" b="1" smtClean="0"/>
              <a:t>aby změna životního stylu byla účinná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graphicFrame>
        <p:nvGraphicFramePr>
          <p:cNvPr id="147460" name="Object 2"/>
          <p:cNvGraphicFramePr>
            <a:graphicFrameLocks noChangeAspect="1"/>
          </p:cNvGraphicFramePr>
          <p:nvPr/>
        </p:nvGraphicFramePr>
        <p:xfrm>
          <a:off x="250825" y="1565275"/>
          <a:ext cx="4140200" cy="3089275"/>
        </p:xfrm>
        <a:graphic>
          <a:graphicData uri="http://schemas.openxmlformats.org/presentationml/2006/ole">
            <p:oleObj spid="_x0000_s46082" name="Snímek" r:id="rId3" imgW="4571967" imgH="3429060" progId="PowerPoint.Slide.8">
              <p:embed/>
            </p:oleObj>
          </a:graphicData>
        </a:graphic>
      </p:graphicFrame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graphicFrame>
        <p:nvGraphicFramePr>
          <p:cNvPr id="147462" name="Object 3"/>
          <p:cNvGraphicFramePr>
            <a:graphicFrameLocks noChangeAspect="1"/>
          </p:cNvGraphicFramePr>
          <p:nvPr/>
        </p:nvGraphicFramePr>
        <p:xfrm>
          <a:off x="4391025" y="1557338"/>
          <a:ext cx="4149725" cy="3097212"/>
        </p:xfrm>
        <a:graphic>
          <a:graphicData uri="http://schemas.openxmlformats.org/presentationml/2006/ole">
            <p:oleObj spid="_x0000_s46083" name="Snímek" r:id="rId4" imgW="4571967" imgH="3429060" progId="PowerPoint.Slide.8">
              <p:embed/>
            </p:oleObj>
          </a:graphicData>
        </a:graphic>
      </p:graphicFrame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4102100" y="4367213"/>
            <a:ext cx="4537075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323850" y="1787525"/>
            <a:ext cx="8351838" cy="2289175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cs-CZ" sz="3600" b="1">
                <a:solidFill>
                  <a:schemeClr val="accent2"/>
                </a:solidFill>
                <a:latin typeface="Calibri" pitchFamily="34" charset="0"/>
              </a:rPr>
              <a:t>Minimálně 30 až 45 minut </a:t>
            </a:r>
          </a:p>
          <a:p>
            <a:pPr algn="ctr">
              <a:spcBef>
                <a:spcPct val="50000"/>
              </a:spcBef>
            </a:pPr>
            <a:r>
              <a:rPr lang="cs-CZ" sz="3600" b="1">
                <a:solidFill>
                  <a:schemeClr val="accent2"/>
                </a:solidFill>
                <a:latin typeface="Calibri" pitchFamily="34" charset="0"/>
              </a:rPr>
              <a:t>při intenzitě 60 – 85 % MTR </a:t>
            </a:r>
          </a:p>
          <a:p>
            <a:pPr algn="ctr">
              <a:spcBef>
                <a:spcPct val="50000"/>
              </a:spcBef>
            </a:pPr>
            <a:r>
              <a:rPr lang="cs-CZ" sz="3600" b="1">
                <a:solidFill>
                  <a:schemeClr val="accent2"/>
                </a:solidFill>
                <a:latin typeface="Calibri" pitchFamily="34" charset="0"/>
              </a:rPr>
              <a:t>ob 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7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7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74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74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6264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sz="2400" b="1" smtClean="0"/>
              <a:t>Pozitivní změna životního stylu v současné době </a:t>
            </a:r>
          </a:p>
          <a:p>
            <a:pPr algn="ctr" eaLnBrk="1" hangingPunct="1">
              <a:buFontTx/>
              <a:buNone/>
            </a:pPr>
            <a:r>
              <a:rPr lang="cs-CZ" sz="2400" b="1" smtClean="0"/>
              <a:t>může zabránit zhroucení zdravotní péče v budoucnosti.</a:t>
            </a:r>
          </a:p>
          <a:p>
            <a:pPr algn="ctr" eaLnBrk="1" hangingPunct="1">
              <a:buFontTx/>
              <a:buNone/>
            </a:pPr>
            <a:endParaRPr lang="cs-CZ" sz="2400" b="1" smtClean="0"/>
          </a:p>
          <a:p>
            <a:pPr algn="ctr" eaLnBrk="1" hangingPunct="1">
              <a:buFontTx/>
              <a:buNone/>
            </a:pPr>
            <a:endParaRPr lang="cs-CZ" sz="2400" smtClean="0"/>
          </a:p>
          <a:p>
            <a:pPr algn="ctr" eaLnBrk="1" hangingPunct="1">
              <a:buFontTx/>
              <a:buNone/>
            </a:pPr>
            <a:endParaRPr lang="cs-CZ" sz="2400" smtClean="0"/>
          </a:p>
          <a:p>
            <a:pPr algn="ctr" eaLnBrk="1" hangingPunct="1">
              <a:buFontTx/>
              <a:buNone/>
            </a:pPr>
            <a:endParaRPr lang="cs-CZ" sz="2400" smtClean="0"/>
          </a:p>
          <a:p>
            <a:pPr algn="ctr" eaLnBrk="1" hangingPunct="1">
              <a:buFontTx/>
              <a:buNone/>
            </a:pPr>
            <a:endParaRPr lang="cs-CZ" sz="2400" smtClean="0"/>
          </a:p>
          <a:p>
            <a:pPr algn="ctr" eaLnBrk="1" hangingPunct="1">
              <a:buFontTx/>
              <a:buNone/>
            </a:pPr>
            <a:endParaRPr lang="cs-CZ" sz="2400" smtClean="0"/>
          </a:p>
          <a:p>
            <a:pPr algn="ctr" eaLnBrk="1" hangingPunct="1">
              <a:buFontTx/>
              <a:buNone/>
            </a:pPr>
            <a:endParaRPr lang="cs-CZ" sz="2400" smtClean="0"/>
          </a:p>
          <a:p>
            <a:pPr algn="ctr" eaLnBrk="1" hangingPunct="1">
              <a:buFontTx/>
              <a:buNone/>
            </a:pPr>
            <a:endParaRPr lang="cs-CZ" sz="2400" b="1" smtClean="0"/>
          </a:p>
          <a:p>
            <a:pPr algn="ctr" eaLnBrk="1" hangingPunct="1">
              <a:buFontTx/>
              <a:buNone/>
            </a:pPr>
            <a:r>
              <a:rPr lang="cs-CZ" sz="2400" b="1" smtClean="0"/>
              <a:t>Změna pohybového režimu ve smyslu</a:t>
            </a:r>
          </a:p>
          <a:p>
            <a:pPr algn="ctr" eaLnBrk="1" hangingPunct="1">
              <a:buFontTx/>
              <a:buNone/>
            </a:pPr>
            <a:r>
              <a:rPr lang="cs-CZ" sz="2400" b="1" smtClean="0"/>
              <a:t>pravidelné PA optimální intenzity, trvání a frekvence</a:t>
            </a:r>
          </a:p>
          <a:p>
            <a:pPr algn="ctr" eaLnBrk="1" hangingPunct="1">
              <a:buFontTx/>
              <a:buNone/>
            </a:pPr>
            <a:r>
              <a:rPr lang="cs-CZ" sz="2400" b="1" smtClean="0"/>
              <a:t>je základní podmínkou toho,</a:t>
            </a:r>
          </a:p>
          <a:p>
            <a:pPr algn="ctr" eaLnBrk="1" hangingPunct="1">
              <a:buFontTx/>
              <a:buNone/>
            </a:pPr>
            <a:r>
              <a:rPr lang="cs-CZ" sz="2400" b="1" smtClean="0"/>
              <a:t>aby změna životního stylu byla účinná</a:t>
            </a:r>
          </a:p>
        </p:txBody>
      </p:sp>
      <p:sp>
        <p:nvSpPr>
          <p:cNvPr id="130050" name="Rectangle 3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130051" name="Rectangle 5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130052" name="Rectangle 7"/>
          <p:cNvSpPr>
            <a:spLocks noChangeArrowheads="1"/>
          </p:cNvSpPr>
          <p:nvPr/>
        </p:nvSpPr>
        <p:spPr bwMode="auto">
          <a:xfrm>
            <a:off x="4102100" y="4367213"/>
            <a:ext cx="4537075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323850" y="1849438"/>
            <a:ext cx="8351838" cy="2443162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spAutoFit/>
            <a:flatTx/>
          </a:bodyPr>
          <a:lstStyle/>
          <a:p>
            <a:pPr algn="ctr">
              <a:spcBef>
                <a:spcPct val="50000"/>
              </a:spcBef>
            </a:pPr>
            <a:r>
              <a:rPr lang="cs-CZ" sz="2800" b="1">
                <a:solidFill>
                  <a:schemeClr val="accent2"/>
                </a:solidFill>
                <a:latin typeface="Calibri" pitchFamily="34" charset="0"/>
              </a:rPr>
              <a:t>Preskripce optimálního programu PA</a:t>
            </a:r>
          </a:p>
          <a:p>
            <a:pPr algn="ctr">
              <a:spcBef>
                <a:spcPct val="50000"/>
              </a:spcBef>
            </a:pPr>
            <a:r>
              <a:rPr lang="cs-CZ" sz="2800" b="1">
                <a:solidFill>
                  <a:schemeClr val="accent2"/>
                </a:solidFill>
                <a:latin typeface="Calibri" pitchFamily="34" charset="0"/>
              </a:rPr>
              <a:t>je nezbytná nejen pro prevenci </a:t>
            </a:r>
          </a:p>
          <a:p>
            <a:pPr algn="ctr">
              <a:spcBef>
                <a:spcPct val="50000"/>
              </a:spcBef>
            </a:pPr>
            <a:r>
              <a:rPr lang="cs-CZ" sz="2800" b="1">
                <a:solidFill>
                  <a:schemeClr val="accent2"/>
                </a:solidFill>
                <a:latin typeface="Calibri" pitchFamily="34" charset="0"/>
              </a:rPr>
              <a:t>většiny chronických onemocnění, </a:t>
            </a:r>
          </a:p>
          <a:p>
            <a:pPr algn="ctr">
              <a:spcBef>
                <a:spcPct val="50000"/>
              </a:spcBef>
            </a:pPr>
            <a:r>
              <a:rPr lang="cs-CZ" sz="2800" b="1">
                <a:solidFill>
                  <a:schemeClr val="accent2"/>
                </a:solidFill>
                <a:latin typeface="Calibri" pitchFamily="34" charset="0"/>
              </a:rPr>
              <a:t>ale i pro jejich efektivní terapii.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79512" y="332656"/>
            <a:ext cx="856895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ROVNOVÁHA </a:t>
            </a:r>
          </a:p>
          <a:p>
            <a:pPr marL="342900" indent="-342900" algn="ctr"/>
            <a:r>
              <a:rPr lang="cs-CZ" b="1" dirty="0" smtClean="0"/>
              <a:t>schopnost </a:t>
            </a:r>
            <a:r>
              <a:rPr lang="cs-CZ" b="1" dirty="0"/>
              <a:t>udržet centrum gravitace uvnitř podporové základny </a:t>
            </a:r>
            <a:r>
              <a:rPr lang="cs-CZ" b="1" dirty="0" smtClean="0"/>
              <a:t>v</a:t>
            </a:r>
            <a:r>
              <a:rPr lang="cs-CZ" b="1" dirty="0"/>
              <a:t> podmínkách </a:t>
            </a:r>
            <a:endParaRPr lang="cs-CZ" b="1" dirty="0" smtClean="0"/>
          </a:p>
          <a:p>
            <a:pPr marL="342900" indent="-342900">
              <a:buFont typeface="+mj-lt"/>
              <a:buAutoNum type="arabicPeriod"/>
            </a:pPr>
            <a:r>
              <a:rPr lang="cs-CZ" b="1" dirty="0" smtClean="0"/>
              <a:t>udržování </a:t>
            </a:r>
            <a:r>
              <a:rPr lang="cs-CZ" b="1" dirty="0"/>
              <a:t>statické polohy </a:t>
            </a:r>
            <a:r>
              <a:rPr lang="cs-CZ" b="1" dirty="0" smtClean="0"/>
              <a:t>(</a:t>
            </a:r>
            <a:r>
              <a:rPr lang="cs-CZ" b="1" dirty="0"/>
              <a:t>stoj, </a:t>
            </a:r>
            <a:r>
              <a:rPr lang="cs-CZ" b="1" dirty="0" smtClean="0"/>
              <a:t>sed)</a:t>
            </a:r>
          </a:p>
          <a:p>
            <a:pPr marL="342900" indent="-342900">
              <a:buFont typeface="+mj-lt"/>
              <a:buAutoNum type="arabicPeriod"/>
            </a:pPr>
            <a:r>
              <a:rPr lang="cs-CZ" b="1" dirty="0" smtClean="0"/>
              <a:t>při </a:t>
            </a:r>
            <a:r>
              <a:rPr lang="cs-CZ" b="1" dirty="0"/>
              <a:t>volních pohybech </a:t>
            </a:r>
            <a:endParaRPr lang="cs-CZ" b="1" dirty="0" smtClean="0"/>
          </a:p>
          <a:p>
            <a:pPr marL="342900" indent="-342900">
              <a:buFont typeface="+mj-lt"/>
              <a:buAutoNum type="arabicPeriod"/>
            </a:pPr>
            <a:r>
              <a:rPr lang="cs-CZ" b="1" dirty="0" smtClean="0"/>
              <a:t>při </a:t>
            </a:r>
            <a:r>
              <a:rPr lang="cs-CZ" b="1" dirty="0"/>
              <a:t>reakcích na zevní </a:t>
            </a:r>
            <a:r>
              <a:rPr lang="cs-CZ" b="1" dirty="0" smtClean="0"/>
              <a:t>podněty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 smtClean="0"/>
              <a:t>Udržování vzpřímené polohy </a:t>
            </a:r>
            <a:r>
              <a:rPr lang="cs-CZ" b="1" dirty="0"/>
              <a:t>těla v podmínkách </a:t>
            </a:r>
            <a:endParaRPr lang="cs-CZ" b="1" dirty="0" smtClean="0"/>
          </a:p>
          <a:p>
            <a:pPr algn="ctr"/>
            <a:r>
              <a:rPr lang="cs-CZ" b="1" dirty="0" smtClean="0"/>
              <a:t>pohybující </a:t>
            </a:r>
            <a:r>
              <a:rPr lang="cs-CZ" b="1" dirty="0"/>
              <a:t>se podporové základny </a:t>
            </a:r>
            <a:endParaRPr lang="cs-CZ" b="1" dirty="0" smtClean="0"/>
          </a:p>
          <a:p>
            <a:pPr algn="ctr"/>
            <a:r>
              <a:rPr lang="cs-CZ" b="1" dirty="0" smtClean="0"/>
              <a:t>i </a:t>
            </a:r>
            <a:r>
              <a:rPr lang="cs-CZ" b="1" dirty="0"/>
              <a:t>centra </a:t>
            </a:r>
            <a:r>
              <a:rPr lang="cs-CZ" b="1" dirty="0" smtClean="0"/>
              <a:t>gravitace (dostává </a:t>
            </a:r>
            <a:r>
              <a:rPr lang="cs-CZ" b="1" dirty="0"/>
              <a:t>mimo </a:t>
            </a:r>
            <a:r>
              <a:rPr lang="cs-CZ" b="1" dirty="0" smtClean="0"/>
              <a:t>podporovou základnu) (</a:t>
            </a:r>
            <a:r>
              <a:rPr lang="cs-CZ" b="1" dirty="0"/>
              <a:t>např. při chůzi</a:t>
            </a:r>
            <a:r>
              <a:rPr lang="cs-CZ" b="1" dirty="0" smtClean="0"/>
              <a:t>)</a:t>
            </a:r>
          </a:p>
          <a:p>
            <a:pPr algn="ctr"/>
            <a:r>
              <a:rPr lang="cs-CZ" b="1" dirty="0" smtClean="0"/>
              <a:t>=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DYNAMICKÁ ROVNOVÁHA</a:t>
            </a:r>
          </a:p>
          <a:p>
            <a:pPr algn="ctr"/>
            <a:endParaRPr lang="cs-CZ" b="1" u="sng" dirty="0"/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FUNKČNÍ ROVNOVÁHA </a:t>
            </a:r>
          </a:p>
          <a:p>
            <a:pPr algn="ctr"/>
            <a:r>
              <a:rPr lang="cs-CZ" b="1" dirty="0" smtClean="0"/>
              <a:t>=</a:t>
            </a:r>
          </a:p>
          <a:p>
            <a:pPr algn="ctr"/>
            <a:r>
              <a:rPr lang="cs-CZ" b="1" dirty="0" smtClean="0"/>
              <a:t>schopnost </a:t>
            </a:r>
            <a:r>
              <a:rPr lang="cs-CZ" b="1" dirty="0"/>
              <a:t>vykonat každodenní pohyby vyžadující rovnováhu </a:t>
            </a:r>
            <a:endParaRPr lang="cs-CZ" b="1" dirty="0" smtClean="0"/>
          </a:p>
          <a:p>
            <a:pPr algn="ctr"/>
            <a:r>
              <a:rPr lang="cs-CZ" b="1" dirty="0" smtClean="0"/>
              <a:t>(</a:t>
            </a:r>
            <a:r>
              <a:rPr lang="cs-CZ" b="1" dirty="0"/>
              <a:t>např. sbírání předmětů ze země, oblékání, ohlížení se za sebe, atd.).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ROVNOVÁHA </a:t>
            </a:r>
          </a:p>
          <a:p>
            <a:pPr algn="ctr"/>
            <a:r>
              <a:rPr lang="cs-CZ" b="1" dirty="0" smtClean="0"/>
              <a:t>=</a:t>
            </a:r>
          </a:p>
          <a:p>
            <a:pPr algn="ctr"/>
            <a:r>
              <a:rPr lang="cs-CZ" b="1" dirty="0" smtClean="0"/>
              <a:t>KOMPLEXNÍ POJEM SKLÁDAJÍCÍ SE Z MNOHA BIOMECHANICKÝCH, NERVOVÝCH A ENVIRONMENTÁLNÍCH SYSTÉMŮ</a:t>
            </a:r>
          </a:p>
          <a:p>
            <a:pPr algn="ctr"/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8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4" name="Text Box 5"/>
          <p:cNvSpPr txBox="1">
            <a:spLocks noChangeArrowheads="1"/>
          </p:cNvSpPr>
          <p:nvPr/>
        </p:nvSpPr>
        <p:spPr bwMode="auto">
          <a:xfrm>
            <a:off x="0" y="6092825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Algerian" pitchFamily="82" charset="0"/>
              </a:rPr>
              <a:t>Don't worry, be healthy and happy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79512" y="332656"/>
            <a:ext cx="856895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ROVNOVÁHA 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REFLEXNÍ MODEL 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HIERARCHICKÝ MODEL 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MODELY DYNAMICKÝCH SYSTÉMŮ 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VIZUÁLNÍ SYSTÉM SOMATOSENZORICKÝ SYSTÉM 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VESTIBULÁRNÍ SYSTÉM 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VNITŘNÍ FAKTORY (např. svalový tonus, svalová síla, rozsah pohybu, atd.) 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ENVIRONMENTÁLNÍ FAKTORY 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Další podmínky ovlivní lokalitu centra tělesné gravitace a stabilitu postoje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tělesná výška a hmotnost 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velikost nohou (zejména při stoji na jedné noze)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pohlavní rozdíly v rozměrech kostry (např. tvar pánve) a těla („jablko“ a „hruška“), ale není mezi pohlavími rozdíl 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79512" y="332656"/>
            <a:ext cx="85689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ROVNOVÁHA </a:t>
            </a:r>
          </a:p>
          <a:p>
            <a:pPr algn="ctr"/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STÁRNUTÍ </a:t>
            </a:r>
          </a:p>
          <a:p>
            <a:pPr algn="ctr"/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b="1" dirty="0" smtClean="0"/>
              <a:t>progresivní snížení počtu nervových buněk v mozkovém kmeni a v mozečku</a:t>
            </a:r>
          </a:p>
          <a:p>
            <a:pPr algn="ctr"/>
            <a:r>
              <a:rPr lang="cs-CZ" b="1" dirty="0" smtClean="0"/>
              <a:t>+</a:t>
            </a:r>
          </a:p>
          <a:p>
            <a:pPr algn="ctr"/>
            <a:r>
              <a:rPr lang="cs-CZ" b="1" dirty="0"/>
              <a:t>o</a:t>
            </a:r>
            <a:r>
              <a:rPr lang="cs-CZ" b="1" dirty="0" smtClean="0"/>
              <a:t>slabení signalizačních funkcí vycházejících z kloubů a očních svalů</a:t>
            </a:r>
          </a:p>
          <a:p>
            <a:pPr algn="ctr"/>
            <a:r>
              <a:rPr lang="cs-CZ" b="1" dirty="0" smtClean="0"/>
              <a:t>+</a:t>
            </a:r>
          </a:p>
          <a:p>
            <a:pPr algn="ctr"/>
            <a:r>
              <a:rPr lang="cs-CZ" b="1" dirty="0" smtClean="0"/>
              <a:t>degenerativní změny v rovnovážném ústrojí vnitřního ucha </a:t>
            </a:r>
          </a:p>
          <a:p>
            <a:pPr algn="ctr"/>
            <a:r>
              <a:rPr lang="cs-CZ" b="1" dirty="0" smtClean="0"/>
              <a:t>+</a:t>
            </a:r>
          </a:p>
          <a:p>
            <a:pPr algn="ctr"/>
            <a:r>
              <a:rPr lang="cs-CZ" b="1" dirty="0" smtClean="0"/>
              <a:t>snížení svalové síly</a:t>
            </a:r>
          </a:p>
          <a:p>
            <a:pPr algn="ctr"/>
            <a:r>
              <a:rPr lang="cs-CZ" b="1" dirty="0" smtClean="0"/>
              <a:t>=</a:t>
            </a:r>
          </a:p>
          <a:p>
            <a:pPr algn="ctr"/>
            <a:r>
              <a:rPr lang="cs-CZ" b="1" dirty="0" smtClean="0"/>
              <a:t>OMEZENÍ SCHOPNOSTI STARŠÍCH OSOB KONTROLOVAT TĚLESNÝ POHYB </a:t>
            </a:r>
          </a:p>
          <a:p>
            <a:pPr algn="ctr"/>
            <a:r>
              <a:rPr lang="cs-CZ" b="1" dirty="0" smtClean="0"/>
              <a:t>POMOCÍ SAMOVOLNÝCH DROBNÝCH OPRAVNÝCH (KOREKČNÍCH) POHYBŮ</a:t>
            </a:r>
          </a:p>
          <a:p>
            <a:pPr algn="ctr"/>
            <a:r>
              <a:rPr lang="cs-CZ" b="1" dirty="0" smtClean="0"/>
              <a:t>=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ZHORŠENÍ ROVNOVÁHY</a:t>
            </a:r>
          </a:p>
          <a:p>
            <a:pPr algn="ctr"/>
            <a:endParaRPr lang="cs-CZ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2000" b="1" dirty="0" smtClean="0"/>
              <a:t>Opravné (korekční) pohyby (drobné výkyvy těla) </a:t>
            </a:r>
          </a:p>
          <a:p>
            <a:pPr algn="ctr"/>
            <a:r>
              <a:rPr lang="cs-CZ" sz="2000" b="1" dirty="0" smtClean="0"/>
              <a:t>minimální v deseti letech, později se zvětšují</a:t>
            </a:r>
          </a:p>
          <a:p>
            <a:pPr algn="ctr"/>
            <a:endParaRPr lang="cs-CZ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79512" y="332656"/>
            <a:ext cx="85689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ROVNOVÁHA </a:t>
            </a:r>
          </a:p>
          <a:p>
            <a:pPr algn="ctr"/>
            <a:r>
              <a:rPr lang="cs-CZ" b="1" dirty="0" smtClean="0"/>
              <a:t>Opravné (korekční) pohyby u starších osob 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nastupují pomaleji 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jsou často dezorganizované 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 smtClean="0"/>
              <a:t>Problém za podmínek tzv. smyslového konfliktu</a:t>
            </a:r>
          </a:p>
          <a:p>
            <a:pPr algn="ctr"/>
            <a:r>
              <a:rPr lang="cs-CZ" b="1" i="1" dirty="0" smtClean="0"/>
              <a:t>(např. se závrať blízko proudu rychle se pohybujících vozidel)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U starších osob</a:t>
            </a:r>
            <a:endParaRPr lang="cs-CZ" b="1" dirty="0"/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riziko pádů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zhoršení mechanické účinnosti pohybu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 smtClean="0"/>
              <a:t>Dobrá rovnováha u starších lidí </a:t>
            </a:r>
          </a:p>
          <a:p>
            <a:pPr algn="ctr"/>
            <a:r>
              <a:rPr lang="cs-CZ" b="1" dirty="0" smtClean="0"/>
              <a:t>=</a:t>
            </a:r>
          </a:p>
          <a:p>
            <a:pPr algn="ctr"/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DŮLEŽITÁ KOMPONENTA TĚLESNÉ ZDATNOSTI</a:t>
            </a:r>
          </a:p>
          <a:p>
            <a:pPr algn="ctr"/>
            <a:r>
              <a:rPr lang="cs-CZ" sz="1600" b="1" i="1" dirty="0" smtClean="0"/>
              <a:t>(brání pádům, umožňuje vykonávat habituální aktivity a zvyšuje soběstačnost a nezávislost)</a:t>
            </a:r>
          </a:p>
          <a:p>
            <a:pPr algn="ctr"/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Asi třetina osob starších 65 let každý rok upadne a zraní se</a:t>
            </a:r>
          </a:p>
          <a:p>
            <a:pPr algn="ctr"/>
            <a:r>
              <a:rPr lang="cs-CZ" b="1" dirty="0" smtClean="0"/>
              <a:t>V poslední  době u seniorů narůstají počty pádů s následným zraněním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Zaoblený obdélník 2"/>
          <p:cNvSpPr/>
          <p:nvPr/>
        </p:nvSpPr>
        <p:spPr>
          <a:xfrm>
            <a:off x="179512" y="3717032"/>
            <a:ext cx="8568952" cy="12241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uiExpand="1" build="allAtOnce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79512" y="332656"/>
            <a:ext cx="85689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ROVNOVÁHA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TESTOVÁNÍ </a:t>
            </a:r>
          </a:p>
          <a:p>
            <a:pPr algn="ctr"/>
            <a:endParaRPr lang="cs-CZ" b="1" u="sng" dirty="0" smtClean="0"/>
          </a:p>
          <a:p>
            <a:pPr algn="ctr"/>
            <a:r>
              <a:rPr lang="cs-CZ" b="1" dirty="0" smtClean="0">
                <a:solidFill>
                  <a:srgbClr val="002060"/>
                </a:solidFill>
              </a:rPr>
              <a:t>STATICKÁ ROVNOVÁHA</a:t>
            </a:r>
          </a:p>
          <a:p>
            <a:pPr algn="ctr"/>
            <a:r>
              <a:rPr lang="cs-CZ" b="1" dirty="0" smtClean="0"/>
              <a:t>ROMBERGŮV TEST (</a:t>
            </a:r>
            <a:r>
              <a:rPr lang="cs-CZ" b="1" dirty="0"/>
              <a:t>naboso, tandemový stoj – nohy za sebou, špička se dotýká </a:t>
            </a:r>
            <a:r>
              <a:rPr lang="cs-CZ" b="1" dirty="0" smtClean="0"/>
              <a:t>paty)</a:t>
            </a:r>
          </a:p>
          <a:p>
            <a:pPr algn="ctr"/>
            <a:r>
              <a:rPr lang="cs-CZ" b="1" dirty="0" smtClean="0"/>
              <a:t>Skórování 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stoj </a:t>
            </a:r>
            <a:r>
              <a:rPr lang="cs-CZ" b="1" dirty="0"/>
              <a:t>s otevřenýma </a:t>
            </a:r>
            <a:r>
              <a:rPr lang="cs-CZ" b="1" dirty="0" smtClean="0"/>
              <a:t>očima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stoj se zavřenýma </a:t>
            </a:r>
            <a:r>
              <a:rPr lang="cs-CZ" b="1" dirty="0"/>
              <a:t>očima </a:t>
            </a:r>
            <a:endParaRPr lang="cs-CZ" b="1" dirty="0" smtClean="0"/>
          </a:p>
          <a:p>
            <a:pPr algn="ctr"/>
            <a:r>
              <a:rPr lang="cs-CZ" b="1" dirty="0" smtClean="0"/>
              <a:t>(maximálně </a:t>
            </a:r>
            <a:r>
              <a:rPr lang="cs-CZ" b="1" dirty="0"/>
              <a:t>60 sekund</a:t>
            </a:r>
            <a:r>
              <a:rPr lang="cs-CZ" b="1" dirty="0" smtClean="0"/>
              <a:t>) </a:t>
            </a:r>
            <a:endParaRPr lang="cs-CZ" b="1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il_fi" descr="http://www.bmres.co.uk/UserFiles/700x0/1/brian-johnson-sharpened-romberg-test-potos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717032"/>
            <a:ext cx="1905165" cy="264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79512" y="332656"/>
            <a:ext cx="856895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ROVNOVÁHA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TESTOVÁNÍ </a:t>
            </a:r>
          </a:p>
          <a:p>
            <a:pPr algn="ctr"/>
            <a:r>
              <a:rPr lang="cs-CZ" b="1" dirty="0" smtClean="0">
                <a:solidFill>
                  <a:srgbClr val="002060"/>
                </a:solidFill>
              </a:rPr>
              <a:t>STATICKÁ ROVNOVÁHA</a:t>
            </a:r>
          </a:p>
          <a:p>
            <a:pPr algn="ctr"/>
            <a:r>
              <a:rPr lang="cs-CZ" sz="2000" b="1" dirty="0" smtClean="0"/>
              <a:t>STOJ NA JEDNÉ NOZE </a:t>
            </a:r>
            <a:r>
              <a:rPr lang="cs-CZ" b="1" dirty="0" smtClean="0"/>
              <a:t>s</a:t>
            </a:r>
            <a:r>
              <a:rPr lang="cs-CZ" b="1" dirty="0"/>
              <a:t> otevřenýma a zavřenýma očima </a:t>
            </a:r>
            <a:endParaRPr lang="cs-CZ" b="1" dirty="0" smtClean="0"/>
          </a:p>
          <a:p>
            <a:pPr algn="ctr"/>
            <a:r>
              <a:rPr lang="cs-CZ" b="1" dirty="0" smtClean="0"/>
              <a:t>Skórování - doba, </a:t>
            </a:r>
            <a:r>
              <a:rPr lang="cs-CZ" b="1" dirty="0"/>
              <a:t>kterou </a:t>
            </a:r>
            <a:r>
              <a:rPr lang="cs-CZ" b="1" dirty="0" smtClean="0"/>
              <a:t>udrží </a:t>
            </a:r>
            <a:r>
              <a:rPr lang="cs-CZ" b="1" dirty="0"/>
              <a:t>rovnováhu na dominantní </a:t>
            </a:r>
            <a:r>
              <a:rPr lang="cs-CZ" b="1" dirty="0" smtClean="0"/>
              <a:t>noze (maximálně </a:t>
            </a:r>
            <a:r>
              <a:rPr lang="cs-CZ" b="1" dirty="0"/>
              <a:t>60 </a:t>
            </a:r>
            <a:r>
              <a:rPr lang="cs-CZ" b="1" dirty="0" smtClean="0"/>
              <a:t>sekund)</a:t>
            </a:r>
          </a:p>
          <a:p>
            <a:pPr algn="ctr"/>
            <a:r>
              <a:rPr lang="cs-CZ" b="1" dirty="0" smtClean="0"/>
              <a:t>Zhoršení s</a:t>
            </a:r>
            <a:r>
              <a:rPr lang="cs-CZ" b="1" dirty="0"/>
              <a:t> </a:t>
            </a:r>
            <a:r>
              <a:rPr lang="cs-CZ" b="1" dirty="0" smtClean="0"/>
              <a:t>věkem na jedné noze s otevřenýma očima </a:t>
            </a:r>
          </a:p>
          <a:p>
            <a:pPr algn="ctr"/>
            <a:r>
              <a:rPr lang="cs-CZ" b="1" dirty="0" smtClean="0"/>
              <a:t>60 - 69 let = 27 sekund</a:t>
            </a:r>
          </a:p>
          <a:p>
            <a:pPr algn="ctr"/>
            <a:r>
              <a:rPr lang="cs-CZ" b="1" dirty="0" smtClean="0"/>
              <a:t>70 </a:t>
            </a:r>
            <a:r>
              <a:rPr lang="cs-CZ" b="1" dirty="0"/>
              <a:t>– 79 let </a:t>
            </a:r>
            <a:r>
              <a:rPr lang="cs-CZ" b="1" dirty="0" smtClean="0"/>
              <a:t>= 17 </a:t>
            </a:r>
            <a:r>
              <a:rPr lang="cs-CZ" b="1" dirty="0"/>
              <a:t>sekund </a:t>
            </a:r>
            <a:endParaRPr lang="cs-CZ" b="1" dirty="0" smtClean="0"/>
          </a:p>
          <a:p>
            <a:pPr algn="ctr"/>
            <a:r>
              <a:rPr lang="cs-CZ" b="1" dirty="0" smtClean="0"/>
              <a:t>80 - 99 let = 8 sekund</a:t>
            </a:r>
          </a:p>
          <a:p>
            <a:endParaRPr lang="cs-CZ" b="1" dirty="0"/>
          </a:p>
          <a:p>
            <a:pPr algn="ctr"/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l_fi" descr="http://concussion.buffalo.edu/balance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564904"/>
            <a:ext cx="2676442" cy="402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79512" y="332656"/>
            <a:ext cx="85689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ROVNOVÁHA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TESTOVÁNÍ </a:t>
            </a:r>
          </a:p>
          <a:p>
            <a:pPr algn="ctr"/>
            <a:r>
              <a:rPr lang="cs-CZ" b="1" dirty="0" smtClean="0">
                <a:solidFill>
                  <a:srgbClr val="002060"/>
                </a:solidFill>
              </a:rPr>
              <a:t>STATICKÁ ROVNOVÁHA</a:t>
            </a:r>
          </a:p>
          <a:p>
            <a:pPr algn="ctr"/>
            <a:r>
              <a:rPr lang="cs-CZ" b="1" dirty="0" smtClean="0"/>
              <a:t>KLINICKÝ TEST SENZORICKÉ INTEGRACE </a:t>
            </a:r>
          </a:p>
          <a:p>
            <a:pPr algn="ctr"/>
            <a:r>
              <a:rPr lang="cs-CZ" b="1" dirty="0" smtClean="0"/>
              <a:t>hodnocení </a:t>
            </a:r>
            <a:r>
              <a:rPr lang="cs-CZ" b="1" dirty="0"/>
              <a:t>podílu vizuálních, proprioceptivních a vestibulárních systémů </a:t>
            </a:r>
            <a:endParaRPr lang="cs-CZ" b="1" dirty="0" smtClean="0"/>
          </a:p>
          <a:p>
            <a:pPr algn="ctr"/>
            <a:r>
              <a:rPr lang="cs-CZ" b="1" dirty="0" smtClean="0"/>
              <a:t>k</a:t>
            </a:r>
            <a:r>
              <a:rPr lang="cs-CZ" b="1" dirty="0"/>
              <a:t> udržení </a:t>
            </a:r>
            <a:r>
              <a:rPr lang="cs-CZ" b="1" dirty="0" smtClean="0"/>
              <a:t>rovnováhy 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Rombergův </a:t>
            </a:r>
            <a:r>
              <a:rPr lang="cs-CZ" b="1" dirty="0"/>
              <a:t>test na molitanové podložce </a:t>
            </a:r>
            <a:r>
              <a:rPr lang="cs-CZ" b="1" dirty="0" smtClean="0"/>
              <a:t>(</a:t>
            </a:r>
            <a:r>
              <a:rPr lang="cs-CZ" b="1" dirty="0"/>
              <a:t>redukuje schopnost použít propriocepci k úpravě postoje) </a:t>
            </a:r>
            <a:endParaRPr lang="cs-CZ" b="1" dirty="0" smtClean="0"/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se </a:t>
            </a:r>
            <a:r>
              <a:rPr lang="cs-CZ" b="1" dirty="0"/>
              <a:t>zavřenýma nebo otevřenýma očima (redukce vizuální kontroly</a:t>
            </a:r>
            <a:r>
              <a:rPr lang="cs-CZ" b="1" dirty="0" smtClean="0"/>
              <a:t>)</a:t>
            </a:r>
          </a:p>
          <a:p>
            <a:pPr algn="ctr"/>
            <a:r>
              <a:rPr lang="cs-CZ" b="1" dirty="0" smtClean="0"/>
              <a:t>časové </a:t>
            </a:r>
            <a:r>
              <a:rPr lang="cs-CZ" b="1" dirty="0"/>
              <a:t>zhodnocení a srovnání postoje ve čtyřech rozdílných podmínkách </a:t>
            </a:r>
            <a:endParaRPr lang="cs-CZ" b="1" dirty="0" smtClean="0"/>
          </a:p>
          <a:p>
            <a:pPr marL="342900" indent="-342900">
              <a:buFont typeface="+mj-lt"/>
              <a:buAutoNum type="arabicPeriod"/>
            </a:pPr>
            <a:r>
              <a:rPr lang="cs-CZ" b="1" dirty="0" smtClean="0"/>
              <a:t>pevná podložka</a:t>
            </a:r>
          </a:p>
          <a:p>
            <a:pPr marL="342900" indent="-342900">
              <a:buFont typeface="+mj-lt"/>
              <a:buAutoNum type="arabicPeriod"/>
            </a:pPr>
            <a:r>
              <a:rPr lang="cs-CZ" b="1" dirty="0" smtClean="0"/>
              <a:t>molitanová podložka</a:t>
            </a:r>
          </a:p>
          <a:p>
            <a:pPr marL="342900" indent="-342900">
              <a:buFont typeface="+mj-lt"/>
              <a:buAutoNum type="arabicPeriod"/>
            </a:pPr>
            <a:r>
              <a:rPr lang="cs-CZ" b="1" dirty="0" smtClean="0"/>
              <a:t>otevřené oči</a:t>
            </a:r>
          </a:p>
          <a:p>
            <a:pPr marL="342900" indent="-342900">
              <a:buFont typeface="+mj-lt"/>
              <a:buAutoNum type="arabicPeriod"/>
            </a:pPr>
            <a:r>
              <a:rPr lang="cs-CZ" b="1" dirty="0" smtClean="0"/>
              <a:t>zavřené oči</a:t>
            </a:r>
          </a:p>
          <a:p>
            <a:pPr algn="ctr"/>
            <a:r>
              <a:rPr lang="cs-CZ" b="1" i="1" dirty="0" smtClean="0"/>
              <a:t>maximum </a:t>
            </a:r>
            <a:r>
              <a:rPr lang="cs-CZ" b="1" i="1" dirty="0"/>
              <a:t>180 </a:t>
            </a:r>
            <a:r>
              <a:rPr lang="cs-CZ" b="1" i="1" dirty="0" smtClean="0"/>
              <a:t>sekund </a:t>
            </a:r>
          </a:p>
          <a:p>
            <a:pPr algn="ctr"/>
            <a:r>
              <a:rPr lang="cs-CZ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Posouzení senzorického podílu </a:t>
            </a:r>
            <a:r>
              <a:rPr lang="cs-CZ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udržení rovnováhy </a:t>
            </a:r>
            <a:endParaRPr lang="cs-CZ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cs-CZ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79512" y="332656"/>
            <a:ext cx="856895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ROVNOVÁHA </a:t>
            </a:r>
          </a:p>
          <a:p>
            <a:pPr algn="ctr"/>
            <a:r>
              <a:rPr lang="cs-CZ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TESTOVÁNÍ </a:t>
            </a:r>
          </a:p>
          <a:p>
            <a:pPr algn="ctr"/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DYNAMICKÁ ROVNOVÁHA</a:t>
            </a:r>
          </a:p>
          <a:p>
            <a:pPr algn="ctr"/>
            <a:r>
              <a:rPr lang="cs-C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FUNKČNÍ TEST DOSAHU</a:t>
            </a:r>
          </a:p>
          <a:p>
            <a:pPr algn="ctr"/>
            <a:r>
              <a:rPr lang="cs-CZ" b="1" dirty="0" smtClean="0"/>
              <a:t>bez ztráty rovnováhy nebo bez pohybu </a:t>
            </a:r>
          </a:p>
          <a:p>
            <a:pPr algn="ctr"/>
            <a:r>
              <a:rPr lang="cs-CZ" b="1" dirty="0" smtClean="0"/>
              <a:t>maximální </a:t>
            </a:r>
            <a:r>
              <a:rPr lang="cs-CZ" b="1" dirty="0"/>
              <a:t>vzdálenost, kam </a:t>
            </a:r>
            <a:r>
              <a:rPr lang="cs-CZ" b="1" dirty="0" smtClean="0"/>
              <a:t>ze </a:t>
            </a:r>
            <a:r>
              <a:rPr lang="cs-CZ" b="1" dirty="0"/>
              <a:t>stoje </a:t>
            </a:r>
            <a:r>
              <a:rPr lang="cs-CZ" b="1" dirty="0" smtClean="0"/>
              <a:t>dosáhne směrem </a:t>
            </a:r>
            <a:r>
              <a:rPr lang="cs-CZ" b="1" dirty="0"/>
              <a:t>dopředu </a:t>
            </a:r>
            <a:endParaRPr lang="cs-CZ" b="1" dirty="0" smtClean="0"/>
          </a:p>
          <a:p>
            <a:pPr algn="ctr"/>
            <a:r>
              <a:rPr lang="cs-CZ" b="1" dirty="0" smtClean="0"/>
              <a:t>rozdíl mezi dosahem v prostém předpažení a maximálním dosahem</a:t>
            </a:r>
          </a:p>
          <a:p>
            <a:pPr algn="ctr"/>
            <a:r>
              <a:rPr lang="cs-CZ" b="1" dirty="0" smtClean="0"/>
              <a:t>(ve </a:t>
            </a:r>
            <a:r>
              <a:rPr lang="cs-CZ" b="1" dirty="0"/>
              <a:t>výšce akromia) </a:t>
            </a:r>
            <a:endParaRPr lang="cs-CZ" b="1" dirty="0" smtClean="0"/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3 pokusy – průměr</a:t>
            </a:r>
          </a:p>
          <a:p>
            <a:pPr algn="ctr"/>
            <a:r>
              <a:rPr lang="cs-CZ" b="1" dirty="0" smtClean="0"/>
              <a:t>U </a:t>
            </a:r>
            <a:r>
              <a:rPr lang="cs-CZ" b="1" dirty="0"/>
              <a:t>starších </a:t>
            </a:r>
            <a:endParaRPr lang="cs-CZ" b="1" dirty="0" smtClean="0"/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dosah &gt; 24,4 cm = malé riziko pádu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dosah 15,2 – 24,4 cm = střední riziko pádu 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dosah &lt; 15,24 cm = velké riziko pádu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dosah = 0 cm = velmi velké riziko pádu    </a:t>
            </a:r>
            <a:endParaRPr lang="cs-CZ" b="1" dirty="0"/>
          </a:p>
        </p:txBody>
      </p:sp>
      <p:pic>
        <p:nvPicPr>
          <p:cNvPr id="3" name="il_fi" descr="http://1.bp.blogspot.com/-JGbLrFEa3Gg/T3CQMv8E-oI/AAAAAAAABdA/CvBLQBa9JKA/s1600/fonksiyonel+eri%C5%9Fme+testi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7155" y="3933056"/>
            <a:ext cx="3961349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558</Words>
  <Application>Microsoft Office PowerPoint</Application>
  <PresentationFormat>Předvádění na obrazovce (4:3)</PresentationFormat>
  <Paragraphs>246</Paragraphs>
  <Slides>20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2" baseType="lpstr">
      <vt:lpstr>Motiv sady Office</vt:lpstr>
      <vt:lpstr>Snímek</vt:lpstr>
      <vt:lpstr>CVIČENÍ PRO ZLEPŠENÍ ROVNOVÁHY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CVIČENÍ PRO ZLEPŠENÍ ROVNOVÁHY</dc:title>
  <dc:creator>doc. Stejskal</dc:creator>
  <cp:lastModifiedBy>doc. Stejskal</cp:lastModifiedBy>
  <cp:revision>16</cp:revision>
  <dcterms:created xsi:type="dcterms:W3CDTF">2013-12-07T15:21:19Z</dcterms:created>
  <dcterms:modified xsi:type="dcterms:W3CDTF">2013-12-09T08:29:07Z</dcterms:modified>
</cp:coreProperties>
</file>