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1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</p:sldIdLst>
  <p:sldSz cx="9144000" cy="6858000" type="screen4x3"/>
  <p:notesSz cx="6858000" cy="9144000"/>
  <p:custDataLst>
    <p:tags r:id="rId24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86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E062-0EFB-48FE-B748-CAD90A1175C0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8CCB-E2B8-4117-95B3-C87692D5C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E062-0EFB-48FE-B748-CAD90A1175C0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8CCB-E2B8-4117-95B3-C87692D5C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E062-0EFB-48FE-B748-CAD90A1175C0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8CCB-E2B8-4117-95B3-C87692D5C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E062-0EFB-48FE-B748-CAD90A1175C0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8CCB-E2B8-4117-95B3-C87692D5C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E062-0EFB-48FE-B748-CAD90A1175C0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8CCB-E2B8-4117-95B3-C87692D5C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E062-0EFB-48FE-B748-CAD90A1175C0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8CCB-E2B8-4117-95B3-C87692D5C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E062-0EFB-48FE-B748-CAD90A1175C0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8CCB-E2B8-4117-95B3-C87692D5C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E062-0EFB-48FE-B748-CAD90A1175C0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8CCB-E2B8-4117-95B3-C87692D5C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E062-0EFB-48FE-B748-CAD90A1175C0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8CCB-E2B8-4117-95B3-C87692D5C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E062-0EFB-48FE-B748-CAD90A1175C0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8CCB-E2B8-4117-95B3-C87692D5C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E062-0EFB-48FE-B748-CAD90A1175C0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8CCB-E2B8-4117-95B3-C87692D5C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DE062-0EFB-48FE-B748-CAD90A1175C0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58CCB-E2B8-4117-95B3-C87692D5C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188641"/>
            <a:ext cx="7773987" cy="2016224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PATOFYZIOLOGIE </a:t>
            </a:r>
            <a:br>
              <a:rPr lang="cs-CZ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TĚLESNÉ ZÁTĚŽE</a:t>
            </a:r>
            <a:endParaRPr lang="cs-CZ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988768"/>
            <a:ext cx="6400800" cy="1752600"/>
          </a:xfrm>
        </p:spPr>
        <p:txBody>
          <a:bodyPr/>
          <a:lstStyle/>
          <a:p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>Fyzioterapie 2012/2013</a:t>
            </a:r>
          </a:p>
          <a:p>
            <a:r>
              <a:rPr lang="cs-CZ" sz="2800" b="1" dirty="0" err="1" smtClean="0">
                <a:solidFill>
                  <a:schemeClr val="bg1">
                    <a:lumMod val="50000"/>
                  </a:schemeClr>
                </a:solidFill>
              </a:rPr>
              <a:t>FSpS</a:t>
            </a: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> MU Brno</a:t>
            </a:r>
            <a:endParaRPr lang="cs-CZ" sz="28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2420888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Přehled biologického působení pravidelné pohybové aktivity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332656"/>
            <a:ext cx="828092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VĚKOVĚ SPECIFICKÉ EFEKTY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Předškolní věk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HYPERMOBILITA, HYPOMOBILITA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Nedostatek </a:t>
            </a:r>
            <a:r>
              <a:rPr lang="cs-CZ" sz="2000" b="1" dirty="0"/>
              <a:t>pohybu nebo nesprávný pohyb </a:t>
            </a:r>
            <a:endParaRPr lang="cs-CZ" sz="2000" b="1" dirty="0" smtClean="0"/>
          </a:p>
          <a:p>
            <a:pPr algn="ctr"/>
            <a:r>
              <a:rPr lang="cs-CZ" sz="2000" b="1" dirty="0" smtClean="0"/>
              <a:t>=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negativní změny pohybového </a:t>
            </a:r>
            <a:r>
              <a:rPr lang="cs-CZ" sz="2000" b="1" dirty="0"/>
              <a:t>a oběhového </a:t>
            </a:r>
            <a:r>
              <a:rPr lang="cs-CZ" sz="2000" b="1" dirty="0" smtClean="0"/>
              <a:t>systému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prodloužení </a:t>
            </a:r>
            <a:r>
              <a:rPr lang="cs-CZ" sz="2000" b="1" dirty="0"/>
              <a:t>reakční doby při převodu podnětu ve svalové </a:t>
            </a:r>
            <a:r>
              <a:rPr lang="cs-CZ" sz="2000" b="1" dirty="0" smtClean="0"/>
              <a:t>tkáni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Nedostatek pohybu =</a:t>
            </a:r>
          </a:p>
          <a:p>
            <a:pPr algn="ctr"/>
            <a:r>
              <a:rPr lang="cs-CZ" sz="2000" b="1" dirty="0" smtClean="0"/>
              <a:t>předpoklad patologických adaptací </a:t>
            </a:r>
            <a:r>
              <a:rPr lang="cs-CZ" sz="2000" b="1" dirty="0"/>
              <a:t>(</a:t>
            </a:r>
            <a:r>
              <a:rPr lang="cs-CZ" sz="2000" b="1" dirty="0" smtClean="0"/>
              <a:t>maladaptací)</a:t>
            </a:r>
          </a:p>
          <a:p>
            <a:pPr algn="ctr"/>
            <a:r>
              <a:rPr lang="cs-CZ" sz="2000" b="1" dirty="0" smtClean="0"/>
              <a:t>=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000" b="1" dirty="0" smtClean="0"/>
              <a:t>CHYBY V RŮSTU A VÝVOJI DÍTĚTE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000" b="1" dirty="0" smtClean="0"/>
              <a:t>POŠKOZENÍ AKTIVNÍHO ZDRAVÍ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332656"/>
            <a:ext cx="828092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VĚKOVĚ SPECIFICKÉ EFEKTY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Školní věk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u="sng" dirty="0" smtClean="0"/>
              <a:t>POHYBOVĚ NADANÍ JEDINCI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SPORTOVNÍ TRÉNINK</a:t>
            </a:r>
          </a:p>
          <a:p>
            <a:pPr algn="ctr"/>
            <a:r>
              <a:rPr lang="cs-CZ" sz="2000" b="1" dirty="0" smtClean="0"/>
              <a:t>rozvíjet </a:t>
            </a:r>
            <a:r>
              <a:rPr lang="cs-CZ" sz="2000" b="1" dirty="0"/>
              <a:t>všechny jejich </a:t>
            </a:r>
            <a:r>
              <a:rPr lang="cs-CZ" sz="2000" b="1" dirty="0" smtClean="0"/>
              <a:t>vlastnosti </a:t>
            </a:r>
          </a:p>
          <a:p>
            <a:pPr algn="ctr"/>
            <a:r>
              <a:rPr lang="cs-CZ" sz="2000" b="1" dirty="0" smtClean="0"/>
              <a:t>speciální </a:t>
            </a:r>
            <a:r>
              <a:rPr lang="cs-CZ" sz="2000" b="1" dirty="0"/>
              <a:t>výcvik </a:t>
            </a:r>
            <a:r>
              <a:rPr lang="en-US" sz="2000" b="1" dirty="0" smtClean="0"/>
              <a:t>&lt;</a:t>
            </a:r>
            <a:r>
              <a:rPr lang="cs-CZ" sz="2000" b="1" dirty="0" smtClean="0"/>
              <a:t> 50 </a:t>
            </a:r>
            <a:r>
              <a:rPr lang="cs-CZ" sz="2000" b="1" dirty="0"/>
              <a:t>% času věnovaného </a:t>
            </a:r>
            <a:r>
              <a:rPr lang="cs-CZ" sz="2000" b="1" dirty="0" smtClean="0"/>
              <a:t>tréninku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PŘEDČASNÝ SPECIÁLNÍ TRÉNINK</a:t>
            </a:r>
          </a:p>
          <a:p>
            <a:pPr algn="ctr"/>
            <a:r>
              <a:rPr lang="cs-CZ" sz="2000" b="1" dirty="0" smtClean="0"/>
              <a:t>=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narušení harmonického vývoje dítěte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jednostranné přetížení pohybového systému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svalové dysbalance 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mikrotrauma</a:t>
            </a:r>
          </a:p>
          <a:p>
            <a:pPr algn="ctr"/>
            <a:endParaRPr lang="cs-CZ" sz="2000" b="1" dirty="0" smtClean="0"/>
          </a:p>
        </p:txBody>
      </p:sp>
      <p:sp>
        <p:nvSpPr>
          <p:cNvPr id="3" name="Šipka dolů 2"/>
          <p:cNvSpPr/>
          <p:nvPr/>
        </p:nvSpPr>
        <p:spPr>
          <a:xfrm>
            <a:off x="4355976" y="2204864"/>
            <a:ext cx="144016" cy="36004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332656"/>
            <a:ext cx="828092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VĚKOVĚ SPECIFICKÉ EFEKTY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Školní věk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INTENZIVNÍ SPORTOVNÍ TRÉNINK může </a:t>
            </a:r>
            <a:r>
              <a:rPr lang="cs-CZ" sz="2000" b="1" dirty="0"/>
              <a:t>(ale nemusí!) </a:t>
            </a:r>
            <a:endParaRPr lang="cs-CZ" sz="2000" b="1" dirty="0" smtClean="0"/>
          </a:p>
          <a:p>
            <a:pPr algn="ctr"/>
            <a:r>
              <a:rPr lang="cs-CZ" b="1" i="1" dirty="0" smtClean="0"/>
              <a:t>(v</a:t>
            </a:r>
            <a:r>
              <a:rPr lang="cs-CZ" b="1" i="1" dirty="0"/>
              <a:t> důsledku oslabení imunitního systému a </a:t>
            </a:r>
            <a:r>
              <a:rPr lang="cs-CZ" b="1" i="1" dirty="0" smtClean="0"/>
              <a:t>přetěžování) 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zvýšení nemocnosti  </a:t>
            </a:r>
            <a:endParaRPr lang="cs-CZ" sz="2000" b="1" dirty="0"/>
          </a:p>
          <a:p>
            <a:pPr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POHYBOVĚ PRŮMĚRNÉ DĚTI </a:t>
            </a:r>
            <a:r>
              <a:rPr lang="cs-CZ" sz="2000" b="1" dirty="0" smtClean="0"/>
              <a:t>s</a:t>
            </a:r>
            <a:r>
              <a:rPr lang="cs-CZ" sz="2000" b="1" dirty="0"/>
              <a:t> průměrnými motorickými schopnostmi </a:t>
            </a:r>
            <a:endParaRPr lang="cs-CZ" sz="2000" b="1" dirty="0" smtClean="0"/>
          </a:p>
          <a:p>
            <a:pPr algn="ctr"/>
            <a:r>
              <a:rPr lang="cs-CZ" sz="2000" b="1" dirty="0" smtClean="0"/>
              <a:t>=</a:t>
            </a:r>
          </a:p>
          <a:p>
            <a:pPr algn="ctr"/>
            <a:r>
              <a:rPr lang="cs-CZ" sz="2000" b="1" dirty="0" smtClean="0"/>
              <a:t>ADEKVÁTNÍ PA </a:t>
            </a:r>
          </a:p>
          <a:p>
            <a:r>
              <a:rPr lang="cs-CZ" sz="2000" b="1" dirty="0" smtClean="0"/>
              <a:t>1 hodina/den intenzivní cvičení</a:t>
            </a:r>
          </a:p>
          <a:p>
            <a:pPr lvl="1">
              <a:buFont typeface="Arial" pitchFamily="34" charset="0"/>
              <a:buChar char="•"/>
            </a:pPr>
            <a:r>
              <a:rPr lang="cs-CZ" sz="2000" b="1" dirty="0" smtClean="0"/>
              <a:t>školní TV</a:t>
            </a:r>
          </a:p>
          <a:p>
            <a:pPr lvl="1">
              <a:buFont typeface="Arial" pitchFamily="34" charset="0"/>
              <a:buChar char="•"/>
            </a:pPr>
            <a:r>
              <a:rPr lang="cs-CZ" sz="2000" b="1" dirty="0" smtClean="0"/>
              <a:t>spontánní PA rozvíjející </a:t>
            </a:r>
            <a:r>
              <a:rPr lang="cs-CZ" sz="2000" b="1" dirty="0"/>
              <a:t>zejména všechny pohybové </a:t>
            </a:r>
            <a:r>
              <a:rPr lang="cs-CZ" sz="2000" b="1" dirty="0" smtClean="0"/>
              <a:t>schopnosti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/>
          </a:p>
        </p:txBody>
      </p:sp>
      <p:sp>
        <p:nvSpPr>
          <p:cNvPr id="3" name="Šipka dolů 2"/>
          <p:cNvSpPr/>
          <p:nvPr/>
        </p:nvSpPr>
        <p:spPr>
          <a:xfrm>
            <a:off x="4427984" y="2420888"/>
            <a:ext cx="216024" cy="50405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332656"/>
            <a:ext cx="828092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VĚKOVĚ SPECIFICKÉ EFEKTY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Školní věk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DĚTI OSLABENÉ </a:t>
            </a:r>
            <a:r>
              <a:rPr lang="cs-CZ" sz="2000" b="1" dirty="0" smtClean="0"/>
              <a:t>některým </a:t>
            </a:r>
            <a:r>
              <a:rPr lang="cs-CZ" sz="2000" b="1" dirty="0"/>
              <a:t>chronickým interním onemocněním </a:t>
            </a:r>
            <a:endParaRPr lang="cs-CZ" sz="2000" b="1" dirty="0" smtClean="0"/>
          </a:p>
          <a:p>
            <a:pPr algn="ctr"/>
            <a:r>
              <a:rPr lang="cs-CZ" sz="1600" b="1" i="1" dirty="0" smtClean="0"/>
              <a:t>(</a:t>
            </a:r>
            <a:r>
              <a:rPr lang="cs-CZ" sz="1600" b="1" i="1" dirty="0"/>
              <a:t>diabetes mellitus 1. typu, chronické zánětlivé onemocnění ledvin, atd.) </a:t>
            </a:r>
            <a:endParaRPr lang="cs-CZ" sz="1600" b="1" i="1" dirty="0" smtClean="0"/>
          </a:p>
          <a:p>
            <a:pPr algn="ctr"/>
            <a:r>
              <a:rPr lang="cs-CZ" sz="2000" b="1" dirty="0" smtClean="0"/>
              <a:t>často </a:t>
            </a:r>
            <a:r>
              <a:rPr lang="cs-CZ" sz="2000" b="1" dirty="0"/>
              <a:t>jen </a:t>
            </a:r>
            <a:r>
              <a:rPr lang="cs-CZ" sz="2000" b="1" dirty="0" smtClean="0"/>
              <a:t>dočasné omezení PA</a:t>
            </a:r>
          </a:p>
          <a:p>
            <a:pPr algn="ctr"/>
            <a:r>
              <a:rPr lang="cs-CZ" sz="2000" b="1" dirty="0" smtClean="0"/>
              <a:t>Získat pohybové návyky </a:t>
            </a:r>
          </a:p>
          <a:p>
            <a:pPr algn="ctr"/>
            <a:r>
              <a:rPr lang="cs-CZ" sz="2000" b="1" dirty="0" smtClean="0"/>
              <a:t>=</a:t>
            </a:r>
          </a:p>
          <a:p>
            <a:pPr algn="ctr"/>
            <a:r>
              <a:rPr lang="cs-CZ" sz="2000" b="1" dirty="0" smtClean="0"/>
              <a:t>zařadit do </a:t>
            </a:r>
            <a:r>
              <a:rPr lang="cs-CZ" sz="2000" b="1" dirty="0"/>
              <a:t>zdravotní školní </a:t>
            </a:r>
            <a:r>
              <a:rPr lang="cs-CZ" sz="2000" b="1" dirty="0" smtClean="0"/>
              <a:t>výchovy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Jedinci s</a:t>
            </a:r>
            <a:r>
              <a:rPr lang="cs-CZ" sz="2000" b="1" dirty="0"/>
              <a:t> postiženým hybným systémem </a:t>
            </a:r>
            <a:endParaRPr lang="cs-CZ" sz="2000" b="1" dirty="0" smtClean="0"/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rehabilitace 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cvičení umožňující kompenzovat jejich hendikep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332656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VĚKOVĚ SPECIFICKÉ EFEKTY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Školní věk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ZDRAVÉ, ALE NEOBRATNÉ DĚTI</a:t>
            </a:r>
          </a:p>
          <a:p>
            <a:pPr algn="ctr"/>
            <a:r>
              <a:rPr lang="cs-CZ" sz="2000" b="1" dirty="0" smtClean="0"/>
              <a:t>Většinou nadváha </a:t>
            </a:r>
            <a:r>
              <a:rPr lang="cs-CZ" sz="2000" b="1" dirty="0"/>
              <a:t>nebo </a:t>
            </a:r>
            <a:r>
              <a:rPr lang="cs-CZ" sz="2000" b="1" dirty="0" smtClean="0"/>
              <a:t>obezita</a:t>
            </a:r>
          </a:p>
          <a:p>
            <a:pPr algn="ctr"/>
            <a:r>
              <a:rPr lang="cs-CZ" sz="2000" b="1" dirty="0" smtClean="0"/>
              <a:t>=</a:t>
            </a:r>
          </a:p>
          <a:p>
            <a:pPr algn="ctr"/>
            <a:r>
              <a:rPr lang="cs-CZ" sz="2000" b="1" dirty="0" smtClean="0"/>
              <a:t>horší </a:t>
            </a:r>
            <a:r>
              <a:rPr lang="cs-CZ" sz="2000" b="1" dirty="0"/>
              <a:t>známky ze školní tělesné výchovy </a:t>
            </a:r>
            <a:endParaRPr lang="cs-CZ" sz="2000" b="1" dirty="0" smtClean="0"/>
          </a:p>
          <a:p>
            <a:pPr algn="ctr"/>
            <a:r>
              <a:rPr lang="cs-CZ" sz="2000" b="1" dirty="0" smtClean="0"/>
              <a:t>??? vůči </a:t>
            </a:r>
            <a:r>
              <a:rPr lang="cs-CZ" sz="2000" b="1" dirty="0"/>
              <a:t>pohybu často cítí </a:t>
            </a:r>
            <a:r>
              <a:rPr lang="cs-CZ" sz="2000" b="1" dirty="0" smtClean="0"/>
              <a:t>odpor ???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POVZBUZENÍ A MOTIVACE</a:t>
            </a:r>
          </a:p>
          <a:p>
            <a:pPr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 ŽÁDNÉM PŘÍPADĚ BY NEMĚLY BÝT OSVOBOZOVÁNY OD TĚLESNÉ VÝCHOVY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332656"/>
            <a:ext cx="828092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VĚKOVĚ SPECIFICKÉ EFEKTY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Dorostový věk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RYCHLÝ ↑TRÉNOVANOSTI (</a:t>
            </a:r>
            <a:r>
              <a:rPr lang="cs-CZ" sz="2000" b="1" dirty="0"/>
              <a:t>zejména </a:t>
            </a:r>
            <a:r>
              <a:rPr lang="cs-CZ" sz="2000" b="1" dirty="0" smtClean="0"/>
              <a:t>svalové síly)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často závodní </a:t>
            </a:r>
            <a:r>
              <a:rPr lang="cs-CZ" sz="2000" b="1" dirty="0"/>
              <a:t>sportovní </a:t>
            </a:r>
            <a:r>
              <a:rPr lang="cs-CZ" sz="2000" b="1" dirty="0" smtClean="0"/>
              <a:t>činnost</a:t>
            </a:r>
          </a:p>
          <a:p>
            <a:pPr algn="ctr"/>
            <a:r>
              <a:rPr lang="cs-CZ" sz="2000" b="1" dirty="0" smtClean="0"/>
              <a:t>někdy vrchol </a:t>
            </a:r>
            <a:r>
              <a:rPr lang="cs-CZ" sz="2000" b="1" dirty="0"/>
              <a:t>tělesné síly a </a:t>
            </a:r>
            <a:r>
              <a:rPr lang="cs-CZ" sz="2000" b="1" dirty="0" smtClean="0"/>
              <a:t>schopnosti </a:t>
            </a:r>
            <a:r>
              <a:rPr lang="cs-CZ" sz="2000" b="1" dirty="0"/>
              <a:t>podávat maximální výkon </a:t>
            </a:r>
            <a:endParaRPr lang="cs-CZ" sz="2000" b="1" dirty="0" smtClean="0"/>
          </a:p>
          <a:p>
            <a:pPr algn="ctr"/>
            <a:r>
              <a:rPr lang="cs-CZ" sz="2000" b="1" dirty="0" smtClean="0"/>
              <a:t>(zejména </a:t>
            </a:r>
            <a:r>
              <a:rPr lang="cs-CZ" sz="2000" b="1" dirty="0"/>
              <a:t>v krátkých intenzivních </a:t>
            </a:r>
            <a:r>
              <a:rPr lang="cs-CZ" sz="2000" b="1" dirty="0" smtClean="0"/>
              <a:t>zátěžích)</a:t>
            </a:r>
            <a:endParaRPr lang="cs-CZ" sz="2000" b="1" dirty="0"/>
          </a:p>
        </p:txBody>
      </p:sp>
      <p:sp>
        <p:nvSpPr>
          <p:cNvPr id="3" name="Šipka dolů 2"/>
          <p:cNvSpPr/>
          <p:nvPr/>
        </p:nvSpPr>
        <p:spPr>
          <a:xfrm>
            <a:off x="4572000" y="2204864"/>
            <a:ext cx="288032" cy="72008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332656"/>
            <a:ext cx="82809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VĚKOVĚ SPECIFICKÉ EFEKTY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 dospělosti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↓ příležitost a chuť k</a:t>
            </a:r>
            <a:r>
              <a:rPr lang="cs-CZ" sz="2000" b="1" dirty="0"/>
              <a:t> pravidelné </a:t>
            </a:r>
            <a:r>
              <a:rPr lang="cs-CZ" sz="2000" b="1" dirty="0" smtClean="0"/>
              <a:t>PA</a:t>
            </a:r>
          </a:p>
          <a:p>
            <a:pPr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MOTIVACE:</a:t>
            </a:r>
          </a:p>
          <a:p>
            <a:pPr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</a:t>
            </a:r>
            <a:r>
              <a:rPr lang="cs-C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mladších dospělých (spíše mužů) </a:t>
            </a:r>
            <a:r>
              <a:rPr lang="cs-CZ" sz="2000" b="1" dirty="0" smtClean="0"/>
              <a:t>často soutěživost </a:t>
            </a:r>
            <a:r>
              <a:rPr lang="cs-CZ" sz="2000" b="1" dirty="0"/>
              <a:t>a sociální </a:t>
            </a:r>
            <a:r>
              <a:rPr lang="cs-CZ" sz="2000" b="1" dirty="0" smtClean="0"/>
              <a:t>kontakt</a:t>
            </a:r>
          </a:p>
          <a:p>
            <a:pPr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mladších žen </a:t>
            </a:r>
            <a:r>
              <a:rPr lang="cs-CZ" sz="2000" b="1" dirty="0" smtClean="0"/>
              <a:t>často snaha udržet </a:t>
            </a:r>
            <a:r>
              <a:rPr lang="cs-CZ" sz="2000" b="1" dirty="0"/>
              <a:t>si optimální </a:t>
            </a:r>
            <a:r>
              <a:rPr lang="cs-CZ" sz="2000" b="1" dirty="0" smtClean="0"/>
              <a:t>konstituci</a:t>
            </a:r>
          </a:p>
          <a:p>
            <a:pPr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 40 – 65 let</a:t>
            </a:r>
          </a:p>
          <a:p>
            <a:pPr algn="ctr"/>
            <a:r>
              <a:rPr lang="cs-CZ" sz="2000" b="1" dirty="0" smtClean="0"/>
              <a:t>převažují zdravotně preventivní důvody 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Pokud nepředchází dlouholetý a systematický trénink</a:t>
            </a:r>
          </a:p>
          <a:p>
            <a:pPr algn="ctr"/>
            <a:r>
              <a:rPr lang="cs-CZ" sz="2000" b="1" dirty="0" smtClean="0"/>
              <a:t>sportovní </a:t>
            </a:r>
            <a:r>
              <a:rPr lang="cs-CZ" sz="2000" b="1" dirty="0"/>
              <a:t>soutěživost </a:t>
            </a:r>
            <a:r>
              <a:rPr lang="cs-CZ" sz="2000" b="1" dirty="0" smtClean="0"/>
              <a:t>spíše negativní konsekvence </a:t>
            </a:r>
          </a:p>
          <a:p>
            <a:pPr algn="ctr"/>
            <a:r>
              <a:rPr lang="cs-CZ" sz="2000" b="1" dirty="0" smtClean="0"/>
              <a:t>závodění </a:t>
            </a:r>
            <a:r>
              <a:rPr lang="cs-CZ" sz="2000" b="1" dirty="0"/>
              <a:t>ze zdravotního hlediska </a:t>
            </a:r>
            <a:r>
              <a:rPr lang="cs-CZ" sz="2000" b="1" dirty="0" smtClean="0"/>
              <a:t>není většinou žádoucí</a:t>
            </a:r>
          </a:p>
          <a:p>
            <a:pPr algn="ctr"/>
            <a:endParaRPr 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332656"/>
            <a:ext cx="828092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VĚKOVĚ SPECIFICKÉ EFEKTY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 dospělosti</a:t>
            </a:r>
          </a:p>
          <a:p>
            <a:pPr algn="ctr"/>
            <a:r>
              <a:rPr lang="cs-CZ" sz="2000" b="1" dirty="0" smtClean="0"/>
              <a:t>Pro </a:t>
            </a:r>
            <a:r>
              <a:rPr lang="cs-CZ" sz="2000" b="1" dirty="0"/>
              <a:t>udržení nebo obnovení </a:t>
            </a:r>
            <a:endParaRPr lang="cs-CZ" sz="2000" b="1" dirty="0" smtClean="0"/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tělesné zdatnosti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výkonnosti </a:t>
            </a:r>
            <a:r>
              <a:rPr lang="cs-CZ" sz="2000" b="1" dirty="0"/>
              <a:t>oběhového ústrojí </a:t>
            </a:r>
            <a:endParaRPr lang="cs-CZ" sz="2000" b="1" dirty="0" smtClean="0"/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muskuloskeletálních </a:t>
            </a:r>
            <a:r>
              <a:rPr lang="cs-CZ" sz="2000" b="1" dirty="0"/>
              <a:t>funkcí </a:t>
            </a:r>
            <a:endParaRPr lang="cs-CZ" sz="2000" b="1" dirty="0" smtClean="0"/>
          </a:p>
          <a:p>
            <a:pPr algn="ctr"/>
            <a:r>
              <a:rPr lang="cs-CZ" sz="2000" b="1" dirty="0" smtClean="0"/>
              <a:t>nutná </a:t>
            </a:r>
          </a:p>
          <a:p>
            <a:pPr algn="ctr"/>
            <a:r>
              <a:rPr lang="cs-CZ" sz="2000" b="1" dirty="0" smtClean="0"/>
              <a:t>dlouhodobá </a:t>
            </a:r>
            <a:r>
              <a:rPr lang="cs-CZ" sz="2000" b="1" dirty="0"/>
              <a:t>kontinuita přiměřené a adekvátní PA </a:t>
            </a:r>
            <a:endParaRPr lang="cs-CZ" sz="2000" b="1" dirty="0" smtClean="0"/>
          </a:p>
          <a:p>
            <a:pPr algn="ctr"/>
            <a:r>
              <a:rPr lang="cs-CZ" sz="2000" b="1" dirty="0" smtClean="0"/>
              <a:t>(</a:t>
            </a:r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CELOŽIVOTNÍ ADHERENCE</a:t>
            </a:r>
            <a:r>
              <a:rPr lang="cs-CZ" sz="2000" b="1" dirty="0" smtClean="0"/>
              <a:t>)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Několik </a:t>
            </a:r>
            <a:r>
              <a:rPr lang="cs-CZ" sz="2000" b="1" dirty="0"/>
              <a:t>týdnů tělesné inaktvity </a:t>
            </a:r>
            <a:endParaRPr lang="cs-CZ" sz="2000" b="1" dirty="0" smtClean="0"/>
          </a:p>
          <a:p>
            <a:pPr algn="ctr"/>
            <a:r>
              <a:rPr lang="cs-CZ" sz="2000" b="1" dirty="0" smtClean="0"/>
              <a:t>=</a:t>
            </a:r>
          </a:p>
          <a:p>
            <a:pPr algn="ctr"/>
            <a:r>
              <a:rPr lang="cs-CZ" sz="2000" b="1" dirty="0" smtClean="0"/>
              <a:t>↓ téměř </a:t>
            </a:r>
            <a:r>
              <a:rPr lang="cs-CZ" sz="2000" b="1" dirty="0"/>
              <a:t>všech fyziologických ukazatelů tělesné </a:t>
            </a:r>
            <a:r>
              <a:rPr lang="cs-CZ" sz="2000" b="1" dirty="0" smtClean="0"/>
              <a:t>zdatnosti</a:t>
            </a:r>
          </a:p>
          <a:p>
            <a:pPr algn="ctr"/>
            <a:r>
              <a:rPr lang="cs-CZ" b="1" i="1" dirty="0" smtClean="0"/>
              <a:t>(viz kapitola desadaptace)</a:t>
            </a:r>
            <a:endParaRPr lang="cs-CZ" sz="20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332656"/>
            <a:ext cx="828092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VĚKOVĚ SPECIFICKÉ EFEKTY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 dospělosti</a:t>
            </a:r>
          </a:p>
          <a:p>
            <a:pPr algn="ctr"/>
            <a:r>
              <a:rPr lang="cs-CZ" sz="2000" b="1" dirty="0" smtClean="0"/>
              <a:t>Základem a) </a:t>
            </a:r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VYTRVALOSTNÍ DYNAMICKÁ svalová </a:t>
            </a:r>
            <a:r>
              <a:rPr lang="cs-C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aktivita </a:t>
            </a:r>
            <a:endParaRPr lang="cs-CZ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CYKLICKÉHO CHARAKTERU </a:t>
            </a:r>
          </a:p>
          <a:p>
            <a:pPr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zapojením co největší svalové hmoty</a:t>
            </a:r>
            <a:r>
              <a:rPr lang="cs-CZ" sz="2000" b="1" dirty="0" smtClean="0"/>
              <a:t>, např. 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rychlá chůze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severská chůze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jogging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běh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plavání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pohyb na běžeckých lyžích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jízda na kole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aerobik a další formy společného cvičení s hudbou i bez ní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veslování 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atd.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atd.</a:t>
            </a:r>
          </a:p>
          <a:p>
            <a:pPr algn="ctr"/>
            <a:r>
              <a:rPr lang="cs-CZ" sz="2000" b="1" dirty="0" smtClean="0"/>
              <a:t>+ b) </a:t>
            </a:r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ODPOROVÉ  (SILOVÉ) CVIČENÍ</a:t>
            </a:r>
          </a:p>
          <a:p>
            <a:pPr algn="ctr"/>
            <a:endParaRPr 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332656"/>
            <a:ext cx="828092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VĚKOVĚ SPECIFICKÉ EFEKTY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 dospělosti</a:t>
            </a:r>
          </a:p>
          <a:p>
            <a:pPr algn="ctr"/>
            <a:r>
              <a:rPr lang="cs-CZ" sz="2000" b="1" dirty="0" smtClean="0"/>
              <a:t>b) </a:t>
            </a:r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ODPOROVÉ  (SILOVÉ) CVIČENÍ</a:t>
            </a:r>
          </a:p>
          <a:p>
            <a:pPr algn="ctr"/>
            <a:r>
              <a:rPr lang="cs-CZ" sz="2000" b="1" dirty="0" smtClean="0"/>
              <a:t>+ c) </a:t>
            </a:r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ACYKLICKÉ PA </a:t>
            </a:r>
            <a:r>
              <a:rPr lang="cs-CZ" sz="2000" b="1" dirty="0" smtClean="0"/>
              <a:t>(zejména sportovní hry)</a:t>
            </a:r>
          </a:p>
          <a:p>
            <a:pPr algn="ctr"/>
            <a:r>
              <a:rPr lang="cs-CZ" sz="2000" b="1" i="1" dirty="0" smtClean="0"/>
              <a:t>(potřeba ↑ soutěživé motivace) </a:t>
            </a:r>
          </a:p>
          <a:p>
            <a:pPr algn="ctr"/>
            <a:r>
              <a:rPr lang="cs-CZ" sz="2000" b="1" dirty="0" smtClean="0"/>
              <a:t>+</a:t>
            </a:r>
          </a:p>
          <a:p>
            <a:pPr algn="ctr"/>
            <a:r>
              <a:rPr lang="cs-CZ" sz="2000" b="1" dirty="0" smtClean="0"/>
              <a:t>d) racionální </a:t>
            </a:r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ROZCVIČENÍ</a:t>
            </a:r>
            <a:r>
              <a:rPr lang="cs-CZ" sz="2000" b="1" dirty="0" smtClean="0"/>
              <a:t> </a:t>
            </a:r>
            <a:r>
              <a:rPr lang="cs-CZ" b="1" i="1" dirty="0"/>
              <a:t>(kombinace dynamického cvičení nízké intenzity </a:t>
            </a:r>
            <a:endParaRPr lang="cs-CZ" b="1" i="1" dirty="0" smtClean="0"/>
          </a:p>
          <a:p>
            <a:pPr algn="ctr"/>
            <a:r>
              <a:rPr lang="cs-CZ" b="1" i="1" dirty="0" smtClean="0"/>
              <a:t>a </a:t>
            </a:r>
            <a:r>
              <a:rPr lang="cs-CZ" b="1" i="1" dirty="0"/>
              <a:t>statického protahování zkrácených svalových skupin) </a:t>
            </a:r>
            <a:endParaRPr lang="cs-CZ" sz="2000" b="1" i="1" dirty="0" smtClean="0"/>
          </a:p>
          <a:p>
            <a:pPr algn="ctr"/>
            <a:r>
              <a:rPr lang="cs-CZ" sz="2000" b="1" dirty="0" smtClean="0"/>
              <a:t>+</a:t>
            </a:r>
          </a:p>
          <a:p>
            <a:pPr algn="ctr"/>
            <a:r>
              <a:rPr lang="cs-CZ" sz="2400" b="1" dirty="0" smtClean="0"/>
              <a:t>e) </a:t>
            </a:r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ZÁVĚREČNÉ PROTAŽENÍ A RELAXACE </a:t>
            </a:r>
            <a:r>
              <a:rPr lang="cs-CZ" sz="2000" b="1" dirty="0" smtClean="0"/>
              <a:t>pohybového systému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Po </a:t>
            </a:r>
            <a:r>
              <a:rPr lang="cs-CZ" sz="2000" b="1" dirty="0"/>
              <a:t>delším období </a:t>
            </a:r>
            <a:r>
              <a:rPr lang="cs-CZ" sz="2000" b="1" dirty="0" smtClean="0"/>
              <a:t>hypokineze</a:t>
            </a:r>
          </a:p>
          <a:p>
            <a:pPr algn="ctr"/>
            <a:r>
              <a:rPr lang="cs-CZ" sz="2000" b="1" dirty="0" smtClean="0"/>
              <a:t>nižší intenzita </a:t>
            </a:r>
            <a:r>
              <a:rPr lang="cs-CZ" sz="2000" b="1" dirty="0"/>
              <a:t>zatížení a </a:t>
            </a:r>
            <a:r>
              <a:rPr lang="cs-CZ" sz="2000" b="1" dirty="0" smtClean="0"/>
              <a:t>kratší </a:t>
            </a:r>
            <a:r>
              <a:rPr lang="cs-CZ" sz="2000" b="1" dirty="0"/>
              <a:t>trváním </a:t>
            </a:r>
            <a:endParaRPr lang="cs-CZ" sz="2000" b="1" dirty="0" smtClean="0"/>
          </a:p>
          <a:p>
            <a:pPr algn="ctr"/>
            <a:r>
              <a:rPr lang="cs-CZ" sz="2000" b="1" dirty="0" smtClean="0"/>
              <a:t>(</a:t>
            </a:r>
            <a:r>
              <a:rPr lang="cs-CZ" sz="2000" b="1" dirty="0"/>
              <a:t>tzv. </a:t>
            </a:r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STARTOVACÍ PROGRAM</a:t>
            </a:r>
            <a:r>
              <a:rPr lang="cs-CZ" sz="2000" b="1" dirty="0" smtClean="0"/>
              <a:t>)</a:t>
            </a:r>
          </a:p>
          <a:p>
            <a:pPr algn="ctr"/>
            <a:r>
              <a:rPr lang="cs-CZ" sz="2000" b="1" dirty="0" smtClean="0"/>
              <a:t>Postupné zvyšování intenzity zatížení a prodlužování</a:t>
            </a:r>
          </a:p>
          <a:p>
            <a:pPr algn="ctr"/>
            <a:r>
              <a:rPr lang="cs-CZ" sz="2000" b="1" dirty="0" smtClean="0"/>
              <a:t>(</a:t>
            </a:r>
            <a:r>
              <a:rPr lang="cs-CZ" sz="2000" b="1" dirty="0"/>
              <a:t>tzv. </a:t>
            </a:r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 ZVYŠOVÁNÍ TĚLESNÉ ZDATNOSTI</a:t>
            </a:r>
            <a:r>
              <a:rPr lang="cs-CZ" sz="2000" b="1" dirty="0" smtClean="0"/>
              <a:t>)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332656"/>
            <a:ext cx="828092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Pohybová aktivita</a:t>
            </a:r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Obecně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zvyšuje </a:t>
            </a:r>
            <a:r>
              <a:rPr lang="cs-CZ" sz="2000" b="1" dirty="0"/>
              <a:t>pracovní </a:t>
            </a:r>
            <a:r>
              <a:rPr lang="cs-CZ" sz="2000" b="1" dirty="0" smtClean="0"/>
              <a:t>kapacitu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zkracuje </a:t>
            </a:r>
            <a:r>
              <a:rPr lang="cs-CZ" sz="2000" b="1" dirty="0"/>
              <a:t>dosažení rovnovážného stavu při zátěži a zotavení po </a:t>
            </a:r>
            <a:r>
              <a:rPr lang="cs-CZ" sz="2000" b="1" dirty="0" smtClean="0"/>
              <a:t>zátěži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zvyšuje </a:t>
            </a:r>
            <a:r>
              <a:rPr lang="cs-CZ" sz="2000" b="1" dirty="0"/>
              <a:t>toleranci zátěžového stresu </a:t>
            </a:r>
            <a:endParaRPr lang="cs-CZ" sz="2000" b="1" dirty="0" smtClean="0"/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usnadňuje </a:t>
            </a:r>
            <a:r>
              <a:rPr lang="cs-CZ" sz="2000" b="1" dirty="0"/>
              <a:t>zvládnutí pocitů </a:t>
            </a:r>
            <a:r>
              <a:rPr lang="cs-CZ" sz="2000" b="1" dirty="0" smtClean="0"/>
              <a:t>únavy</a:t>
            </a:r>
            <a:endParaRPr lang="cs-CZ" sz="2000" b="1" dirty="0"/>
          </a:p>
          <a:p>
            <a:pPr algn="ctr"/>
            <a:endParaRPr lang="cs-CZ" sz="2000" b="1" dirty="0" smtClean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Metabolismus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pozitivně změna spektra krevních tuků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zvýšení citlivosti periférie na inzulín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vzestup glukózové tolerance 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pokles klidové produkce inzulínu</a:t>
            </a:r>
          </a:p>
          <a:p>
            <a:pPr algn="ctr"/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332656"/>
            <a:ext cx="828092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VĚKOVĚ SPECIFICKÉ EFEKTY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Vyšší věk</a:t>
            </a:r>
          </a:p>
          <a:p>
            <a:pPr algn="ctr"/>
            <a:r>
              <a:rPr lang="en-US" sz="2000" b="1" dirty="0" smtClean="0"/>
              <a:t>&gt; </a:t>
            </a:r>
            <a:r>
              <a:rPr lang="cs-CZ" sz="2000" b="1" dirty="0" smtClean="0"/>
              <a:t>65 let </a:t>
            </a:r>
          </a:p>
          <a:p>
            <a:pPr algn="ctr"/>
            <a:r>
              <a:rPr lang="cs-CZ" sz="2000" b="1" dirty="0" smtClean="0"/>
              <a:t>(</a:t>
            </a:r>
            <a:r>
              <a:rPr lang="cs-CZ" sz="2000" b="1" dirty="0"/>
              <a:t>rozhodující je </a:t>
            </a:r>
            <a:r>
              <a:rPr lang="cs-CZ" sz="2000" b="1" dirty="0" smtClean="0"/>
              <a:t>biologický </a:t>
            </a:r>
            <a:r>
              <a:rPr lang="cs-CZ" sz="2000" b="1" dirty="0"/>
              <a:t>věk</a:t>
            </a:r>
            <a:r>
              <a:rPr lang="cs-CZ" sz="2000" b="1" dirty="0" smtClean="0"/>
              <a:t>)</a:t>
            </a:r>
          </a:p>
          <a:p>
            <a:pPr algn="ctr">
              <a:buFont typeface="Wingdings"/>
              <a:buChar char="Ø"/>
            </a:pPr>
            <a:endParaRPr lang="cs-CZ" sz="2000" b="1" dirty="0" smtClean="0"/>
          </a:p>
          <a:p>
            <a:pPr algn="ctr">
              <a:buFont typeface="Wingdings"/>
              <a:buChar char="Ø"/>
            </a:pPr>
            <a:endParaRPr lang="cs-CZ" sz="2000" b="1" dirty="0" smtClean="0"/>
          </a:p>
          <a:p>
            <a:pPr algn="ctr"/>
            <a:r>
              <a:rPr lang="cs-CZ" sz="2000" b="1" dirty="0" smtClean="0"/>
              <a:t>řada </a:t>
            </a:r>
            <a:r>
              <a:rPr lang="cs-CZ" sz="2000" b="1" dirty="0"/>
              <a:t>biologických funkcí </a:t>
            </a:r>
            <a:r>
              <a:rPr lang="cs-CZ" sz="2000" b="1" dirty="0" smtClean="0"/>
              <a:t>se progresivně </a:t>
            </a:r>
            <a:r>
              <a:rPr lang="cs-CZ" sz="2000" b="1" dirty="0"/>
              <a:t>zhoršuje</a:t>
            </a:r>
            <a:r>
              <a:rPr lang="cs-CZ" sz="2000" b="1" dirty="0" smtClean="0"/>
              <a:t>, např</a:t>
            </a:r>
            <a:r>
              <a:rPr lang="cs-CZ" sz="2000" b="1" dirty="0"/>
              <a:t>. </a:t>
            </a:r>
            <a:endParaRPr lang="cs-CZ" sz="2000" b="1" dirty="0" smtClean="0"/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omezení </a:t>
            </a:r>
            <a:r>
              <a:rPr lang="cs-CZ" sz="2000" b="1" dirty="0"/>
              <a:t>kloubního </a:t>
            </a:r>
            <a:r>
              <a:rPr lang="cs-CZ" sz="2000" b="1" dirty="0" smtClean="0"/>
              <a:t>pohybu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zvýšená </a:t>
            </a:r>
            <a:r>
              <a:rPr lang="cs-CZ" sz="2000" b="1" dirty="0"/>
              <a:t>lomivost </a:t>
            </a:r>
            <a:r>
              <a:rPr lang="cs-CZ" sz="2000" b="1" dirty="0" smtClean="0"/>
              <a:t>kostí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výrazný </a:t>
            </a:r>
            <a:r>
              <a:rPr lang="cs-CZ" sz="2000" b="1" dirty="0"/>
              <a:t>úbytek svalové </a:t>
            </a:r>
            <a:r>
              <a:rPr lang="cs-CZ" sz="2000" b="1" dirty="0" smtClean="0"/>
              <a:t>síly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degenerativní </a:t>
            </a:r>
            <a:r>
              <a:rPr lang="cs-CZ" sz="2000" b="1" dirty="0"/>
              <a:t>změny kloubních chrupavek a </a:t>
            </a:r>
            <a:r>
              <a:rPr lang="cs-CZ" sz="2000" b="1" dirty="0" smtClean="0"/>
              <a:t>vaziva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atd.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Nejčastější a nejzávažnější limitující faktory: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ICHS </a:t>
            </a:r>
            <a:r>
              <a:rPr lang="cs-CZ" sz="2000" b="1" dirty="0"/>
              <a:t>nebo </a:t>
            </a:r>
            <a:r>
              <a:rPr lang="cs-CZ" sz="2000" b="1" dirty="0" smtClean="0"/>
              <a:t>závažné aterosklerotické změny periferních cév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Onemocnění nebo negativní funkční změny pohybového systému</a:t>
            </a:r>
          </a:p>
          <a:p>
            <a:pPr algn="ctr"/>
            <a:endParaRPr lang="cs-CZ" sz="2000" b="1" dirty="0" smtClean="0"/>
          </a:p>
        </p:txBody>
      </p:sp>
      <p:sp>
        <p:nvSpPr>
          <p:cNvPr id="5" name="Šipka dolů 4"/>
          <p:cNvSpPr/>
          <p:nvPr/>
        </p:nvSpPr>
        <p:spPr>
          <a:xfrm>
            <a:off x="4499992" y="2132856"/>
            <a:ext cx="216024" cy="50405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332656"/>
            <a:ext cx="828092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VĚKOVĚ SPECIFICKÉ EFEKTY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Vyšší věk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!!! </a:t>
            </a:r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</a:t>
            </a:r>
            <a:r>
              <a:rPr lang="cs-CZ" sz="2000" b="1" dirty="0" smtClean="0"/>
              <a:t> </a:t>
            </a:r>
            <a:r>
              <a:rPr lang="cs-CZ" sz="2000" b="1" dirty="0"/>
              <a:t>pravidelné PA </a:t>
            </a:r>
            <a:r>
              <a:rPr lang="cs-CZ" sz="2000" b="1" dirty="0" smtClean="0"/>
              <a:t>mimořádný !!!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brání progresi osteoporózy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udržuje kloubní flexibilitu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udržuje svalovou hmotu a svalový tonus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brání poklesu aerobní a pracovní kapacity 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optimalizuje tělesné složení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>
                <a:solidFill>
                  <a:srgbClr val="002060"/>
                </a:solidFill>
              </a:rPr>
              <a:t>CÍLE PA:</a:t>
            </a:r>
            <a:endParaRPr lang="cs-CZ" sz="2000" b="1" dirty="0" smtClean="0"/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udržení </a:t>
            </a:r>
            <a:r>
              <a:rPr lang="cs-CZ" sz="2000" b="1" dirty="0"/>
              <a:t>nebo dosažení žádoucí kvality </a:t>
            </a:r>
            <a:r>
              <a:rPr lang="cs-CZ" sz="2000" b="1" dirty="0" smtClean="0"/>
              <a:t>života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udržení </a:t>
            </a:r>
            <a:r>
              <a:rPr lang="cs-CZ" sz="2000" b="1" dirty="0"/>
              <a:t>soběstačnosti </a:t>
            </a:r>
            <a:endParaRPr lang="cs-CZ" sz="2000" b="1" dirty="0" smtClean="0"/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zvýšení sebedůvěry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332656"/>
            <a:ext cx="828092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VĚKOVĚ SPECIFICKÉ EFEKTY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Vyšší věk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STARTOVACÍ PROGRAM (základ):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opakované cvičení flexibility 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prostá chůze (postupné zrychlování)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DLOUHODOBĚ TRÉNUJÍCÍCH OSOB STARŠÍHO VĚKU </a:t>
            </a:r>
          </a:p>
          <a:p>
            <a:pPr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SPEKTRUM SPORTOVNÍCH AKTIVIT PODOBNÉ JAKO VE STŘEDNÍM VĚKU</a:t>
            </a:r>
            <a:endParaRPr lang="cs-CZ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323528" y="3068960"/>
            <a:ext cx="8280920" cy="1080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332656"/>
            <a:ext cx="828092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Pohybová aktivita</a:t>
            </a:r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Složení těla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pokles </a:t>
            </a:r>
            <a:r>
              <a:rPr lang="cs-CZ" sz="2000" b="1" dirty="0"/>
              <a:t>množství tělesného tuku </a:t>
            </a:r>
            <a:endParaRPr lang="cs-CZ" sz="2000" b="1" dirty="0" smtClean="0"/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zvýšení </a:t>
            </a:r>
            <a:r>
              <a:rPr lang="cs-CZ" sz="2000" b="1" dirty="0"/>
              <a:t>aktivní (svalové) </a:t>
            </a:r>
            <a:r>
              <a:rPr lang="cs-CZ" sz="2000" b="1" dirty="0" smtClean="0"/>
              <a:t>hmoty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Autonomní nervový systém</a:t>
            </a:r>
          </a:p>
          <a:p>
            <a:pPr algn="ctr"/>
            <a:r>
              <a:rPr lang="cs-CZ" sz="2000" b="1" dirty="0" smtClean="0"/>
              <a:t>aktivita se </a:t>
            </a:r>
            <a:r>
              <a:rPr lang="cs-CZ" sz="2000" b="1" dirty="0"/>
              <a:t>přesunuje směrem k </a:t>
            </a:r>
            <a:r>
              <a:rPr lang="cs-CZ" sz="2000" b="1" dirty="0" smtClean="0"/>
              <a:t>vagu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Kardiovaskulární systém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práce srdce se stává ekonomičtější 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snižují se nároky myokardu na kyslík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zvyšuje kontraktilita myokardu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zvyšuje se </a:t>
            </a:r>
            <a:r>
              <a:rPr lang="cs-CZ" b="1" i="1" dirty="0" smtClean="0"/>
              <a:t>(zejména u mladších jedinců) </a:t>
            </a:r>
            <a:r>
              <a:rPr lang="cs-CZ" sz="2000" b="1" dirty="0" smtClean="0"/>
              <a:t>systolický objem a maximální minutový objem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zlepšují se podmínky svalové mikrocirkulace 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zvyšuje se objem cirkulující krve </a:t>
            </a:r>
            <a:r>
              <a:rPr lang="cs-CZ" b="1" i="1" dirty="0" smtClean="0"/>
              <a:t>(při nezměněním hematokritu) </a:t>
            </a:r>
            <a:endParaRPr lang="cs-CZ" sz="2000" b="1" i="1" dirty="0" smtClean="0"/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zlepšuje se ortostatická tolerance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zlepšuje se žilní návrat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332656"/>
            <a:ext cx="828092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Pohybová aktivita</a:t>
            </a:r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Kosti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přestavba </a:t>
            </a:r>
            <a:r>
              <a:rPr lang="cs-CZ" sz="2000" b="1" dirty="0"/>
              <a:t>trabakul </a:t>
            </a:r>
            <a:endParaRPr lang="cs-CZ" sz="2000" b="1" dirty="0" smtClean="0"/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zvýšené </a:t>
            </a:r>
            <a:r>
              <a:rPr lang="cs-CZ" sz="2000" b="1" dirty="0"/>
              <a:t>ukládání </a:t>
            </a:r>
            <a:r>
              <a:rPr lang="cs-CZ" sz="2000" b="1" dirty="0" smtClean="0"/>
              <a:t>minerálních </a:t>
            </a:r>
            <a:r>
              <a:rPr lang="cs-CZ" sz="2000" b="1" dirty="0"/>
              <a:t>solí v mezibuněčných </a:t>
            </a:r>
            <a:r>
              <a:rPr lang="cs-CZ" sz="2000" b="1" dirty="0" smtClean="0"/>
              <a:t>prostorách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Šlachy a vazy</a:t>
            </a:r>
          </a:p>
          <a:p>
            <a:pPr algn="ctr"/>
            <a:r>
              <a:rPr lang="cs-CZ" sz="2000" b="1" dirty="0" smtClean="0"/>
              <a:t>zesilují a tím se zvyšuje tahová odolnost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Svaly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zvyšuje se množství </a:t>
            </a:r>
            <a:r>
              <a:rPr lang="cs-CZ" sz="2000" b="1" dirty="0"/>
              <a:t>kontraktilních </a:t>
            </a:r>
            <a:r>
              <a:rPr lang="cs-CZ" sz="2000" b="1" dirty="0" smtClean="0"/>
              <a:t>bílkovin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stoupá </a:t>
            </a:r>
            <a:r>
              <a:rPr lang="cs-CZ" sz="2000" b="1" dirty="0"/>
              <a:t>obsah iontů draslíku a enzymů (v závislosti na typu tréninku) </a:t>
            </a:r>
            <a:endParaRPr lang="cs-CZ" sz="2000" b="1" dirty="0" smtClean="0"/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v</a:t>
            </a:r>
            <a:r>
              <a:rPr lang="cs-CZ" sz="2000" b="1" dirty="0"/>
              <a:t> důsledku hypertrofie (méně hyperplazie) se zvyšuje svalová </a:t>
            </a:r>
            <a:r>
              <a:rPr lang="cs-CZ" sz="2000" b="1" dirty="0" smtClean="0"/>
              <a:t>hmota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zlepšuje </a:t>
            </a:r>
            <a:r>
              <a:rPr lang="cs-CZ" sz="2000" b="1" dirty="0"/>
              <a:t>se i nervosvalová </a:t>
            </a:r>
            <a:r>
              <a:rPr lang="cs-CZ" sz="2000" b="1" dirty="0" smtClean="0"/>
              <a:t>koordinace</a:t>
            </a:r>
            <a:endParaRPr lang="cs-CZ" sz="2000" b="1" dirty="0"/>
          </a:p>
          <a:p>
            <a:pPr algn="ctr"/>
            <a:endParaRPr lang="cs-CZ" sz="2000" b="1" dirty="0" smtClean="0"/>
          </a:p>
          <a:p>
            <a:pPr algn="ctr"/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332656"/>
            <a:ext cx="828092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Pohybová aktivita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Psychika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snižuje se psychický stres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zlepšuje sebedůvěru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aktivizuje </a:t>
            </a:r>
            <a:r>
              <a:rPr lang="cs-CZ" sz="2000" b="1" dirty="0"/>
              <a:t>postoje člověka k vlastnímu zdraví </a:t>
            </a:r>
            <a:endParaRPr lang="cs-CZ" sz="2000" b="1" dirty="0" smtClean="0"/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pozitivně </a:t>
            </a:r>
            <a:r>
              <a:rPr lang="cs-CZ" sz="2000" b="1" dirty="0"/>
              <a:t>ovlivňuje životní návyky a </a:t>
            </a:r>
            <a:r>
              <a:rPr lang="cs-CZ" sz="2000" b="1" dirty="0" smtClean="0"/>
              <a:t>výživu</a:t>
            </a:r>
            <a:endParaRPr lang="cs-CZ" sz="2000" b="1" dirty="0"/>
          </a:p>
        </p:txBody>
      </p:sp>
      <p:pic>
        <p:nvPicPr>
          <p:cNvPr id="6146" name="Picture 2" descr="http://www.mujpoker.cz/gallery/f668_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852936"/>
            <a:ext cx="3009900" cy="3848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332656"/>
            <a:ext cx="828092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VĚKOVĚ SPECIFICKÉ EFEKTY</a:t>
            </a:r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Kojenecký věk</a:t>
            </a:r>
          </a:p>
          <a:p>
            <a:pPr algn="ctr"/>
            <a:r>
              <a:rPr lang="cs-CZ" b="1" i="1" dirty="0" smtClean="0"/>
              <a:t>(</a:t>
            </a:r>
            <a:r>
              <a:rPr lang="cs-CZ" b="1" i="1" dirty="0"/>
              <a:t>od 28. dne do konce prvního roku života) </a:t>
            </a:r>
            <a:endParaRPr lang="cs-CZ" b="1" i="1" dirty="0" smtClean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Zpočátku</a:t>
            </a:r>
            <a:r>
              <a:rPr lang="cs-CZ" sz="2000" b="1" dirty="0" smtClean="0"/>
              <a:t> </a:t>
            </a:r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ovlivňuje</a:t>
            </a:r>
            <a:endParaRPr lang="cs-CZ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zrání </a:t>
            </a:r>
            <a:r>
              <a:rPr lang="cs-CZ" sz="2000" b="1" dirty="0"/>
              <a:t>CNS a pohybového </a:t>
            </a:r>
            <a:r>
              <a:rPr lang="cs-CZ" sz="2000" b="1" dirty="0" smtClean="0"/>
              <a:t>systému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růst </a:t>
            </a:r>
            <a:r>
              <a:rPr lang="cs-CZ" sz="2000" b="1" dirty="0"/>
              <a:t>a </a:t>
            </a:r>
            <a:r>
              <a:rPr lang="cs-CZ" sz="2000" b="1" dirty="0" smtClean="0"/>
              <a:t>architektonika </a:t>
            </a:r>
            <a:r>
              <a:rPr lang="cs-CZ" sz="2000" b="1" dirty="0"/>
              <a:t>kostí, svalů, šlach a vaziva </a:t>
            </a:r>
            <a:endParaRPr lang="cs-CZ" sz="2000" b="1" dirty="0" smtClean="0"/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rozvíjení </a:t>
            </a:r>
            <a:r>
              <a:rPr lang="cs-CZ" sz="2000" b="1" dirty="0"/>
              <a:t>většiny ostatních </a:t>
            </a:r>
            <a:r>
              <a:rPr lang="cs-CZ" sz="2000" b="1" dirty="0" smtClean="0"/>
              <a:t>funkcí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Později 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výrazné zrychlení rozvoje kvality pohybu 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převaha krátkodobé dynamické obratnostní a rychlostní činnost se zapojením celého organismu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000" b="1" dirty="0" smtClean="0"/>
              <a:t>Pohybová </a:t>
            </a:r>
            <a:r>
              <a:rPr lang="cs-CZ" sz="2000" b="1" dirty="0"/>
              <a:t>(reflexní) stimulace kojence pozitivně ovlivňuje jeho </a:t>
            </a:r>
            <a:r>
              <a:rPr lang="cs-CZ" sz="2000" b="1" dirty="0" smtClean="0"/>
              <a:t>vývoj</a:t>
            </a:r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(výjimečný </a:t>
            </a:r>
            <a:r>
              <a:rPr lang="cs-CZ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limitující význam u retardovaných </a:t>
            </a:r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jedinců)</a:t>
            </a:r>
            <a:endParaRPr lang="cs-CZ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 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332656"/>
            <a:ext cx="828092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VĚKOVĚ SPECIFICKÉ EFEKTY</a:t>
            </a:r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Batolecí věk </a:t>
            </a:r>
          </a:p>
          <a:p>
            <a:pPr algn="ctr"/>
            <a:r>
              <a:rPr lang="cs-CZ" b="1" i="1" dirty="0" smtClean="0"/>
              <a:t>(</a:t>
            </a:r>
            <a:r>
              <a:rPr lang="cs-CZ" b="1" i="1" dirty="0"/>
              <a:t>1 až 3 roky</a:t>
            </a:r>
            <a:r>
              <a:rPr lang="cs-CZ" b="1" i="1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propojení </a:t>
            </a:r>
            <a:r>
              <a:rPr lang="cs-CZ" sz="2000" b="1" dirty="0"/>
              <a:t>fyzického a psychického </a:t>
            </a:r>
            <a:r>
              <a:rPr lang="cs-CZ" sz="2000" b="1" dirty="0" smtClean="0"/>
              <a:t>zrání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řada </a:t>
            </a:r>
            <a:r>
              <a:rPr lang="cs-CZ" sz="2000" b="1" dirty="0"/>
              <a:t>nových pohybových </a:t>
            </a:r>
            <a:r>
              <a:rPr lang="cs-CZ" sz="2000" b="1" dirty="0" smtClean="0"/>
              <a:t>projevů (chůze – běh)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000" b="1" dirty="0" smtClean="0"/>
              <a:t>Dominuje hra </a:t>
            </a:r>
          </a:p>
          <a:p>
            <a:pPr algn="ctr"/>
            <a:r>
              <a:rPr lang="cs-CZ" sz="2000" b="1" dirty="0" smtClean="0"/>
              <a:t>(rychlé střídání rychlostně </a:t>
            </a:r>
            <a:r>
              <a:rPr lang="cs-CZ" sz="2000" b="1" dirty="0"/>
              <a:t>vytrvalostní, silové a obratnostní </a:t>
            </a:r>
            <a:r>
              <a:rPr lang="cs-CZ" sz="2000" b="1" dirty="0" smtClean="0"/>
              <a:t>činnosti)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000" b="1" dirty="0" smtClean="0"/>
              <a:t>Spontánní PA </a:t>
            </a:r>
          </a:p>
          <a:p>
            <a:pPr algn="ctr"/>
            <a:r>
              <a:rPr lang="cs-CZ" sz="2000" b="1" dirty="0" smtClean="0"/>
              <a:t>tvořivě </a:t>
            </a:r>
            <a:r>
              <a:rPr lang="cs-CZ" sz="2000" b="1" dirty="0"/>
              <a:t>vybírá a spojuje pohybové činnosti </a:t>
            </a:r>
            <a:endParaRPr lang="cs-CZ" sz="2000" b="1" dirty="0" smtClean="0"/>
          </a:p>
          <a:p>
            <a:pPr algn="ctr"/>
            <a:endParaRPr lang="cs-CZ" sz="2000" b="1" dirty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ovlivňuje </a:t>
            </a:r>
            <a:r>
              <a:rPr lang="cs-CZ" sz="2000" b="1" dirty="0"/>
              <a:t>celý proces růstu a harmonického </a:t>
            </a:r>
            <a:r>
              <a:rPr lang="cs-CZ" sz="2000" b="1" dirty="0" smtClean="0"/>
              <a:t>vývoje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000" b="1" dirty="0" smtClean="0"/>
              <a:t>Vytvářejí se i </a:t>
            </a:r>
            <a:r>
              <a:rPr lang="cs-CZ" sz="2000" b="1" dirty="0"/>
              <a:t>některé základy kvality funkcí pro celý další </a:t>
            </a:r>
            <a:r>
              <a:rPr lang="cs-CZ" sz="2000" b="1" dirty="0" smtClean="0"/>
              <a:t>život</a:t>
            </a:r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např. hyperplazie myokardu</a:t>
            </a:r>
            <a:r>
              <a:rPr lang="cs-CZ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000" b="1" dirty="0" smtClean="0"/>
              <a:t>výrazně </a:t>
            </a:r>
            <a:r>
              <a:rPr lang="cs-CZ" sz="2000" b="1" dirty="0"/>
              <a:t>ovlivní funkční kapacitu srdce v dospělém </a:t>
            </a:r>
            <a:r>
              <a:rPr lang="cs-CZ" sz="2000" b="1" dirty="0" smtClean="0"/>
              <a:t>věku</a:t>
            </a:r>
          </a:p>
        </p:txBody>
      </p:sp>
      <p:sp>
        <p:nvSpPr>
          <p:cNvPr id="3" name="Šipka dolů 2"/>
          <p:cNvSpPr/>
          <p:nvPr/>
        </p:nvSpPr>
        <p:spPr>
          <a:xfrm>
            <a:off x="4283968" y="3933056"/>
            <a:ext cx="21602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332656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VĚKOVĚ SPECIFICKÉ EFEKTY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Předškolní věk</a:t>
            </a:r>
          </a:p>
          <a:p>
            <a:pPr algn="ctr"/>
            <a:r>
              <a:rPr lang="cs-CZ" b="1" i="1" dirty="0" smtClean="0"/>
              <a:t> </a:t>
            </a:r>
            <a:r>
              <a:rPr lang="cs-CZ" b="1" i="1" dirty="0"/>
              <a:t>(3 – 6 let</a:t>
            </a:r>
            <a:r>
              <a:rPr lang="cs-CZ" b="1" i="1" dirty="0" smtClean="0"/>
              <a:t>)</a:t>
            </a:r>
          </a:p>
          <a:p>
            <a:pPr algn="ctr"/>
            <a:r>
              <a:rPr lang="cs-CZ" sz="2000" b="1" dirty="0" smtClean="0"/>
              <a:t> Rychlý vývoj 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nervového systému </a:t>
            </a:r>
            <a:r>
              <a:rPr lang="cs-CZ" b="1" i="1" dirty="0" smtClean="0"/>
              <a:t>(</a:t>
            </a:r>
            <a:r>
              <a:rPr lang="cs-CZ" b="1" i="1" dirty="0"/>
              <a:t>počátky abstraktního </a:t>
            </a:r>
            <a:r>
              <a:rPr lang="cs-CZ" b="1" i="1" dirty="0" smtClean="0"/>
              <a:t>myšlení, možnosti </a:t>
            </a:r>
            <a:r>
              <a:rPr lang="cs-CZ" b="1" i="1" dirty="0"/>
              <a:t>volby pohybových činností) </a:t>
            </a:r>
            <a:endParaRPr lang="cs-CZ" sz="2000" b="1" i="1" dirty="0" smtClean="0"/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pohybového systému </a:t>
            </a:r>
            <a:r>
              <a:rPr lang="cs-CZ" b="1" i="1" dirty="0" smtClean="0"/>
              <a:t>(pružnost </a:t>
            </a:r>
            <a:r>
              <a:rPr lang="cs-CZ" b="1" i="1" dirty="0"/>
              <a:t>vaziva a neukončená osifikace </a:t>
            </a:r>
            <a:r>
              <a:rPr lang="cs-CZ" b="1" i="1" dirty="0" smtClean="0"/>
              <a:t>= pohyb </a:t>
            </a:r>
            <a:r>
              <a:rPr lang="cs-CZ" b="1" i="1" dirty="0"/>
              <a:t>přesahující kapacitu kloubů </a:t>
            </a:r>
            <a:r>
              <a:rPr lang="cs-CZ" b="1" i="1" dirty="0" smtClean="0"/>
              <a:t>= </a:t>
            </a:r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kloubní </a:t>
            </a:r>
            <a:r>
              <a:rPr lang="cs-C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hypermobilita</a:t>
            </a:r>
            <a:r>
              <a:rPr lang="cs-CZ" b="1" i="1" dirty="0" smtClean="0"/>
              <a:t>)</a:t>
            </a:r>
            <a:endParaRPr lang="cs-CZ" sz="2000" b="1" i="1" dirty="0" smtClean="0"/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 nová </a:t>
            </a:r>
            <a:r>
              <a:rPr lang="cs-CZ" sz="2000" b="1" dirty="0"/>
              <a:t>motorická </a:t>
            </a:r>
            <a:r>
              <a:rPr lang="cs-CZ" sz="2000" b="1" dirty="0" smtClean="0"/>
              <a:t>spojení = bohatá a střídavá dynamická aktivita 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POHYB=  ZÁKLADNÍ POTŘEBA ZDRAVÉHO A HARMONICKÉHO VÝVOJE </a:t>
            </a:r>
          </a:p>
          <a:p>
            <a:pPr algn="ctr"/>
            <a:r>
              <a:rPr lang="cs-CZ" sz="2000" b="1" dirty="0" smtClean="0"/>
              <a:t>Nová rizika spojená </a:t>
            </a:r>
            <a:r>
              <a:rPr lang="cs-CZ" sz="2000" b="1" dirty="0"/>
              <a:t>s PA (nejčastěji pád z výšky</a:t>
            </a:r>
            <a:r>
              <a:rPr lang="cs-CZ" sz="2000" b="1" dirty="0" smtClean="0"/>
              <a:t>)</a:t>
            </a:r>
          </a:p>
          <a:p>
            <a:pPr algn="ctr"/>
            <a:endParaRPr 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332656"/>
            <a:ext cx="82809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VĚKOVĚ SPECIFICKÉ EFEKTY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Předškolní věk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Tvořivá dětská hra</a:t>
            </a:r>
          </a:p>
          <a:p>
            <a:pPr algn="ctr"/>
            <a:r>
              <a:rPr lang="cs-CZ" sz="2000" b="1" dirty="0" smtClean="0"/>
              <a:t>rychlost, obratnost, vytrvalost </a:t>
            </a:r>
            <a:r>
              <a:rPr lang="cs-CZ" sz="2000" b="1" dirty="0"/>
              <a:t>a </a:t>
            </a:r>
            <a:r>
              <a:rPr lang="cs-CZ" sz="2000" b="1" dirty="0" smtClean="0"/>
              <a:t>dynamická síla  </a:t>
            </a:r>
          </a:p>
          <a:p>
            <a:pPr algn="ctr"/>
            <a:r>
              <a:rPr lang="cs-CZ" sz="2000" b="1" dirty="0" smtClean="0"/>
              <a:t>záměrné omezování </a:t>
            </a:r>
            <a:r>
              <a:rPr lang="cs-CZ" sz="2000" b="1" dirty="0"/>
              <a:t>statických činností </a:t>
            </a:r>
            <a:endParaRPr lang="cs-CZ" sz="2000" b="1" dirty="0" smtClean="0"/>
          </a:p>
          <a:p>
            <a:pPr algn="ctr"/>
            <a:r>
              <a:rPr lang="cs-CZ" b="1" i="1" dirty="0" smtClean="0"/>
              <a:t>(</a:t>
            </a:r>
            <a:r>
              <a:rPr lang="cs-CZ" b="1" i="1" dirty="0"/>
              <a:t>asi 50 % doby bdění by mělo být ponecháno pro spontánní aktivitu dítěte</a:t>
            </a:r>
            <a:r>
              <a:rPr lang="cs-CZ" b="1" i="1" dirty="0" smtClean="0"/>
              <a:t>)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PA 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stimuluje růst a vývoj dítěte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slouží už jako prevence pozdějších patologických stavů (CHNO)</a:t>
            </a:r>
          </a:p>
          <a:p>
            <a:pPr algn="ctr"/>
            <a:endParaRPr 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1 - &amp;quot;PATOFYZIOLOGIE &amp;#x0D;&amp;#x0A;TĚLESNÉ ZÁTĚŽE&amp;quot;&quot;/&gt;&lt;property id=&quot;20307&quot; value=&quot;258&quot;/&gt;&lt;/object&gt;&lt;object type=&quot;3&quot; unique_id=&quot;10006&quot;&gt;&lt;property id=&quot;20148&quot; value=&quot;5&quot;/&gt;&lt;property id=&quot;20300&quot; value=&quot;Slide 2&quot;/&gt;&lt;property id=&quot;20307&quot; value=&quot;257&quot;/&gt;&lt;/object&gt;&lt;object type=&quot;3&quot; unique_id=&quot;10007&quot;&gt;&lt;property id=&quot;20148&quot; value=&quot;5&quot;/&gt;&lt;property id=&quot;20300&quot; value=&quot;Slide 3&quot;/&gt;&lt;property id=&quot;20307&quot; value=&quot;259&quot;/&gt;&lt;/object&gt;&lt;object type=&quot;3&quot; unique_id=&quot;10008&quot;&gt;&lt;property id=&quot;20148&quot; value=&quot;5&quot;/&gt;&lt;property id=&quot;20300&quot; value=&quot;Slide 4&quot;/&gt;&lt;property id=&quot;20307&quot; value=&quot;261&quot;/&gt;&lt;/object&gt;&lt;object type=&quot;3&quot; unique_id=&quot;10009&quot;&gt;&lt;property id=&quot;20148&quot; value=&quot;5&quot;/&gt;&lt;property id=&quot;20300&quot; value=&quot;Slide 5&quot;/&gt;&lt;property id=&quot;20307&quot; value=&quot;264&quot;/&gt;&lt;/object&gt;&lt;object type=&quot;3&quot; unique_id=&quot;10010&quot;&gt;&lt;property id=&quot;20148&quot; value=&quot;5&quot;/&gt;&lt;property id=&quot;20300&quot; value=&quot;Slide 6&quot;/&gt;&lt;property id=&quot;20307&quot; value=&quot;265&quot;/&gt;&lt;/object&gt;&lt;object type=&quot;3&quot; unique_id=&quot;10011&quot;&gt;&lt;property id=&quot;20148&quot; value=&quot;5&quot;/&gt;&lt;property id=&quot;20300&quot; value=&quot;Slide 7&quot;/&gt;&lt;property id=&quot;20307&quot; value=&quot;266&quot;/&gt;&lt;/object&gt;&lt;object type=&quot;3&quot; unique_id=&quot;10012&quot;&gt;&lt;property id=&quot;20148&quot; value=&quot;5&quot;/&gt;&lt;property id=&quot;20300&quot; value=&quot;Slide 8&quot;/&gt;&lt;property id=&quot;20307&quot; value=&quot;267&quot;/&gt;&lt;/object&gt;&lt;object type=&quot;3&quot; unique_id=&quot;10013&quot;&gt;&lt;property id=&quot;20148&quot; value=&quot;5&quot;/&gt;&lt;property id=&quot;20300&quot; value=&quot;Slide 9&quot;/&gt;&lt;property id=&quot;20307&quot; value=&quot;263&quot;/&gt;&lt;/object&gt;&lt;object type=&quot;3&quot; unique_id=&quot;10014&quot;&gt;&lt;property id=&quot;20148&quot; value=&quot;5&quot;/&gt;&lt;property id=&quot;20300&quot; value=&quot;Slide 10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889</Words>
  <Application>Microsoft Office PowerPoint</Application>
  <PresentationFormat>Předvádění na obrazovce (4:3)</PresentationFormat>
  <Paragraphs>303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PATOFYZIOLOGIE  TĚLESNÉ ZÁTĚŽE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doc. Stejskal</dc:creator>
  <cp:lastModifiedBy>doc. Stejskal</cp:lastModifiedBy>
  <cp:revision>30</cp:revision>
  <dcterms:created xsi:type="dcterms:W3CDTF">2012-10-15T19:37:56Z</dcterms:created>
  <dcterms:modified xsi:type="dcterms:W3CDTF">2013-10-23T12:54:46Z</dcterms:modified>
</cp:coreProperties>
</file>