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256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3" r:id="rId10"/>
    <p:sldId id="424" r:id="rId11"/>
    <p:sldId id="425" r:id="rId12"/>
    <p:sldId id="426" r:id="rId13"/>
    <p:sldId id="428" r:id="rId14"/>
    <p:sldId id="430" r:id="rId15"/>
    <p:sldId id="431" r:id="rId16"/>
    <p:sldId id="432" r:id="rId17"/>
    <p:sldId id="433" r:id="rId18"/>
    <p:sldId id="434" r:id="rId19"/>
    <p:sldId id="435" r:id="rId20"/>
    <p:sldId id="295" r:id="rId21"/>
    <p:sldId id="436" r:id="rId22"/>
    <p:sldId id="437" r:id="rId23"/>
    <p:sldId id="296" r:id="rId24"/>
    <p:sldId id="438" r:id="rId25"/>
    <p:sldId id="439" r:id="rId26"/>
    <p:sldId id="440" r:id="rId27"/>
    <p:sldId id="441" r:id="rId28"/>
    <p:sldId id="442" r:id="rId29"/>
    <p:sldId id="297" r:id="rId30"/>
    <p:sldId id="298" r:id="rId31"/>
    <p:sldId id="451" r:id="rId32"/>
    <p:sldId id="453" r:id="rId33"/>
    <p:sldId id="455" r:id="rId34"/>
    <p:sldId id="456" r:id="rId35"/>
    <p:sldId id="457" r:id="rId36"/>
    <p:sldId id="448" r:id="rId37"/>
    <p:sldId id="450" r:id="rId38"/>
    <p:sldId id="449" r:id="rId39"/>
    <p:sldId id="446" r:id="rId40"/>
    <p:sldId id="447" r:id="rId41"/>
    <p:sldId id="459" r:id="rId42"/>
    <p:sldId id="476" r:id="rId43"/>
    <p:sldId id="444" r:id="rId44"/>
    <p:sldId id="481" r:id="rId45"/>
    <p:sldId id="477" r:id="rId46"/>
    <p:sldId id="478" r:id="rId47"/>
    <p:sldId id="479" r:id="rId48"/>
    <p:sldId id="480" r:id="rId49"/>
    <p:sldId id="445" r:id="rId50"/>
    <p:sldId id="482" r:id="rId51"/>
    <p:sldId id="483" r:id="rId52"/>
    <p:sldId id="484" r:id="rId53"/>
    <p:sldId id="299" r:id="rId54"/>
    <p:sldId id="300" r:id="rId55"/>
    <p:sldId id="302" r:id="rId56"/>
    <p:sldId id="301" r:id="rId57"/>
    <p:sldId id="347" r:id="rId58"/>
    <p:sldId id="348" r:id="rId59"/>
    <p:sldId id="349" r:id="rId60"/>
    <p:sldId id="350" r:id="rId61"/>
    <p:sldId id="351" r:id="rId62"/>
    <p:sldId id="485" r:id="rId63"/>
    <p:sldId id="486" r:id="rId64"/>
    <p:sldId id="303" r:id="rId65"/>
    <p:sldId id="304" r:id="rId66"/>
    <p:sldId id="487" r:id="rId67"/>
    <p:sldId id="305" r:id="rId68"/>
    <p:sldId id="306" r:id="rId69"/>
    <p:sldId id="310" r:id="rId70"/>
    <p:sldId id="308" r:id="rId71"/>
    <p:sldId id="309" r:id="rId72"/>
    <p:sldId id="488" r:id="rId73"/>
    <p:sldId id="489" r:id="rId74"/>
    <p:sldId id="311" r:id="rId75"/>
    <p:sldId id="312" r:id="rId76"/>
    <p:sldId id="313" r:id="rId77"/>
    <p:sldId id="490" r:id="rId78"/>
    <p:sldId id="491" r:id="rId79"/>
    <p:sldId id="492" r:id="rId80"/>
    <p:sldId id="494" r:id="rId81"/>
    <p:sldId id="495" r:id="rId82"/>
    <p:sldId id="496" r:id="rId83"/>
    <p:sldId id="497" r:id="rId84"/>
    <p:sldId id="317" r:id="rId85"/>
    <p:sldId id="319" r:id="rId86"/>
    <p:sldId id="320" r:id="rId87"/>
    <p:sldId id="322" r:id="rId88"/>
    <p:sldId id="323" r:id="rId89"/>
    <p:sldId id="324" r:id="rId90"/>
    <p:sldId id="325" r:id="rId91"/>
    <p:sldId id="342" r:id="rId92"/>
    <p:sldId id="343" r:id="rId93"/>
    <p:sldId id="498" r:id="rId94"/>
    <p:sldId id="499" r:id="rId95"/>
    <p:sldId id="328" r:id="rId96"/>
    <p:sldId id="500" r:id="rId97"/>
    <p:sldId id="413" r:id="rId98"/>
    <p:sldId id="414" r:id="rId99"/>
    <p:sldId id="344" r:id="rId100"/>
    <p:sldId id="345" r:id="rId101"/>
    <p:sldId id="346" r:id="rId102"/>
    <p:sldId id="398" r:id="rId103"/>
    <p:sldId id="501" r:id="rId104"/>
    <p:sldId id="502" r:id="rId105"/>
    <p:sldId id="514" r:id="rId106"/>
    <p:sldId id="503" r:id="rId107"/>
    <p:sldId id="504" r:id="rId108"/>
    <p:sldId id="315" r:id="rId109"/>
    <p:sldId id="316" r:id="rId110"/>
    <p:sldId id="515" r:id="rId111"/>
    <p:sldId id="314" r:id="rId112"/>
    <p:sldId id="519" r:id="rId113"/>
    <p:sldId id="517" r:id="rId114"/>
    <p:sldId id="518" r:id="rId115"/>
    <p:sldId id="520" r:id="rId116"/>
  </p:sldIdLst>
  <p:sldSz cx="9144000" cy="6858000" type="screen4x3"/>
  <p:notesSz cx="6858000" cy="9144000"/>
  <p:custDataLst>
    <p:tags r:id="rId11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CC00CC"/>
    <a:srgbClr val="008000"/>
    <a:srgbClr val="CCFFFF"/>
    <a:srgbClr val="3333FF"/>
    <a:srgbClr val="0066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60"/>
  </p:normalViewPr>
  <p:slideViewPr>
    <p:cSldViewPr>
      <p:cViewPr varScale="1">
        <p:scale>
          <a:sx n="102" d="100"/>
          <a:sy n="102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99F4B4-4AFF-42CD-8D94-1C7366987A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8C4D-7B8B-461C-A99A-EAD766E406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4CB7-8D3C-4619-92DD-5441D1A0C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2E75-4E28-4194-80C4-5043C6BACD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D277-3FA5-4EFF-B67F-1860359CC5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53CC-72E6-46A4-8051-E1A647C44C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831C-5DF9-4618-8EE2-237A995B1E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D769-19C9-45EC-882F-25659EB2C2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BE08-6F48-4E68-9DBD-F9961D7834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2D11-80D3-485F-A620-E9AEE2A31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A9D2-7AAE-4231-B070-283A04C72A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89C0-B1F5-4EE7-B37B-6A77806786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37D2-1D7C-4F0F-A608-998876698E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3062-8355-4EA4-A013-5A619099BE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5329-ED9C-4DAA-88BC-5F5C49FD9F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666D56-685F-4470-A6E5-DBADCFD4D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content.nejm.org/content/vol359/issue16/images/large/02f1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3988" cy="20161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PATOFYZIOLOGIE </a:t>
            </a:r>
            <a:b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TĚLESNÉ ZÁTĚŽE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941888"/>
            <a:ext cx="6400800" cy="17526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7F7F7F"/>
                </a:solidFill>
              </a:rPr>
              <a:t>Fyzioterapie 2013/2014</a:t>
            </a:r>
          </a:p>
          <a:p>
            <a:pPr eaLnBrk="1" hangingPunct="1"/>
            <a:r>
              <a:rPr lang="cs-CZ" sz="2800" b="1" smtClean="0">
                <a:solidFill>
                  <a:srgbClr val="7F7F7F"/>
                </a:solidFill>
              </a:rPr>
              <a:t>FSpS MU Brno</a:t>
            </a:r>
          </a:p>
          <a:p>
            <a:pPr eaLnBrk="1" hangingPunct="1"/>
            <a:endParaRPr lang="cs-CZ" b="1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68313" y="2420938"/>
            <a:ext cx="8280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základy preskripce programu PA</a:t>
            </a:r>
          </a:p>
          <a:p>
            <a:pPr>
              <a:buFontTx/>
              <a:buChar char="-"/>
              <a:defRPr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energetické substráty při PA</a:t>
            </a:r>
          </a:p>
          <a:p>
            <a:pPr>
              <a:buFontTx/>
              <a:buChar char="-"/>
              <a:defRPr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F. I. T.  </a:t>
            </a:r>
          </a:p>
          <a:p>
            <a:pPr>
              <a:buFontTx/>
              <a:buChar char="-"/>
              <a:defRPr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stav </a:t>
            </a:r>
            <a:r>
              <a:rPr lang="cs-C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superkompenzace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Statické protahovací cvičení (strečink)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3960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Bezpečnější a účinnější!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Podstata - </a:t>
            </a:r>
            <a:r>
              <a:rPr lang="cs-CZ" sz="1600" b="1" smtClean="0"/>
              <a:t>setrvání v dosažené poloze protaženého svalu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b="1" smtClean="0"/>
              <a:t>„strečink“</a:t>
            </a:r>
            <a:r>
              <a:rPr lang="cs-CZ" sz="1600" smtClean="0"/>
              <a:t>  - „stretch” - natažení nebo napínání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/>
            </a:r>
            <a:br>
              <a:rPr lang="cs-CZ" sz="1600" smtClean="0"/>
            </a:br>
            <a:r>
              <a:rPr lang="cs-CZ" sz="1600" b="1" smtClean="0">
                <a:solidFill>
                  <a:schemeClr val="accent2"/>
                </a:solidFill>
              </a:rPr>
              <a:t>Obecné principy strečinku:</a:t>
            </a:r>
            <a:endParaRPr lang="cs-CZ" sz="1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Před strečinkem svaly mírně zahřejeme pohybem s nízkou intenzitou!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Protažení provádíme pomalu a v krajní poloze setrváme 10 až 30 sekund v klidu bez hmitání nebo opakovaných pokusů protažení zvětšit!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Vědomě se snažíme snižovat napětí v protahované skupině svalů!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Strečink nesmí vyvolat bolest, ale pouze pocit svalového napětí (aby nebyl aktivován napínací reflex)!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Cvičení synchronizujeme s dechem – v žádném případě nezadržujeme při strečinku dech!   Při protahování svalu dvakrát až třikrát provedeme klidný nádech a výdech, potom se zhluboka a pomalu nadechneme a v krajní poloze pomalu vydechujeme. Tím se zvýší uvolnění svalů a zmenší se obtížnost cvičení.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Mezi cviky uděláme krátkou přestávku 10 až 15 sekund!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cs-CZ" sz="1600" smtClean="0"/>
              <a:t>Cviky několikrát opakujeme!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595813"/>
            <a:ext cx="31686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Line 2"/>
          <p:cNvSpPr>
            <a:spLocks noChangeShapeType="1"/>
          </p:cNvSpPr>
          <p:nvPr/>
        </p:nvSpPr>
        <p:spPr bwMode="auto">
          <a:xfrm>
            <a:off x="250825" y="5805488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755650" y="6921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104298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1187450" y="5805488"/>
            <a:ext cx="431800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122885" name="Freeform 6"/>
          <p:cNvSpPr>
            <a:spLocks/>
          </p:cNvSpPr>
          <p:nvPr/>
        </p:nvSpPr>
        <p:spPr bwMode="auto">
          <a:xfrm>
            <a:off x="1187450" y="1184275"/>
            <a:ext cx="7724775" cy="3217863"/>
          </a:xfrm>
          <a:custGeom>
            <a:avLst/>
            <a:gdLst>
              <a:gd name="T0" fmla="*/ 0 w 4866"/>
              <a:gd name="T1" fmla="*/ 476310483 h 2027"/>
              <a:gd name="T2" fmla="*/ 458668452 w 4866"/>
              <a:gd name="T3" fmla="*/ 2147483647 h 2027"/>
              <a:gd name="T4" fmla="*/ 2147483647 w 4866"/>
              <a:gd name="T5" fmla="*/ 2147483647 h 2027"/>
              <a:gd name="T6" fmla="*/ 2147483647 w 4866"/>
              <a:gd name="T7" fmla="*/ 1391126528 h 2027"/>
              <a:gd name="T8" fmla="*/ 2147483647 w 4866"/>
              <a:gd name="T9" fmla="*/ 592237660 h 2027"/>
              <a:gd name="T10" fmla="*/ 2147483647 w 4866"/>
              <a:gd name="T11" fmla="*/ 20161254 h 2027"/>
              <a:gd name="T12" fmla="*/ 2147483647 w 4866"/>
              <a:gd name="T13" fmla="*/ 476310483 h 2027"/>
              <a:gd name="T14" fmla="*/ 2147483647 w 4866"/>
              <a:gd name="T15" fmla="*/ 498991093 h 20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66"/>
              <a:gd name="T25" fmla="*/ 0 h 2027"/>
              <a:gd name="T26" fmla="*/ 4866 w 4866"/>
              <a:gd name="T27" fmla="*/ 2027 h 20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66" h="2027">
                <a:moveTo>
                  <a:pt x="0" y="189"/>
                </a:moveTo>
                <a:cubicBezTo>
                  <a:pt x="15" y="949"/>
                  <a:pt x="31" y="1709"/>
                  <a:pt x="182" y="1868"/>
                </a:cubicBezTo>
                <a:cubicBezTo>
                  <a:pt x="333" y="2027"/>
                  <a:pt x="665" y="1361"/>
                  <a:pt x="907" y="1142"/>
                </a:cubicBezTo>
                <a:cubicBezTo>
                  <a:pt x="1149" y="923"/>
                  <a:pt x="1421" y="703"/>
                  <a:pt x="1633" y="552"/>
                </a:cubicBezTo>
                <a:cubicBezTo>
                  <a:pt x="1845" y="401"/>
                  <a:pt x="2003" y="326"/>
                  <a:pt x="2177" y="235"/>
                </a:cubicBezTo>
                <a:cubicBezTo>
                  <a:pt x="2351" y="144"/>
                  <a:pt x="2517" y="16"/>
                  <a:pt x="2676" y="8"/>
                </a:cubicBezTo>
                <a:cubicBezTo>
                  <a:pt x="2835" y="0"/>
                  <a:pt x="2765" y="157"/>
                  <a:pt x="3130" y="189"/>
                </a:cubicBezTo>
                <a:cubicBezTo>
                  <a:pt x="3495" y="221"/>
                  <a:pt x="4504" y="196"/>
                  <a:pt x="4866" y="198"/>
                </a:cubicBezTo>
              </a:path>
            </a:pathLst>
          </a:cu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1474788" y="4149725"/>
            <a:ext cx="144462" cy="1655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87" name="Rectangle 8"/>
          <p:cNvSpPr>
            <a:spLocks noChangeArrowheads="1"/>
          </p:cNvSpPr>
          <p:nvPr/>
        </p:nvSpPr>
        <p:spPr bwMode="auto">
          <a:xfrm>
            <a:off x="2411413" y="3068638"/>
            <a:ext cx="144462" cy="27368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88" name="Rectangle 9"/>
          <p:cNvSpPr>
            <a:spLocks noChangeArrowheads="1"/>
          </p:cNvSpPr>
          <p:nvPr/>
        </p:nvSpPr>
        <p:spPr bwMode="auto">
          <a:xfrm>
            <a:off x="3563938" y="2133600"/>
            <a:ext cx="144462" cy="367188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89" name="Rectangle 10"/>
          <p:cNvSpPr>
            <a:spLocks noChangeArrowheads="1"/>
          </p:cNvSpPr>
          <p:nvPr/>
        </p:nvSpPr>
        <p:spPr bwMode="auto">
          <a:xfrm>
            <a:off x="5219700" y="1196975"/>
            <a:ext cx="144463" cy="46085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0" name="Rectangle 11"/>
          <p:cNvSpPr>
            <a:spLocks noChangeArrowheads="1"/>
          </p:cNvSpPr>
          <p:nvPr/>
        </p:nvSpPr>
        <p:spPr bwMode="auto">
          <a:xfrm>
            <a:off x="5797550" y="1412875"/>
            <a:ext cx="142875" cy="43926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1" name="Rectangle 12"/>
          <p:cNvSpPr>
            <a:spLocks noChangeArrowheads="1"/>
          </p:cNvSpPr>
          <p:nvPr/>
        </p:nvSpPr>
        <p:spPr bwMode="auto">
          <a:xfrm>
            <a:off x="464343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2" name="Rectangle 13"/>
          <p:cNvSpPr>
            <a:spLocks noChangeArrowheads="1"/>
          </p:cNvSpPr>
          <p:nvPr/>
        </p:nvSpPr>
        <p:spPr bwMode="auto">
          <a:xfrm>
            <a:off x="673258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3" name="Rectangle 14"/>
          <p:cNvSpPr>
            <a:spLocks noChangeArrowheads="1"/>
          </p:cNvSpPr>
          <p:nvPr/>
        </p:nvSpPr>
        <p:spPr bwMode="auto">
          <a:xfrm>
            <a:off x="1476375" y="4941888"/>
            <a:ext cx="142875" cy="863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4" name="Rectangle 15"/>
          <p:cNvSpPr>
            <a:spLocks noChangeArrowheads="1"/>
          </p:cNvSpPr>
          <p:nvPr/>
        </p:nvSpPr>
        <p:spPr bwMode="auto">
          <a:xfrm>
            <a:off x="2411413" y="4005263"/>
            <a:ext cx="144462" cy="18002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5" name="Rectangle 16"/>
          <p:cNvSpPr>
            <a:spLocks noChangeArrowheads="1"/>
          </p:cNvSpPr>
          <p:nvPr/>
        </p:nvSpPr>
        <p:spPr bwMode="auto">
          <a:xfrm>
            <a:off x="4643438" y="2276475"/>
            <a:ext cx="144462" cy="35290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6" name="Rectangle 17"/>
          <p:cNvSpPr>
            <a:spLocks noChangeArrowheads="1"/>
          </p:cNvSpPr>
          <p:nvPr/>
        </p:nvSpPr>
        <p:spPr bwMode="auto">
          <a:xfrm>
            <a:off x="6732588" y="692150"/>
            <a:ext cx="144462" cy="51133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7" name="Rectangle 18"/>
          <p:cNvSpPr>
            <a:spLocks noChangeArrowheads="1"/>
          </p:cNvSpPr>
          <p:nvPr/>
        </p:nvSpPr>
        <p:spPr bwMode="auto">
          <a:xfrm>
            <a:off x="6227763" y="836613"/>
            <a:ext cx="144462" cy="4968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8" name="Rectangle 19"/>
          <p:cNvSpPr>
            <a:spLocks noChangeArrowheads="1"/>
          </p:cNvSpPr>
          <p:nvPr/>
        </p:nvSpPr>
        <p:spPr bwMode="auto">
          <a:xfrm>
            <a:off x="3563938" y="2852738"/>
            <a:ext cx="144462" cy="29527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899" name="Rectangle 20"/>
          <p:cNvSpPr>
            <a:spLocks noChangeArrowheads="1"/>
          </p:cNvSpPr>
          <p:nvPr/>
        </p:nvSpPr>
        <p:spPr bwMode="auto">
          <a:xfrm>
            <a:off x="7812088" y="1484313"/>
            <a:ext cx="144462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00" name="Rectangle 21"/>
          <p:cNvSpPr>
            <a:spLocks noChangeArrowheads="1"/>
          </p:cNvSpPr>
          <p:nvPr/>
        </p:nvSpPr>
        <p:spPr bwMode="auto">
          <a:xfrm>
            <a:off x="5219700" y="1773238"/>
            <a:ext cx="144463" cy="40322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01" name="Freeform 22"/>
          <p:cNvSpPr>
            <a:spLocks/>
          </p:cNvSpPr>
          <p:nvPr/>
        </p:nvSpPr>
        <p:spPr bwMode="auto">
          <a:xfrm>
            <a:off x="1127125" y="660400"/>
            <a:ext cx="7921625" cy="4606925"/>
          </a:xfrm>
          <a:custGeom>
            <a:avLst/>
            <a:gdLst>
              <a:gd name="T0" fmla="*/ 0 w 4990"/>
              <a:gd name="T1" fmla="*/ 1307961844 h 2902"/>
              <a:gd name="T2" fmla="*/ 483870009 w 4990"/>
              <a:gd name="T3" fmla="*/ 2147483647 h 2902"/>
              <a:gd name="T4" fmla="*/ 2147483647 w 4990"/>
              <a:gd name="T5" fmla="*/ 2147483647 h 2902"/>
              <a:gd name="T6" fmla="*/ 2147483647 w 4990"/>
              <a:gd name="T7" fmla="*/ 2147483647 h 2902"/>
              <a:gd name="T8" fmla="*/ 2147483647 w 4990"/>
              <a:gd name="T9" fmla="*/ 2147483647 h 2902"/>
              <a:gd name="T10" fmla="*/ 2147483647 w 4990"/>
              <a:gd name="T11" fmla="*/ 1837193288 h 2902"/>
              <a:gd name="T12" fmla="*/ 2147483647 w 4990"/>
              <a:gd name="T13" fmla="*/ 980340054 h 2902"/>
              <a:gd name="T14" fmla="*/ 2147483647 w 4990"/>
              <a:gd name="T15" fmla="*/ 50403120 h 2902"/>
              <a:gd name="T16" fmla="*/ 2147483647 w 4990"/>
              <a:gd name="T17" fmla="*/ 1277718392 h 2902"/>
              <a:gd name="T18" fmla="*/ 2147483647 w 4990"/>
              <a:gd name="T19" fmla="*/ 1307961844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90"/>
              <a:gd name="T31" fmla="*/ 0 h 2902"/>
              <a:gd name="T32" fmla="*/ 4990 w 4990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90" h="2902">
                <a:moveTo>
                  <a:pt x="0" y="519"/>
                </a:moveTo>
                <a:cubicBezTo>
                  <a:pt x="32" y="872"/>
                  <a:pt x="48" y="2372"/>
                  <a:pt x="192" y="2637"/>
                </a:cubicBezTo>
                <a:cubicBezTo>
                  <a:pt x="336" y="2902"/>
                  <a:pt x="629" y="2316"/>
                  <a:pt x="862" y="2107"/>
                </a:cubicBezTo>
                <a:cubicBezTo>
                  <a:pt x="1095" y="1898"/>
                  <a:pt x="1354" y="1562"/>
                  <a:pt x="1588" y="1381"/>
                </a:cubicBezTo>
                <a:cubicBezTo>
                  <a:pt x="1822" y="1200"/>
                  <a:pt x="2090" y="1127"/>
                  <a:pt x="2268" y="1018"/>
                </a:cubicBezTo>
                <a:cubicBezTo>
                  <a:pt x="2446" y="909"/>
                  <a:pt x="2531" y="834"/>
                  <a:pt x="2656" y="729"/>
                </a:cubicBezTo>
                <a:cubicBezTo>
                  <a:pt x="2781" y="624"/>
                  <a:pt x="2862" y="507"/>
                  <a:pt x="3017" y="389"/>
                </a:cubicBezTo>
                <a:cubicBezTo>
                  <a:pt x="3172" y="271"/>
                  <a:pt x="3383" y="0"/>
                  <a:pt x="3584" y="20"/>
                </a:cubicBezTo>
                <a:cubicBezTo>
                  <a:pt x="3785" y="40"/>
                  <a:pt x="3990" y="424"/>
                  <a:pt x="4224" y="507"/>
                </a:cubicBezTo>
                <a:cubicBezTo>
                  <a:pt x="4458" y="590"/>
                  <a:pt x="4831" y="517"/>
                  <a:pt x="4990" y="519"/>
                </a:cubicBezTo>
              </a:path>
            </a:pathLst>
          </a:custGeom>
          <a:noFill/>
          <a:ln w="41275">
            <a:solidFill>
              <a:srgbClr val="FF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02" name="Rectangle 23"/>
          <p:cNvSpPr>
            <a:spLocks noChangeArrowheads="1"/>
          </p:cNvSpPr>
          <p:nvPr/>
        </p:nvSpPr>
        <p:spPr bwMode="auto">
          <a:xfrm>
            <a:off x="5580063" y="1484313"/>
            <a:ext cx="144462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03" name="Rectangle 24"/>
          <p:cNvSpPr>
            <a:spLocks noChangeArrowheads="1"/>
          </p:cNvSpPr>
          <p:nvPr/>
        </p:nvSpPr>
        <p:spPr bwMode="auto">
          <a:xfrm>
            <a:off x="5580063" y="2133600"/>
            <a:ext cx="2376487" cy="287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  <a:latin typeface="Arial Narrow" pitchFamily="34" charset="0"/>
              </a:rPr>
              <a:t>SUPERKOMPENZACE</a:t>
            </a:r>
          </a:p>
        </p:txBody>
      </p:sp>
      <p:sp>
        <p:nvSpPr>
          <p:cNvPr id="122904" name="Rectangle 25"/>
          <p:cNvSpPr>
            <a:spLocks noChangeArrowheads="1"/>
          </p:cNvSpPr>
          <p:nvPr/>
        </p:nvSpPr>
        <p:spPr bwMode="auto">
          <a:xfrm>
            <a:off x="4787900" y="2709863"/>
            <a:ext cx="1152525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  <a:latin typeface="Arial Narrow" pitchFamily="34" charset="0"/>
              </a:rPr>
              <a:t>SUPERKOMPENZACE</a:t>
            </a:r>
          </a:p>
        </p:txBody>
      </p:sp>
      <p:sp>
        <p:nvSpPr>
          <p:cNvPr id="122905" name="Line 26"/>
          <p:cNvSpPr>
            <a:spLocks noChangeShapeType="1"/>
          </p:cNvSpPr>
          <p:nvPr/>
        </p:nvSpPr>
        <p:spPr bwMode="auto">
          <a:xfrm>
            <a:off x="1042988" y="1484313"/>
            <a:ext cx="7777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06" name="Text Box 27"/>
          <p:cNvSpPr txBox="1">
            <a:spLocks noChangeArrowheads="1"/>
          </p:cNvSpPr>
          <p:nvPr/>
        </p:nvSpPr>
        <p:spPr bwMode="auto">
          <a:xfrm rot="-5400000">
            <a:off x="-1450181" y="3167857"/>
            <a:ext cx="3817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Energetické dispozice svalového vlákna</a:t>
            </a:r>
          </a:p>
        </p:txBody>
      </p:sp>
      <p:sp>
        <p:nvSpPr>
          <p:cNvPr id="122907" name="Text Box 28"/>
          <p:cNvSpPr txBox="1">
            <a:spLocks noChangeArrowheads="1"/>
          </p:cNvSpPr>
          <p:nvPr/>
        </p:nvSpPr>
        <p:spPr bwMode="auto">
          <a:xfrm>
            <a:off x="8029575" y="587692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čas</a:t>
            </a:r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1258888" y="109538"/>
            <a:ext cx="684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Stav superkompenzace – optimální začátek další PA</a:t>
            </a:r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1114425" y="3213100"/>
            <a:ext cx="7561263" cy="15525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Čím intenzivnější a delší je pohybová aktivita, 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tím později dochází k superkompenzaci 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a je tím větší a delší </a:t>
            </a:r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2" grpId="0" uiExpand="1" build="p" animBg="1"/>
      <p:bldP spid="10550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Line 2"/>
          <p:cNvSpPr>
            <a:spLocks noChangeShapeType="1"/>
          </p:cNvSpPr>
          <p:nvPr/>
        </p:nvSpPr>
        <p:spPr bwMode="auto">
          <a:xfrm>
            <a:off x="250825" y="5805488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3906" name="Line 3"/>
          <p:cNvSpPr>
            <a:spLocks noChangeShapeType="1"/>
          </p:cNvSpPr>
          <p:nvPr/>
        </p:nvSpPr>
        <p:spPr bwMode="auto">
          <a:xfrm>
            <a:off x="755650" y="6921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104298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1187450" y="5805488"/>
            <a:ext cx="431800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123909" name="Freeform 6"/>
          <p:cNvSpPr>
            <a:spLocks/>
          </p:cNvSpPr>
          <p:nvPr/>
        </p:nvSpPr>
        <p:spPr bwMode="auto">
          <a:xfrm>
            <a:off x="1187450" y="1184275"/>
            <a:ext cx="7724775" cy="3217863"/>
          </a:xfrm>
          <a:custGeom>
            <a:avLst/>
            <a:gdLst>
              <a:gd name="T0" fmla="*/ 0 w 4866"/>
              <a:gd name="T1" fmla="*/ 476310483 h 2027"/>
              <a:gd name="T2" fmla="*/ 458668452 w 4866"/>
              <a:gd name="T3" fmla="*/ 2147483647 h 2027"/>
              <a:gd name="T4" fmla="*/ 2147483647 w 4866"/>
              <a:gd name="T5" fmla="*/ 2147483647 h 2027"/>
              <a:gd name="T6" fmla="*/ 2147483647 w 4866"/>
              <a:gd name="T7" fmla="*/ 1391126528 h 2027"/>
              <a:gd name="T8" fmla="*/ 2147483647 w 4866"/>
              <a:gd name="T9" fmla="*/ 592237660 h 2027"/>
              <a:gd name="T10" fmla="*/ 2147483647 w 4866"/>
              <a:gd name="T11" fmla="*/ 20161254 h 2027"/>
              <a:gd name="T12" fmla="*/ 2147483647 w 4866"/>
              <a:gd name="T13" fmla="*/ 476310483 h 2027"/>
              <a:gd name="T14" fmla="*/ 2147483647 w 4866"/>
              <a:gd name="T15" fmla="*/ 498991093 h 20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66"/>
              <a:gd name="T25" fmla="*/ 0 h 2027"/>
              <a:gd name="T26" fmla="*/ 4866 w 4866"/>
              <a:gd name="T27" fmla="*/ 2027 h 20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66" h="2027">
                <a:moveTo>
                  <a:pt x="0" y="189"/>
                </a:moveTo>
                <a:cubicBezTo>
                  <a:pt x="15" y="949"/>
                  <a:pt x="31" y="1709"/>
                  <a:pt x="182" y="1868"/>
                </a:cubicBezTo>
                <a:cubicBezTo>
                  <a:pt x="333" y="2027"/>
                  <a:pt x="665" y="1361"/>
                  <a:pt x="907" y="1142"/>
                </a:cubicBezTo>
                <a:cubicBezTo>
                  <a:pt x="1149" y="923"/>
                  <a:pt x="1421" y="703"/>
                  <a:pt x="1633" y="552"/>
                </a:cubicBezTo>
                <a:cubicBezTo>
                  <a:pt x="1845" y="401"/>
                  <a:pt x="2003" y="326"/>
                  <a:pt x="2177" y="235"/>
                </a:cubicBezTo>
                <a:cubicBezTo>
                  <a:pt x="2351" y="144"/>
                  <a:pt x="2517" y="16"/>
                  <a:pt x="2676" y="8"/>
                </a:cubicBezTo>
                <a:cubicBezTo>
                  <a:pt x="2835" y="0"/>
                  <a:pt x="2765" y="157"/>
                  <a:pt x="3130" y="189"/>
                </a:cubicBezTo>
                <a:cubicBezTo>
                  <a:pt x="3495" y="221"/>
                  <a:pt x="4504" y="196"/>
                  <a:pt x="4866" y="198"/>
                </a:cubicBezTo>
              </a:path>
            </a:pathLst>
          </a:cu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3910" name="Rectangle 7"/>
          <p:cNvSpPr>
            <a:spLocks noChangeArrowheads="1"/>
          </p:cNvSpPr>
          <p:nvPr/>
        </p:nvSpPr>
        <p:spPr bwMode="auto">
          <a:xfrm>
            <a:off x="1474788" y="4149725"/>
            <a:ext cx="144462" cy="1655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1" name="Rectangle 8"/>
          <p:cNvSpPr>
            <a:spLocks noChangeArrowheads="1"/>
          </p:cNvSpPr>
          <p:nvPr/>
        </p:nvSpPr>
        <p:spPr bwMode="auto">
          <a:xfrm>
            <a:off x="2411413" y="3068638"/>
            <a:ext cx="144462" cy="27368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2" name="Rectangle 9"/>
          <p:cNvSpPr>
            <a:spLocks noChangeArrowheads="1"/>
          </p:cNvSpPr>
          <p:nvPr/>
        </p:nvSpPr>
        <p:spPr bwMode="auto">
          <a:xfrm>
            <a:off x="3563938" y="2133600"/>
            <a:ext cx="144462" cy="367188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3" name="Rectangle 10"/>
          <p:cNvSpPr>
            <a:spLocks noChangeArrowheads="1"/>
          </p:cNvSpPr>
          <p:nvPr/>
        </p:nvSpPr>
        <p:spPr bwMode="auto">
          <a:xfrm>
            <a:off x="5219700" y="1196975"/>
            <a:ext cx="144463" cy="46085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4" name="Rectangle 11"/>
          <p:cNvSpPr>
            <a:spLocks noChangeArrowheads="1"/>
          </p:cNvSpPr>
          <p:nvPr/>
        </p:nvSpPr>
        <p:spPr bwMode="auto">
          <a:xfrm>
            <a:off x="5797550" y="1412875"/>
            <a:ext cx="142875" cy="43926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5" name="Rectangle 12"/>
          <p:cNvSpPr>
            <a:spLocks noChangeArrowheads="1"/>
          </p:cNvSpPr>
          <p:nvPr/>
        </p:nvSpPr>
        <p:spPr bwMode="auto">
          <a:xfrm>
            <a:off x="464343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6" name="Rectangle 13"/>
          <p:cNvSpPr>
            <a:spLocks noChangeArrowheads="1"/>
          </p:cNvSpPr>
          <p:nvPr/>
        </p:nvSpPr>
        <p:spPr bwMode="auto">
          <a:xfrm>
            <a:off x="673258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7" name="Rectangle 14"/>
          <p:cNvSpPr>
            <a:spLocks noChangeArrowheads="1"/>
          </p:cNvSpPr>
          <p:nvPr/>
        </p:nvSpPr>
        <p:spPr bwMode="auto">
          <a:xfrm>
            <a:off x="1476375" y="4941888"/>
            <a:ext cx="142875" cy="863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8" name="Rectangle 15"/>
          <p:cNvSpPr>
            <a:spLocks noChangeArrowheads="1"/>
          </p:cNvSpPr>
          <p:nvPr/>
        </p:nvSpPr>
        <p:spPr bwMode="auto">
          <a:xfrm>
            <a:off x="2411413" y="4005263"/>
            <a:ext cx="144462" cy="18002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19" name="Rectangle 16"/>
          <p:cNvSpPr>
            <a:spLocks noChangeArrowheads="1"/>
          </p:cNvSpPr>
          <p:nvPr/>
        </p:nvSpPr>
        <p:spPr bwMode="auto">
          <a:xfrm>
            <a:off x="4643438" y="2276475"/>
            <a:ext cx="144462" cy="35290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0" name="Rectangle 17"/>
          <p:cNvSpPr>
            <a:spLocks noChangeArrowheads="1"/>
          </p:cNvSpPr>
          <p:nvPr/>
        </p:nvSpPr>
        <p:spPr bwMode="auto">
          <a:xfrm>
            <a:off x="6732588" y="692150"/>
            <a:ext cx="144462" cy="51133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1" name="Rectangle 18"/>
          <p:cNvSpPr>
            <a:spLocks noChangeArrowheads="1"/>
          </p:cNvSpPr>
          <p:nvPr/>
        </p:nvSpPr>
        <p:spPr bwMode="auto">
          <a:xfrm>
            <a:off x="6227763" y="836613"/>
            <a:ext cx="144462" cy="4968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2" name="Rectangle 19"/>
          <p:cNvSpPr>
            <a:spLocks noChangeArrowheads="1"/>
          </p:cNvSpPr>
          <p:nvPr/>
        </p:nvSpPr>
        <p:spPr bwMode="auto">
          <a:xfrm>
            <a:off x="3563938" y="2852738"/>
            <a:ext cx="144462" cy="29527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3" name="Rectangle 20"/>
          <p:cNvSpPr>
            <a:spLocks noChangeArrowheads="1"/>
          </p:cNvSpPr>
          <p:nvPr/>
        </p:nvSpPr>
        <p:spPr bwMode="auto">
          <a:xfrm>
            <a:off x="7812088" y="1484313"/>
            <a:ext cx="144462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4" name="Rectangle 21"/>
          <p:cNvSpPr>
            <a:spLocks noChangeArrowheads="1"/>
          </p:cNvSpPr>
          <p:nvPr/>
        </p:nvSpPr>
        <p:spPr bwMode="auto">
          <a:xfrm>
            <a:off x="5219700" y="1773238"/>
            <a:ext cx="144463" cy="40322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5" name="Freeform 22"/>
          <p:cNvSpPr>
            <a:spLocks/>
          </p:cNvSpPr>
          <p:nvPr/>
        </p:nvSpPr>
        <p:spPr bwMode="auto">
          <a:xfrm>
            <a:off x="1127125" y="660400"/>
            <a:ext cx="7921625" cy="4606925"/>
          </a:xfrm>
          <a:custGeom>
            <a:avLst/>
            <a:gdLst>
              <a:gd name="T0" fmla="*/ 0 w 4990"/>
              <a:gd name="T1" fmla="*/ 1307961844 h 2902"/>
              <a:gd name="T2" fmla="*/ 483870009 w 4990"/>
              <a:gd name="T3" fmla="*/ 2147483647 h 2902"/>
              <a:gd name="T4" fmla="*/ 2147483647 w 4990"/>
              <a:gd name="T5" fmla="*/ 2147483647 h 2902"/>
              <a:gd name="T6" fmla="*/ 2147483647 w 4990"/>
              <a:gd name="T7" fmla="*/ 2147483647 h 2902"/>
              <a:gd name="T8" fmla="*/ 2147483647 w 4990"/>
              <a:gd name="T9" fmla="*/ 2147483647 h 2902"/>
              <a:gd name="T10" fmla="*/ 2147483647 w 4990"/>
              <a:gd name="T11" fmla="*/ 1837193288 h 2902"/>
              <a:gd name="T12" fmla="*/ 2147483647 w 4990"/>
              <a:gd name="T13" fmla="*/ 980340054 h 2902"/>
              <a:gd name="T14" fmla="*/ 2147483647 w 4990"/>
              <a:gd name="T15" fmla="*/ 50403120 h 2902"/>
              <a:gd name="T16" fmla="*/ 2147483647 w 4990"/>
              <a:gd name="T17" fmla="*/ 1277718392 h 2902"/>
              <a:gd name="T18" fmla="*/ 2147483647 w 4990"/>
              <a:gd name="T19" fmla="*/ 1307961844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90"/>
              <a:gd name="T31" fmla="*/ 0 h 2902"/>
              <a:gd name="T32" fmla="*/ 4990 w 4990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90" h="2902">
                <a:moveTo>
                  <a:pt x="0" y="519"/>
                </a:moveTo>
                <a:cubicBezTo>
                  <a:pt x="32" y="872"/>
                  <a:pt x="48" y="2372"/>
                  <a:pt x="192" y="2637"/>
                </a:cubicBezTo>
                <a:cubicBezTo>
                  <a:pt x="336" y="2902"/>
                  <a:pt x="629" y="2316"/>
                  <a:pt x="862" y="2107"/>
                </a:cubicBezTo>
                <a:cubicBezTo>
                  <a:pt x="1095" y="1898"/>
                  <a:pt x="1354" y="1562"/>
                  <a:pt x="1588" y="1381"/>
                </a:cubicBezTo>
                <a:cubicBezTo>
                  <a:pt x="1822" y="1200"/>
                  <a:pt x="2090" y="1127"/>
                  <a:pt x="2268" y="1018"/>
                </a:cubicBezTo>
                <a:cubicBezTo>
                  <a:pt x="2446" y="909"/>
                  <a:pt x="2531" y="834"/>
                  <a:pt x="2656" y="729"/>
                </a:cubicBezTo>
                <a:cubicBezTo>
                  <a:pt x="2781" y="624"/>
                  <a:pt x="2862" y="507"/>
                  <a:pt x="3017" y="389"/>
                </a:cubicBezTo>
                <a:cubicBezTo>
                  <a:pt x="3172" y="271"/>
                  <a:pt x="3383" y="0"/>
                  <a:pt x="3584" y="20"/>
                </a:cubicBezTo>
                <a:cubicBezTo>
                  <a:pt x="3785" y="40"/>
                  <a:pt x="3990" y="424"/>
                  <a:pt x="4224" y="507"/>
                </a:cubicBezTo>
                <a:cubicBezTo>
                  <a:pt x="4458" y="590"/>
                  <a:pt x="4831" y="517"/>
                  <a:pt x="4990" y="519"/>
                </a:cubicBezTo>
              </a:path>
            </a:pathLst>
          </a:custGeom>
          <a:noFill/>
          <a:ln w="41275">
            <a:solidFill>
              <a:srgbClr val="FF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3926" name="Rectangle 23"/>
          <p:cNvSpPr>
            <a:spLocks noChangeArrowheads="1"/>
          </p:cNvSpPr>
          <p:nvPr/>
        </p:nvSpPr>
        <p:spPr bwMode="auto">
          <a:xfrm>
            <a:off x="5580063" y="1484313"/>
            <a:ext cx="144462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927" name="Rectangle 24"/>
          <p:cNvSpPr>
            <a:spLocks noChangeArrowheads="1"/>
          </p:cNvSpPr>
          <p:nvPr/>
        </p:nvSpPr>
        <p:spPr bwMode="auto">
          <a:xfrm>
            <a:off x="5580063" y="2133600"/>
            <a:ext cx="2376487" cy="287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  <a:latin typeface="Arial Narrow" pitchFamily="34" charset="0"/>
              </a:rPr>
              <a:t>SUPERKOMPENZACE</a:t>
            </a:r>
          </a:p>
        </p:txBody>
      </p:sp>
      <p:sp>
        <p:nvSpPr>
          <p:cNvPr id="123928" name="Rectangle 25"/>
          <p:cNvSpPr>
            <a:spLocks noChangeArrowheads="1"/>
          </p:cNvSpPr>
          <p:nvPr/>
        </p:nvSpPr>
        <p:spPr bwMode="auto">
          <a:xfrm>
            <a:off x="4787900" y="2709863"/>
            <a:ext cx="1152525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  <a:latin typeface="Arial Narrow" pitchFamily="34" charset="0"/>
              </a:rPr>
              <a:t>SUPERKOMPENZACE</a:t>
            </a:r>
          </a:p>
        </p:txBody>
      </p:sp>
      <p:sp>
        <p:nvSpPr>
          <p:cNvPr id="123929" name="Line 26"/>
          <p:cNvSpPr>
            <a:spLocks noChangeShapeType="1"/>
          </p:cNvSpPr>
          <p:nvPr/>
        </p:nvSpPr>
        <p:spPr bwMode="auto">
          <a:xfrm>
            <a:off x="1042988" y="1484313"/>
            <a:ext cx="7777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3930" name="Text Box 27"/>
          <p:cNvSpPr txBox="1">
            <a:spLocks noChangeArrowheads="1"/>
          </p:cNvSpPr>
          <p:nvPr/>
        </p:nvSpPr>
        <p:spPr bwMode="auto">
          <a:xfrm rot="-5400000">
            <a:off x="-1450181" y="3167857"/>
            <a:ext cx="3817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Energetické dispozice svalového vlákna</a:t>
            </a:r>
          </a:p>
        </p:txBody>
      </p:sp>
      <p:sp>
        <p:nvSpPr>
          <p:cNvPr id="123931" name="Text Box 28"/>
          <p:cNvSpPr txBox="1">
            <a:spLocks noChangeArrowheads="1"/>
          </p:cNvSpPr>
          <p:nvPr/>
        </p:nvSpPr>
        <p:spPr bwMode="auto">
          <a:xfrm>
            <a:off x="8029575" y="587692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čas</a:t>
            </a: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1258888" y="109538"/>
            <a:ext cx="684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Stav superkompenzace – optimální začátek další PA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114425" y="3213100"/>
            <a:ext cx="7561263" cy="10048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Čím intenzivnější a delší je pohybová aktivita, 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tím snadnější je časování následujících tréninků</a:t>
            </a: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3995738" y="4267200"/>
            <a:ext cx="1439862" cy="45720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ALE …</a:t>
            </a:r>
          </a:p>
        </p:txBody>
      </p:sp>
      <p:sp>
        <p:nvSpPr>
          <p:cNvPr id="106529" name="Oval 33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6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6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6" grpId="0" build="p" animBg="1"/>
      <p:bldP spid="106528" grpId="0" uiExpand="1" build="p" animBg="1"/>
      <p:bldP spid="10652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Line 2"/>
          <p:cNvSpPr>
            <a:spLocks noChangeShapeType="1"/>
          </p:cNvSpPr>
          <p:nvPr/>
        </p:nvSpPr>
        <p:spPr bwMode="auto">
          <a:xfrm>
            <a:off x="250825" y="5805488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4930" name="Line 3"/>
          <p:cNvSpPr>
            <a:spLocks noChangeShapeType="1"/>
          </p:cNvSpPr>
          <p:nvPr/>
        </p:nvSpPr>
        <p:spPr bwMode="auto">
          <a:xfrm>
            <a:off x="755650" y="6921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1187450" y="5805488"/>
            <a:ext cx="431800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124932" name="Freeform 6"/>
          <p:cNvSpPr>
            <a:spLocks/>
          </p:cNvSpPr>
          <p:nvPr/>
        </p:nvSpPr>
        <p:spPr bwMode="auto">
          <a:xfrm>
            <a:off x="1187450" y="1184275"/>
            <a:ext cx="7724775" cy="3217863"/>
          </a:xfrm>
          <a:custGeom>
            <a:avLst/>
            <a:gdLst>
              <a:gd name="T0" fmla="*/ 0 w 4866"/>
              <a:gd name="T1" fmla="*/ 476310483 h 2027"/>
              <a:gd name="T2" fmla="*/ 458668452 w 4866"/>
              <a:gd name="T3" fmla="*/ 2147483647 h 2027"/>
              <a:gd name="T4" fmla="*/ 2147483647 w 4866"/>
              <a:gd name="T5" fmla="*/ 2147483647 h 2027"/>
              <a:gd name="T6" fmla="*/ 2147483647 w 4866"/>
              <a:gd name="T7" fmla="*/ 1391126528 h 2027"/>
              <a:gd name="T8" fmla="*/ 2147483647 w 4866"/>
              <a:gd name="T9" fmla="*/ 592237660 h 2027"/>
              <a:gd name="T10" fmla="*/ 2147483647 w 4866"/>
              <a:gd name="T11" fmla="*/ 20161254 h 2027"/>
              <a:gd name="T12" fmla="*/ 2147483647 w 4866"/>
              <a:gd name="T13" fmla="*/ 476310483 h 2027"/>
              <a:gd name="T14" fmla="*/ 2147483647 w 4866"/>
              <a:gd name="T15" fmla="*/ 498991093 h 20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66"/>
              <a:gd name="T25" fmla="*/ 0 h 2027"/>
              <a:gd name="T26" fmla="*/ 4866 w 4866"/>
              <a:gd name="T27" fmla="*/ 2027 h 20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66" h="2027">
                <a:moveTo>
                  <a:pt x="0" y="189"/>
                </a:moveTo>
                <a:cubicBezTo>
                  <a:pt x="15" y="949"/>
                  <a:pt x="31" y="1709"/>
                  <a:pt x="182" y="1868"/>
                </a:cubicBezTo>
                <a:cubicBezTo>
                  <a:pt x="333" y="2027"/>
                  <a:pt x="665" y="1361"/>
                  <a:pt x="907" y="1142"/>
                </a:cubicBezTo>
                <a:cubicBezTo>
                  <a:pt x="1149" y="923"/>
                  <a:pt x="1421" y="703"/>
                  <a:pt x="1633" y="552"/>
                </a:cubicBezTo>
                <a:cubicBezTo>
                  <a:pt x="1845" y="401"/>
                  <a:pt x="2003" y="326"/>
                  <a:pt x="2177" y="235"/>
                </a:cubicBezTo>
                <a:cubicBezTo>
                  <a:pt x="2351" y="144"/>
                  <a:pt x="2517" y="16"/>
                  <a:pt x="2676" y="8"/>
                </a:cubicBezTo>
                <a:cubicBezTo>
                  <a:pt x="2835" y="0"/>
                  <a:pt x="2765" y="157"/>
                  <a:pt x="3130" y="189"/>
                </a:cubicBezTo>
                <a:cubicBezTo>
                  <a:pt x="3495" y="221"/>
                  <a:pt x="4504" y="196"/>
                  <a:pt x="4866" y="198"/>
                </a:cubicBezTo>
              </a:path>
            </a:pathLst>
          </a:cu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4933" name="Text Box 27"/>
          <p:cNvSpPr txBox="1">
            <a:spLocks noChangeArrowheads="1"/>
          </p:cNvSpPr>
          <p:nvPr/>
        </p:nvSpPr>
        <p:spPr bwMode="auto">
          <a:xfrm rot="-5400000">
            <a:off x="-1450181" y="3167857"/>
            <a:ext cx="3817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Energetické dispozice svalového vlákna</a:t>
            </a:r>
          </a:p>
        </p:txBody>
      </p:sp>
      <p:sp>
        <p:nvSpPr>
          <p:cNvPr id="124934" name="Text Box 28"/>
          <p:cNvSpPr txBox="1">
            <a:spLocks noChangeArrowheads="1"/>
          </p:cNvSpPr>
          <p:nvPr/>
        </p:nvSpPr>
        <p:spPr bwMode="auto">
          <a:xfrm>
            <a:off x="8029575" y="587692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čas</a:t>
            </a:r>
          </a:p>
        </p:txBody>
      </p:sp>
      <p:sp>
        <p:nvSpPr>
          <p:cNvPr id="161821" name="Text Box 29"/>
          <p:cNvSpPr txBox="1">
            <a:spLocks noChangeArrowheads="1"/>
          </p:cNvSpPr>
          <p:nvPr/>
        </p:nvSpPr>
        <p:spPr bwMode="auto">
          <a:xfrm>
            <a:off x="1258888" y="109538"/>
            <a:ext cx="684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Stav superkompenzace – optimální začátek další PA</a:t>
            </a:r>
          </a:p>
        </p:txBody>
      </p:sp>
      <p:sp>
        <p:nvSpPr>
          <p:cNvPr id="124936" name="Oval 32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4937" name="Line 33"/>
          <p:cNvSpPr>
            <a:spLocks noChangeShapeType="1"/>
          </p:cNvSpPr>
          <p:nvPr/>
        </p:nvSpPr>
        <p:spPr bwMode="auto">
          <a:xfrm>
            <a:off x="539750" y="1484313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>
            <a:off x="4787900" y="14843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>
            <a:off x="6084888" y="14843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1828" name="Rectangle 36"/>
          <p:cNvSpPr>
            <a:spLocks noChangeArrowheads="1"/>
          </p:cNvSpPr>
          <p:nvPr/>
        </p:nvSpPr>
        <p:spPr bwMode="auto">
          <a:xfrm>
            <a:off x="4787900" y="5805488"/>
            <a:ext cx="431800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3635375" y="5805488"/>
            <a:ext cx="431800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 flipV="1">
            <a:off x="3635375" y="22050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1831" name="Oval 39"/>
          <p:cNvSpPr>
            <a:spLocks noChangeArrowheads="1"/>
          </p:cNvSpPr>
          <p:nvPr/>
        </p:nvSpPr>
        <p:spPr bwMode="auto">
          <a:xfrm>
            <a:off x="3492500" y="2060575"/>
            <a:ext cx="287338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1832" name="Line 40"/>
          <p:cNvSpPr>
            <a:spLocks noChangeShapeType="1"/>
          </p:cNvSpPr>
          <p:nvPr/>
        </p:nvSpPr>
        <p:spPr bwMode="auto">
          <a:xfrm flipV="1">
            <a:off x="3635375" y="14843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1834" name="Freeform 42"/>
          <p:cNvSpPr>
            <a:spLocks/>
          </p:cNvSpPr>
          <p:nvPr/>
        </p:nvSpPr>
        <p:spPr bwMode="auto">
          <a:xfrm>
            <a:off x="1176338" y="1187450"/>
            <a:ext cx="6635750" cy="3057525"/>
          </a:xfrm>
          <a:custGeom>
            <a:avLst/>
            <a:gdLst>
              <a:gd name="T0" fmla="*/ 17640298 w 4180"/>
              <a:gd name="T1" fmla="*/ 471270091 h 1926"/>
              <a:gd name="T2" fmla="*/ 17640298 w 4180"/>
              <a:gd name="T3" fmla="*/ 1156752616 h 1926"/>
              <a:gd name="T4" fmla="*/ 131048113 w 4180"/>
              <a:gd name="T5" fmla="*/ 2147483647 h 1926"/>
              <a:gd name="T6" fmla="*/ 488910282 w 4180"/>
              <a:gd name="T7" fmla="*/ 2147483647 h 1926"/>
              <a:gd name="T8" fmla="*/ 1295360104 w 4180"/>
              <a:gd name="T9" fmla="*/ 2147483647 h 1926"/>
              <a:gd name="T10" fmla="*/ 2147483647 w 4180"/>
              <a:gd name="T11" fmla="*/ 1708666298 h 1926"/>
              <a:gd name="T12" fmla="*/ 2147483647 w 4180"/>
              <a:gd name="T13" fmla="*/ 385584701 h 1926"/>
              <a:gd name="T14" fmla="*/ 2147483647 w 4180"/>
              <a:gd name="T15" fmla="*/ 342741262 h 1926"/>
              <a:gd name="T16" fmla="*/ 2147483647 w 4180"/>
              <a:gd name="T17" fmla="*/ 12601575 h 1926"/>
              <a:gd name="T18" fmla="*/ 2147483647 w 4180"/>
              <a:gd name="T19" fmla="*/ 413305619 h 1926"/>
              <a:gd name="T20" fmla="*/ 2147483647 w 4180"/>
              <a:gd name="T21" fmla="*/ 471270091 h 1926"/>
              <a:gd name="T22" fmla="*/ 2147483647 w 4180"/>
              <a:gd name="T23" fmla="*/ 471270091 h 19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80"/>
              <a:gd name="T37" fmla="*/ 0 h 1926"/>
              <a:gd name="T38" fmla="*/ 4180 w 4180"/>
              <a:gd name="T39" fmla="*/ 1926 h 19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80" h="1926">
                <a:moveTo>
                  <a:pt x="7" y="187"/>
                </a:moveTo>
                <a:cubicBezTo>
                  <a:pt x="3" y="228"/>
                  <a:pt x="0" y="270"/>
                  <a:pt x="7" y="459"/>
                </a:cubicBezTo>
                <a:cubicBezTo>
                  <a:pt x="14" y="648"/>
                  <a:pt x="21" y="1085"/>
                  <a:pt x="52" y="1321"/>
                </a:cubicBezTo>
                <a:cubicBezTo>
                  <a:pt x="83" y="1557"/>
                  <a:pt x="117" y="1824"/>
                  <a:pt x="194" y="1875"/>
                </a:cubicBezTo>
                <a:cubicBezTo>
                  <a:pt x="271" y="1926"/>
                  <a:pt x="363" y="1829"/>
                  <a:pt x="514" y="1630"/>
                </a:cubicBezTo>
                <a:cubicBezTo>
                  <a:pt x="665" y="1431"/>
                  <a:pt x="924" y="924"/>
                  <a:pt x="1101" y="678"/>
                </a:cubicBezTo>
                <a:cubicBezTo>
                  <a:pt x="1278" y="432"/>
                  <a:pt x="1493" y="243"/>
                  <a:pt x="1574" y="153"/>
                </a:cubicBezTo>
                <a:cubicBezTo>
                  <a:pt x="1655" y="63"/>
                  <a:pt x="1542" y="161"/>
                  <a:pt x="1586" y="136"/>
                </a:cubicBezTo>
                <a:cubicBezTo>
                  <a:pt x="1630" y="111"/>
                  <a:pt x="1734" y="0"/>
                  <a:pt x="1837" y="5"/>
                </a:cubicBezTo>
                <a:cubicBezTo>
                  <a:pt x="1940" y="10"/>
                  <a:pt x="2066" y="134"/>
                  <a:pt x="2207" y="164"/>
                </a:cubicBezTo>
                <a:cubicBezTo>
                  <a:pt x="2348" y="194"/>
                  <a:pt x="2354" y="183"/>
                  <a:pt x="2683" y="187"/>
                </a:cubicBezTo>
                <a:cubicBezTo>
                  <a:pt x="3012" y="191"/>
                  <a:pt x="3598" y="190"/>
                  <a:pt x="4180" y="187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1258888" y="155733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Zrychlení regenerace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46 C 0.01129 0.0037 0.02813 0.00532 0.04705 0.00532 C 0.06597 0.00532 0.08299 0.0037 0.09445 0.00046 C 0.08299 -0.00278 0.06597 -0.0051 0.04705 -0.0051 C 0.02813 -0.0051 0.01129 -0.00278 -2.22222E-6 0.00046 Z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6" grpId="0" animBg="1"/>
      <p:bldP spid="161827" grpId="0" animBg="1"/>
      <p:bldP spid="161828" grpId="0" animBg="1"/>
      <p:bldP spid="161828" grpId="1" animBg="1"/>
      <p:bldP spid="161829" grpId="0" animBg="1"/>
      <p:bldP spid="161830" grpId="0" animBg="1"/>
      <p:bldP spid="161831" grpId="0" animBg="1"/>
      <p:bldP spid="161831" grpId="1" animBg="1"/>
      <p:bldP spid="161832" grpId="0" animBg="1"/>
      <p:bldP spid="161834" grpId="0" animBg="1"/>
      <p:bldP spid="16183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49788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OBJEM CVIČENÍ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Nejnižší potřebné množství energie vydané </a:t>
            </a:r>
            <a:r>
              <a:rPr lang="cs-CZ" sz="2400" b="1" dirty="0">
                <a:solidFill>
                  <a:srgbClr val="002060"/>
                </a:solidFill>
              </a:rPr>
              <a:t>v průběhu týdne</a:t>
            </a:r>
          </a:p>
          <a:p>
            <a:pPr algn="ctr">
              <a:defRPr/>
            </a:pPr>
            <a:r>
              <a:rPr lang="cs-CZ" b="1" dirty="0"/>
              <a:t>pozitivně ovlivňující zdraví člověka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asi </a:t>
            </a:r>
            <a:r>
              <a:rPr lang="cs-CZ" sz="2400" b="1" dirty="0">
                <a:solidFill>
                  <a:srgbClr val="002060"/>
                </a:solidFill>
              </a:rPr>
              <a:t>1 – </a:t>
            </a:r>
            <a:r>
              <a:rPr lang="cs-CZ" sz="2400" b="1" dirty="0" err="1">
                <a:solidFill>
                  <a:srgbClr val="002060"/>
                </a:solidFill>
              </a:rPr>
              <a:t>1</a:t>
            </a:r>
            <a:r>
              <a:rPr lang="cs-CZ" sz="2400" b="1" dirty="0">
                <a:solidFill>
                  <a:srgbClr val="002060"/>
                </a:solidFill>
              </a:rPr>
              <a:t>,5 tisíc kcal (4,2 – 6,3 tisíc kJ)</a:t>
            </a:r>
          </a:p>
          <a:p>
            <a:pPr algn="ctr">
              <a:defRPr/>
            </a:pPr>
            <a:endParaRPr lang="cs-CZ" sz="24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cs-CZ" b="1" dirty="0"/>
              <a:t>Na počátku cvičení osob s dlouhodobou hypokinezí 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</a:rPr>
              <a:t>10 kcal.kg</a:t>
            </a:r>
            <a:r>
              <a:rPr lang="cs-CZ" sz="2400" b="1" baseline="30000" dirty="0">
                <a:solidFill>
                  <a:srgbClr val="002060"/>
                </a:solidFill>
              </a:rPr>
              <a:t>-1</a:t>
            </a:r>
            <a:r>
              <a:rPr lang="cs-CZ" sz="2400" b="1" dirty="0">
                <a:solidFill>
                  <a:srgbClr val="002060"/>
                </a:solidFill>
              </a:rPr>
              <a:t>/týden</a:t>
            </a:r>
            <a:r>
              <a:rPr lang="cs-CZ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Optimální objem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</a:rPr>
              <a:t>25 kcal.kg</a:t>
            </a:r>
            <a:r>
              <a:rPr lang="cs-CZ" sz="2400" b="1" baseline="30000" dirty="0">
                <a:solidFill>
                  <a:srgbClr val="002060"/>
                </a:solidFill>
              </a:rPr>
              <a:t>-1</a:t>
            </a:r>
            <a:r>
              <a:rPr lang="cs-CZ" sz="2400" b="1" dirty="0">
                <a:solidFill>
                  <a:srgbClr val="002060"/>
                </a:solidFill>
              </a:rPr>
              <a:t>/týden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4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388" y="260350"/>
            <a:ext cx="8640762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marL="0" lvl="2"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 OBJEMU POHYBOVÉ AKTIVITY NA ZÁKLADĚ POČTU KROKŮ</a:t>
            </a:r>
            <a:endParaRPr lang="cs-CZ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Jednoduché a dosažitelné krokoměry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DOPORUČENÁ MINIMÁLNÍ HRANICE 10 TISÍC KROKŮ/DEN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Dospělý člověk ujde běžně asi 7 tisíc kroků/den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 tisíce kroků/den</a:t>
            </a:r>
          </a:p>
          <a:p>
            <a:pPr algn="ctr">
              <a:defRPr/>
            </a:pPr>
            <a:r>
              <a:rPr lang="cs-CZ" b="1" dirty="0"/>
              <a:t>= 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objemu PA</a:t>
            </a:r>
          </a:p>
          <a:p>
            <a:pPr algn="ctr"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Sedavý ŽS =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cs-CZ" b="1" dirty="0"/>
              <a:t>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 tisíc kroků/den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Malý objem PA bez cvičení navíc =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 – 7,5 tisíc kroků/den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Střední objem PA =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 – 10,0 tisíc kroků/den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Velký objem PA </a:t>
            </a:r>
            <a:r>
              <a:rPr lang="cs-CZ" sz="1600" b="1" dirty="0"/>
              <a:t>(s pravidelným cvičením nebo tréninkem) </a:t>
            </a:r>
            <a:r>
              <a:rPr lang="cs-CZ" b="1" dirty="0"/>
              <a:t>=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12,5 tisíc kroků/den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Děti - více kroků než dospělí </a:t>
            </a:r>
          </a:p>
          <a:p>
            <a:pPr algn="ctr">
              <a:defRPr/>
            </a:pPr>
            <a:r>
              <a:rPr lang="cs-CZ" sz="1600" b="1" dirty="0"/>
              <a:t>(střední aktivita =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tisíců kroků/den </a:t>
            </a:r>
            <a:r>
              <a:rPr lang="cs-CZ" sz="1600" b="1" dirty="0"/>
              <a:t>u děvčat a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tisíci kroků/den </a:t>
            </a:r>
            <a:r>
              <a:rPr lang="cs-CZ" sz="1600" b="1" dirty="0"/>
              <a:t>u chlapců) 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388" y="260350"/>
            <a:ext cx="8640762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marL="0"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 OBJEMU POHYBOVÉ AKTIVITY NA ZÁKLADĚ POČTU KROKŮ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Doporučený objem energetického výdeje/týden</a:t>
            </a:r>
          </a:p>
          <a:p>
            <a:pPr algn="ctr">
              <a:defRPr/>
            </a:pPr>
            <a:r>
              <a:rPr lang="cs-CZ" b="1" dirty="0"/>
              <a:t>= asi 15 – 25 km rychlou chůzí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tisíc kroků/den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energetický výdej asi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– 400 kcal (1200 až 1600 kJ)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– 2,8 tisíc kcal </a:t>
            </a:r>
            <a:r>
              <a:rPr lang="cs-CZ" b="1" dirty="0"/>
              <a:t>(8,4 – 11,2 kJ)/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týden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tisíc kroků = asi o 50 % </a:t>
            </a:r>
            <a:r>
              <a:rPr lang="cs-CZ" b="1" dirty="0"/>
              <a:t>vyšší energetický výdej, </a:t>
            </a:r>
          </a:p>
          <a:p>
            <a:pPr algn="ctr">
              <a:defRPr/>
            </a:pPr>
            <a:r>
              <a:rPr lang="cs-CZ" b="1" dirty="0"/>
              <a:t>než je většinou doporučovaný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Splnění této jednoduché podmínky denní aktivity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významný pozitivní vliv na zdraví člověka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188913"/>
            <a:ext cx="8569325" cy="515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/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/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/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ODHAD OBJEMU POHYBOVÉ AKTIVITY </a:t>
            </a:r>
          </a:p>
          <a:p>
            <a:pPr algn="ctr"/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 VYUŽITÍM KROKOMĚRŮ A AKCELEROMETRŮ</a:t>
            </a:r>
            <a:endParaRPr lang="cs-CZ" b="1" i="1"/>
          </a:p>
          <a:p>
            <a:pPr algn="ctr"/>
            <a:endParaRPr lang="cs-CZ" b="1"/>
          </a:p>
          <a:p>
            <a:pPr algn="ctr"/>
            <a:r>
              <a:rPr lang="cs-CZ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Krokoměry (pedometry) </a:t>
            </a:r>
          </a:p>
          <a:p>
            <a:pPr algn="ctr"/>
            <a:r>
              <a:rPr lang="cs-CZ" b="1"/>
              <a:t>změna směru pohybu ve vertikální ose (zhoupnutí při kroku)</a:t>
            </a:r>
          </a:p>
          <a:p>
            <a:pPr>
              <a:buFont typeface="Arial" charset="0"/>
              <a:buChar char="•"/>
            </a:pPr>
            <a:r>
              <a:rPr lang="cs-CZ" b="1"/>
              <a:t>počet „kroků“ </a:t>
            </a:r>
            <a:r>
              <a:rPr lang="cs-CZ" sz="1600" b="1" i="1"/>
              <a:t>(běh, chůze, ne jízda na kole)</a:t>
            </a:r>
            <a:endParaRPr lang="cs-CZ" b="1" i="1"/>
          </a:p>
          <a:p>
            <a:pPr>
              <a:buFont typeface="Arial" charset="0"/>
              <a:buChar char="•"/>
            </a:pPr>
            <a:r>
              <a:rPr lang="cs-CZ" b="1"/>
              <a:t>energetický výdej (</a:t>
            </a:r>
            <a:r>
              <a:rPr lang="cs-CZ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???</a:t>
            </a:r>
            <a:r>
              <a:rPr lang="cs-CZ" b="1"/>
              <a:t>)</a:t>
            </a:r>
          </a:p>
          <a:p>
            <a:pPr algn="ctr"/>
            <a:endParaRPr lang="cs-CZ" b="1"/>
          </a:p>
          <a:p>
            <a:pPr algn="ctr"/>
            <a:r>
              <a:rPr lang="cs-CZ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Akcelerometry </a:t>
            </a:r>
            <a:r>
              <a:rPr lang="cs-CZ" b="1"/>
              <a:t>měří přímo zrychlení </a:t>
            </a:r>
          </a:p>
          <a:p>
            <a:pPr>
              <a:buFont typeface="Arial" charset="0"/>
              <a:buChar char="•"/>
            </a:pPr>
            <a:r>
              <a:rPr lang="cs-CZ" b="1"/>
              <a:t>pouze ve vertikální ose</a:t>
            </a:r>
          </a:p>
          <a:p>
            <a:pPr>
              <a:buFont typeface="Arial" charset="0"/>
              <a:buChar char="•"/>
            </a:pPr>
            <a:r>
              <a:rPr lang="cs-CZ" b="1"/>
              <a:t>ve všech třech osách</a:t>
            </a:r>
          </a:p>
          <a:p>
            <a:pPr algn="ctr"/>
            <a:r>
              <a:rPr lang="cs-CZ" b="1"/>
              <a:t>přesnější a výpočet energetické spotřeby spolehlivější</a:t>
            </a:r>
          </a:p>
          <a:p>
            <a:pPr algn="ctr"/>
            <a:r>
              <a:rPr lang="cs-CZ" b="1"/>
              <a:t>vnitřní paměť  →  export záznamu do počítače a vyhodnocení</a:t>
            </a:r>
          </a:p>
          <a:p>
            <a:pPr algn="ctr"/>
            <a:endParaRPr lang="cs-CZ" b="1"/>
          </a:p>
          <a:p>
            <a:pPr algn="ctr"/>
            <a:r>
              <a:rPr lang="cs-CZ" sz="1600" b="1" i="1"/>
              <a:t>Internetové služby pro automatické zpracování odeslaných záznamů </a:t>
            </a:r>
          </a:p>
          <a:p>
            <a:pPr algn="ctr"/>
            <a:r>
              <a:rPr lang="cs-CZ" sz="1600" b="1" i="1"/>
              <a:t>a průběžné sledování pohybové aktivity</a:t>
            </a:r>
          </a:p>
          <a:p>
            <a:pPr algn="ctr"/>
            <a:endParaRPr lang="cs-CZ" b="1"/>
          </a:p>
        </p:txBody>
      </p:sp>
      <p:pic>
        <p:nvPicPr>
          <p:cNvPr id="175106" name="Picture 2" descr="http://www.timex.com/sites/default/files/T5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229225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6" descr="http://www.oneinhundred.com/upfiles/upimg0/Translucent-pedometer-with-bel-5948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0577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8" descr="http://sportstechzone.com/files/2012/06/8c40b_Pedometer_41cHEh2HSq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200650"/>
            <a:ext cx="15128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4" name="Picture 10" descr="http://www.thegreenhead.com/imgs/xl/accelerometer-measures-calories-burned-from-physical-movement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5300663"/>
            <a:ext cx="317023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333375"/>
            <a:ext cx="8424863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ADHERENCE K PROGRAMU POHYBOVÉ AKTIVITY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Nízká adherence k pohybové aktivitě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nejzávažnější příčina neuspokojivé primární a sekundární prevence HNO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Návrat člověka „do starých kolejí“ je velmi často provázen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negativními emocemi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znechucením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nedůvěrou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ztrátou sebedůvěry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95288" y="692150"/>
            <a:ext cx="8280400" cy="547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POPULACE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95288" y="692150"/>
            <a:ext cx="4176712" cy="547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Ochota změnit sedavý životní styl</a:t>
            </a:r>
          </a:p>
          <a:p>
            <a:pPr algn="ctr"/>
            <a:r>
              <a:rPr lang="cs-CZ" b="1"/>
              <a:t>50 % 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95288" y="692150"/>
            <a:ext cx="2089150" cy="547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Krátkodobá</a:t>
            </a:r>
          </a:p>
          <a:p>
            <a:pPr algn="ctr"/>
            <a:r>
              <a:rPr lang="cs-CZ" b="1"/>
              <a:t>adherence</a:t>
            </a:r>
          </a:p>
          <a:p>
            <a:pPr algn="ctr"/>
            <a:r>
              <a:rPr lang="cs-CZ" b="1"/>
              <a:t>25 %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95288" y="3429000"/>
            <a:ext cx="208915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Dlouhodobá </a:t>
            </a:r>
          </a:p>
          <a:p>
            <a:pPr algn="ctr"/>
            <a:r>
              <a:rPr lang="cs-CZ" b="1"/>
              <a:t>adherence</a:t>
            </a:r>
          </a:p>
          <a:p>
            <a:pPr algn="ctr"/>
            <a:r>
              <a:rPr lang="cs-CZ" b="1"/>
              <a:t>10 – 12 %</a:t>
            </a:r>
          </a:p>
        </p:txBody>
      </p:sp>
      <p:sp>
        <p:nvSpPr>
          <p:cNvPr id="131077" name="Rectangle 10"/>
          <p:cNvSpPr>
            <a:spLocks noChangeArrowheads="1"/>
          </p:cNvSpPr>
          <p:nvPr/>
        </p:nvSpPr>
        <p:spPr bwMode="auto">
          <a:xfrm>
            <a:off x="395288" y="692150"/>
            <a:ext cx="8280400" cy="547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6" grpId="0" animBg="1"/>
      <p:bldP spid="71686" grpId="1" animBg="1"/>
      <p:bldP spid="71688" grpId="0" animBg="1"/>
      <p:bldP spid="71688" grpId="1" animBg="1"/>
      <p:bldP spid="71689" grpId="0" animBg="1"/>
      <p:bldP spid="7169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95288" y="3429000"/>
            <a:ext cx="208915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Dlouhodobá </a:t>
            </a:r>
          </a:p>
          <a:p>
            <a:pPr algn="ctr"/>
            <a:r>
              <a:rPr lang="cs-CZ" b="1"/>
              <a:t>adherence</a:t>
            </a:r>
          </a:p>
          <a:p>
            <a:pPr algn="ctr"/>
            <a:r>
              <a:rPr lang="cs-CZ" b="1"/>
              <a:t>10 – 12 %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95288" y="692150"/>
            <a:ext cx="8280400" cy="547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8280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</a:rPr>
              <a:t>Problém: Ekonomické zabezpečení </a:t>
            </a:r>
          </a:p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</a:rPr>
              <a:t>projektu s efektivitou kolem 10 %?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5288" y="5364163"/>
            <a:ext cx="8280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</a:rPr>
              <a:t>Problém: Ekonomické zabezpečení </a:t>
            </a:r>
          </a:p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</a:rPr>
              <a:t>projektu se ztrátami kolem 90 %?</a:t>
            </a:r>
          </a:p>
        </p:txBody>
      </p:sp>
      <p:pic>
        <p:nvPicPr>
          <p:cNvPr id="72713" name="Picture 9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339850"/>
            <a:ext cx="40719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73 -0.25168 " pathEditMode="relative" ptsTypes="AA">
                                      <p:cBhvr>
                                        <p:cTn id="6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uiExpand="1" build="p"/>
      <p:bldP spid="72712" grpId="0" uiExpand="1" build="p"/>
      <p:bldP spid="72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28813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Řada modifikací strečinkových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sady protahovacích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které je možné zařadit do rozcvičení i zklidnění.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Soustřeďte se zejména na cviky, které vám nejdou,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tyto cviky </a:t>
            </a:r>
            <a:r>
              <a:rPr lang="cs-CZ" sz="2000" b="1" smtClean="0"/>
              <a:t>několikrát denně opakujte</a:t>
            </a:r>
            <a:r>
              <a:rPr lang="cs-CZ" sz="2000" smtClean="0"/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Již </a:t>
            </a:r>
            <a:r>
              <a:rPr lang="cs-CZ" sz="2000" b="1" smtClean="0"/>
              <a:t>za několik dnů</a:t>
            </a:r>
            <a:r>
              <a:rPr lang="cs-CZ" sz="2000" smtClean="0"/>
              <a:t> pokrok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a míra </a:t>
            </a:r>
            <a:r>
              <a:rPr lang="cs-CZ" sz="2000" b="1" smtClean="0"/>
              <a:t>zkrácení svalových skupin se zmenší</a:t>
            </a:r>
            <a:r>
              <a:rPr lang="cs-CZ" sz="2000" smtClean="0"/>
              <a:t> 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cs-CZ" sz="2000" b="1" smtClean="0">
                <a:solidFill>
                  <a:schemeClr val="accent2"/>
                </a:solidFill>
              </a:rPr>
              <a:t>Statické protahovací cvičení (strečink</a:t>
            </a:r>
            <a:r>
              <a:rPr lang="cs-CZ" sz="2800" b="1" smtClean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722688"/>
            <a:ext cx="4392613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333375"/>
            <a:ext cx="8424863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ADHERENCE K PROGRAMU POHYBOVÉ AKTIVITY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Příčiny nízké adherence k pohybové aktivitě?</a:t>
            </a:r>
          </a:p>
          <a:p>
            <a:pPr algn="ctr">
              <a:defRPr/>
            </a:pPr>
            <a:r>
              <a:rPr lang="cs-CZ" b="1" dirty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limitující genetické indispozice </a:t>
            </a:r>
            <a:r>
              <a:rPr lang="cs-CZ" sz="1600" b="1" i="1" dirty="0"/>
              <a:t>= nízká výkonnost a malé pozitivní efekty cvičení</a:t>
            </a:r>
            <a:endParaRPr lang="cs-CZ" b="1" i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špatný program pohybové aktivity </a:t>
            </a:r>
            <a:r>
              <a:rPr lang="cs-CZ" sz="1600" b="1" i="1" dirty="0"/>
              <a:t>(např. příliš vysoká iniciální intenzita zatížení a příliš vysoká úroveň vnímaného úsilí) </a:t>
            </a: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/>
          <p:cNvSpPr>
            <a:spLocks noChangeArrowheads="1"/>
          </p:cNvSpPr>
          <p:nvPr/>
        </p:nvSpPr>
        <p:spPr bwMode="auto">
          <a:xfrm>
            <a:off x="468313" y="2852738"/>
            <a:ext cx="8064500" cy="12239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PÁSMO OPTIMÁLNÍ INTENZITY ZATÍŽENÍ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82073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/>
              <a:t>Riziko náhlé interní příhody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Riziko zranění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Riziko přetížení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Riziko přetrénování (?)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Velká únava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Příčina nízké adherence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Příčina nízké adherence</a:t>
            </a:r>
            <a:endParaRPr lang="cs-CZ" sz="2400" b="1"/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Redukce pozitivních účinků na zdraví</a:t>
            </a:r>
          </a:p>
          <a:p>
            <a:pPr algn="ctr">
              <a:spcBef>
                <a:spcPct val="50000"/>
              </a:spcBef>
              <a:defRPr/>
            </a:pPr>
            <a:endParaRPr lang="cs-CZ" b="1"/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Z hlediska komplexní indikace neúčinné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(subjektivní i objektivní známky zlepšení psychického a fyzického zdraví)</a:t>
            </a:r>
          </a:p>
          <a:p>
            <a:pPr algn="ctr">
              <a:spcBef>
                <a:spcPct val="50000"/>
              </a:spcBef>
              <a:defRPr/>
            </a:pPr>
            <a:endParaRPr lang="cs-CZ" b="1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4284663" y="5373688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401763" y="1844675"/>
            <a:ext cx="649287" cy="1008063"/>
          </a:xfrm>
          <a:prstGeom prst="upArrow">
            <a:avLst>
              <a:gd name="adj1" fmla="val 50000"/>
              <a:gd name="adj2" fmla="val 388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6948488" y="1844675"/>
            <a:ext cx="649287" cy="1008063"/>
          </a:xfrm>
          <a:prstGeom prst="upArrow">
            <a:avLst>
              <a:gd name="adj1" fmla="val 50000"/>
              <a:gd name="adj2" fmla="val 388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 rot="10800000">
            <a:off x="1403350" y="4076700"/>
            <a:ext cx="649288" cy="1008063"/>
          </a:xfrm>
          <a:prstGeom prst="upArrow">
            <a:avLst>
              <a:gd name="adj1" fmla="val 50000"/>
              <a:gd name="adj2" fmla="val 38814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 rot="10800000">
            <a:off x="6946900" y="4076700"/>
            <a:ext cx="649288" cy="1008063"/>
          </a:xfrm>
          <a:prstGeom prst="upArrow">
            <a:avLst>
              <a:gd name="adj1" fmla="val 50000"/>
              <a:gd name="adj2" fmla="val 38814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uiExpand="1" build="p"/>
      <p:bldP spid="70662" grpId="0" uiExpand="1" build="p"/>
      <p:bldP spid="70663" grpId="0" animBg="1"/>
      <p:bldP spid="70665" grpId="0" animBg="1"/>
      <p:bldP spid="70666" grpId="0" animBg="1"/>
      <p:bldP spid="70667" grpId="0" animBg="1"/>
      <p:bldP spid="70668" grpId="0" animBg="1"/>
      <p:bldP spid="7066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333375"/>
            <a:ext cx="8424863" cy="473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ADHERENCE K PROGRAMU POHYBOVÉ AKTIVITY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Příčiny nízké adherence k pohybové aktivitě?</a:t>
            </a:r>
          </a:p>
          <a:p>
            <a:pPr algn="ctr">
              <a:defRPr/>
            </a:pPr>
            <a:r>
              <a:rPr lang="cs-CZ" b="1" dirty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limitující genetické indispozice </a:t>
            </a:r>
            <a:r>
              <a:rPr lang="cs-CZ" sz="1600" b="1" i="1" dirty="0"/>
              <a:t>= nízká výkonnost a malé pozitivní efekty cvičení</a:t>
            </a:r>
            <a:endParaRPr lang="cs-CZ" b="1" i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špatný program pohybové aktivity </a:t>
            </a:r>
            <a:r>
              <a:rPr lang="cs-CZ" sz="1600" b="1" i="1" dirty="0"/>
              <a:t>(např. příliš vysoká iniciální intenzita zatížení a příliš vysoká úroveň vnímaného úsilí) </a:t>
            </a:r>
            <a:endParaRPr lang="cs-CZ" b="1" i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nepochopení a nedodržování programu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vyšší věk </a:t>
            </a:r>
            <a:r>
              <a:rPr lang="cs-CZ" sz="1600" b="1" i="1" dirty="0"/>
              <a:t>(zdravotní problémy)</a:t>
            </a:r>
            <a:endParaRPr lang="cs-CZ" b="1" i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nadváha nebo obezita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psychologické, kognitivní nebo emocionální faktory </a:t>
            </a:r>
            <a:r>
              <a:rPr lang="cs-CZ" sz="1600" b="1" i="1" dirty="0"/>
              <a:t>(deprese a špatná nálada, psychické bariéry vůči cvičení)</a:t>
            </a:r>
            <a:endParaRPr lang="cs-CZ" b="1" i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kouření tabáku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sociální izolace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městská aglomerace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sezónnost některých sportovních odvětví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333375"/>
            <a:ext cx="84248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ADHERENCE K PROGRAMU POHYBOVÉ AKTIVITY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Pozitivně působící faktory?</a:t>
            </a:r>
          </a:p>
          <a:p>
            <a:pPr algn="ctr"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radost z pohybu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očekávání pozitivních účinků PA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vnímání zlepšování tělesné zdatnosti a zdraví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trvalá </a:t>
            </a:r>
            <a:r>
              <a:rPr lang="cs-CZ" b="1" dirty="0" err="1"/>
              <a:t>sebemotivace</a:t>
            </a: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sportovní anamnéza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příjemné prostředí, ve kterém se realizuje program pohybové aktivity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podpora rodiny a přátel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pozitivní vliv lékaře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spokojenost se sportovním vybavením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možnost sportování v domácím prostředí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atd.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333375"/>
            <a:ext cx="8424863" cy="604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/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/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/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DLOUHODOBÁ ADHERENCE K PROGRAMU POHYBOVÉ AKTIVITY </a:t>
            </a:r>
          </a:p>
          <a:p>
            <a:pPr algn="ctr"/>
            <a:endParaRPr lang="cs-CZ" b="1"/>
          </a:p>
          <a:p>
            <a:pPr algn="ctr"/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ZLEPŠENÍ ADHERENCE </a:t>
            </a:r>
          </a:p>
          <a:p>
            <a:pPr algn="ctr"/>
            <a:endParaRPr lang="cs-CZ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Char char="•"/>
            </a:pPr>
            <a:r>
              <a:rPr lang="cs-CZ" b="1"/>
              <a:t>MODEL MODIFIKACE CHOVÁNÍ</a:t>
            </a:r>
          </a:p>
          <a:p>
            <a:pPr algn="ctr"/>
            <a:r>
              <a:rPr lang="cs-CZ" b="1"/>
              <a:t>aktivně stanovení reálného krátkodobého i dlouhodobého cíle</a:t>
            </a:r>
          </a:p>
          <a:p>
            <a:pPr algn="ctr"/>
            <a:r>
              <a:rPr lang="cs-CZ" b="1"/>
              <a:t>podíl na vytvoření plánu, jak těchto cílů dosáhnout </a:t>
            </a:r>
            <a:r>
              <a:rPr lang="cs-CZ" sz="1600" b="1" i="1"/>
              <a:t>(např. podpis kontraktu)</a:t>
            </a:r>
            <a:endParaRPr lang="cs-CZ" b="1" i="1"/>
          </a:p>
          <a:p>
            <a:pPr algn="ctr"/>
            <a:endParaRPr lang="cs-CZ" b="1"/>
          </a:p>
          <a:p>
            <a:pPr algn="ctr">
              <a:buFont typeface="Arial" charset="0"/>
              <a:buChar char="•"/>
            </a:pPr>
            <a:r>
              <a:rPr lang="cs-CZ" b="1"/>
              <a:t>JEDNODUCHÝ DENÍK (TRÉNINKOVÝ PLÁN)</a:t>
            </a:r>
          </a:p>
          <a:p>
            <a:pPr algn="ctr"/>
            <a:r>
              <a:rPr lang="cs-CZ" sz="1600" b="1" i="1"/>
              <a:t>(datum a trvání cvičení, při kontrole intenzity zatížení i konečné údaje z monitoru SF)</a:t>
            </a:r>
          </a:p>
          <a:p>
            <a:pPr algn="ctr"/>
            <a:endParaRPr lang="cs-CZ" b="1"/>
          </a:p>
          <a:p>
            <a:pPr algn="ctr">
              <a:buFont typeface="Arial" charset="0"/>
              <a:buChar char="•"/>
            </a:pPr>
            <a:r>
              <a:rPr lang="cs-CZ" b="1"/>
              <a:t>ODMĚNY (např. certifikáty, odznaky apod.) za splnění </a:t>
            </a:r>
          </a:p>
          <a:p>
            <a:pPr>
              <a:buFont typeface="Wingdings" pitchFamily="2" charset="2"/>
              <a:buChar char="ü"/>
            </a:pPr>
            <a:r>
              <a:rPr lang="cs-CZ" b="1"/>
              <a:t> částečných cílů </a:t>
            </a:r>
            <a:r>
              <a:rPr lang="cs-CZ" sz="1600" b="1" i="1"/>
              <a:t>(např. dosažení prvních 100 km chůze nebo uběhnutí 5 km za méně než 35 minut, atd.) </a:t>
            </a:r>
            <a:endParaRPr lang="cs-CZ" b="1" i="1"/>
          </a:p>
          <a:p>
            <a:pPr>
              <a:buFont typeface="Wingdings" pitchFamily="2" charset="2"/>
              <a:buChar char="ü"/>
            </a:pPr>
            <a:r>
              <a:rPr lang="cs-CZ" b="1"/>
              <a:t> dlouhodobých cílů </a:t>
            </a:r>
            <a:r>
              <a:rPr lang="cs-CZ" sz="1600" b="1" i="1"/>
              <a:t>(např. zvýšení VO</a:t>
            </a:r>
            <a:r>
              <a:rPr lang="cs-CZ" sz="1600" b="1" i="1" baseline="-25000"/>
              <a:t>2</a:t>
            </a:r>
            <a:r>
              <a:rPr lang="cs-CZ" sz="1600" b="1" i="1"/>
              <a:t>max o 15 %). </a:t>
            </a:r>
            <a:endParaRPr lang="cs-CZ" b="1" i="1"/>
          </a:p>
          <a:p>
            <a:pPr algn="ctr"/>
            <a:endParaRPr lang="cs-CZ" b="1" u="sng"/>
          </a:p>
          <a:p>
            <a:pPr algn="ctr">
              <a:buFont typeface="Arial" charset="0"/>
              <a:buChar char="•"/>
            </a:pPr>
            <a:r>
              <a:rPr lang="cs-CZ" b="1"/>
              <a:t>MODEL ZDRAVOTNÍ DŮVĚRY </a:t>
            </a:r>
          </a:p>
          <a:p>
            <a:pPr algn="ctr"/>
            <a:r>
              <a:rPr lang="cs-CZ" b="1"/>
              <a:t>hrozba vážného onemocnění , PA ji zažehná</a:t>
            </a:r>
          </a:p>
          <a:p>
            <a:pPr algn="ctr"/>
            <a:endParaRPr lang="cs-CZ" b="1"/>
          </a:p>
          <a:p>
            <a:pPr algn="ctr">
              <a:buFont typeface="Arial" charset="0"/>
              <a:buChar char="•"/>
            </a:pPr>
            <a:r>
              <a:rPr lang="cs-CZ" b="1"/>
              <a:t>PSYCHOLOGICKÉ MODELY </a:t>
            </a:r>
            <a:r>
              <a:rPr lang="cs-CZ" sz="1600" b="1" i="1"/>
              <a:t>(sociálně kognitivní model, transteoretický model, atd.)</a:t>
            </a:r>
            <a:endParaRPr lang="cs-CZ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333375"/>
            <a:ext cx="84248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ADHERENCE K PROGRAMU POHYBOVÉ AKTIVITY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ZLEPŠENÍ ADHERENCE </a:t>
            </a:r>
          </a:p>
          <a:p>
            <a:pPr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trvalá podpora lékaře, kterému pacient věří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korektní předpis programu pohybové aktivity s minimalizováním rizika zranění a zdravotních komplikací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pozitivní vztah ostatních lidí k aktivnímu životu a pohybu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nabídka různých sportovních aktivit, které přinášejí pacientům a klientům radost a pohodu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poskytování pozitivní informací při opakovaném vyšetření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podpora rodiny a přátel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používání grafického znázornění pozitivního vývoje sledovaných ukazatelů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zabezpečení možnosti konzultací se vzdělanými a zainteresovanými odborníky</a:t>
            </a:r>
          </a:p>
          <a:p>
            <a:pPr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2089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Cvik protahující svaly v oblasti krčního úseku páteře, </a:t>
            </a:r>
          </a:p>
          <a:p>
            <a:pPr algn="ctr"/>
            <a:r>
              <a:rPr lang="cs-CZ"/>
              <a:t>sval trapézový a vzpřimovač trupu.</a:t>
            </a:r>
          </a:p>
          <a:p>
            <a:pPr algn="ctr"/>
            <a:r>
              <a:rPr lang="cs-CZ"/>
              <a:t>V sedu na židli</a:t>
            </a:r>
            <a:r>
              <a:rPr lang="cs-CZ" i="1"/>
              <a:t> (obrázek vlevo) </a:t>
            </a:r>
            <a:r>
              <a:rPr lang="cs-CZ"/>
              <a:t>položte dlaň na temeno hlavy </a:t>
            </a:r>
          </a:p>
          <a:p>
            <a:pPr algn="ctr"/>
            <a:r>
              <a:rPr lang="cs-CZ"/>
              <a:t>a mírným tahem předkloňte hlavu </a:t>
            </a:r>
            <a:r>
              <a:rPr lang="cs-CZ" i="1"/>
              <a:t>(obrázek vpravo)</a:t>
            </a:r>
            <a:r>
              <a:rPr lang="cs-CZ"/>
              <a:t>. </a:t>
            </a:r>
          </a:p>
          <a:p>
            <a:pPr algn="ctr"/>
            <a:r>
              <a:rPr lang="cs-CZ"/>
              <a:t>Brada směřuje do hrdelní jamky. </a:t>
            </a:r>
          </a:p>
          <a:p>
            <a:pPr algn="ctr"/>
            <a:r>
              <a:rPr lang="cs-CZ"/>
              <a:t>Předklon musí být proveden velmi pomalu, do pocitu „mírného tahu“, </a:t>
            </a:r>
          </a:p>
          <a:p>
            <a:pPr algn="ctr"/>
            <a:r>
              <a:rPr lang="cs-CZ"/>
              <a:t>nesmí bolet. </a:t>
            </a:r>
          </a:p>
        </p:txBody>
      </p:sp>
      <p:pic>
        <p:nvPicPr>
          <p:cNvPr id="10245" name="Picture 5" descr="P8083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26289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8083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3068638"/>
            <a:ext cx="26289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288" y="3068638"/>
            <a:ext cx="8208962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10080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sady protahovacích cvičení 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cs-CZ" sz="2000" b="1" smtClean="0">
                <a:solidFill>
                  <a:schemeClr val="accent2"/>
                </a:solidFill>
              </a:rPr>
              <a:t>Statické protahovací cvičení (strečink)</a:t>
            </a:r>
          </a:p>
        </p:txBody>
      </p:sp>
      <p:pic>
        <p:nvPicPr>
          <p:cNvPr id="12295" name="Picture 7" descr="P7042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P7042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20161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P8083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20161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P70427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0413" y="20288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P80831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20161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P80831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20161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P70427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3656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P70427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43656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P70427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43656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P70427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3656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P704269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8213" y="43656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P704269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73950" y="4365625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50825" y="6381750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atd. atd. atd. atd.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3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chemeClr val="accent2"/>
                </a:solidFill>
              </a:rPr>
              <a:t>Kontrolní otázky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</a:pPr>
            <a:r>
              <a:rPr lang="cs-CZ" smtClean="0"/>
              <a:t>Jaký význam má protahovací cvičení?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smtClean="0"/>
              <a:t>Které cviky zařazujeme na začátek protahovací části tréninku?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smtClean="0"/>
              <a:t>Jak se liší dynamické a statické protahování?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smtClean="0"/>
              <a:t>Vyjmenujte obecné zásady strečinku.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333375"/>
            <a:ext cx="8208963" cy="467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ČÁST CVIČENÍ</a:t>
            </a:r>
          </a:p>
          <a:p>
            <a:pPr lvl="1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1"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nepřetržité (kontinuální) cvičení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přerušovaného (intermitentního) cvičení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vytrvalostní charakter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zvýšení aerobní kapacity </a:t>
            </a:r>
          </a:p>
          <a:p>
            <a:pPr algn="ctr">
              <a:defRPr/>
            </a:pPr>
            <a:r>
              <a:rPr lang="cs-CZ" b="1" dirty="0"/>
              <a:t>pozitivní vliv na zdraví člověka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355976" y="2276872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355976" y="3356992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1">
              <a:defRPr/>
            </a:pPr>
            <a:endParaRPr lang="cs-CZ" b="1" dirty="0"/>
          </a:p>
          <a:p>
            <a:pPr lvl="2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efektivita cvičení + rizika s nimi spojenými nejdůležitější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NEJDŮLEŽITĚJŠÍ !!!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Rozdílné názory (cvičení, ne trénink)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pPr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</a:t>
            </a:r>
            <a:r>
              <a:rPr lang="cs-CZ" b="1" dirty="0"/>
              <a:t>vyšší intenzita zatížení blížící se ventilačnímu prahu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cs-CZ" b="1" dirty="0"/>
              <a:t> nižší intenzitu + větší objem (trvání) pohybové aktivity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486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endParaRPr lang="cs-CZ" b="1" dirty="0"/>
          </a:p>
          <a:p>
            <a:pPr lvl="2"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endParaRPr lang="cs-CZ" b="1" u="sng" dirty="0"/>
          </a:p>
          <a:p>
            <a:pPr lvl="2" algn="ctr">
              <a:defRPr/>
            </a:pPr>
            <a:r>
              <a:rPr lang="cs-CZ" b="1" u="sng" dirty="0"/>
              <a:t>PŘÍLIŠ VYSOKÁ INTENZITA ZATÍŽENÍ</a:t>
            </a:r>
            <a:r>
              <a:rPr lang="cs-CZ" b="1" dirty="0"/>
              <a:t> </a:t>
            </a:r>
          </a:p>
          <a:p>
            <a:pPr algn="ctr"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zvyšuje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 zranění nebo jiného zdravotního poškození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sz="1600" b="1" i="1" dirty="0"/>
          </a:p>
          <a:p>
            <a:pPr algn="ctr">
              <a:defRPr/>
            </a:pPr>
            <a:r>
              <a:rPr lang="cs-CZ" b="1" dirty="0"/>
              <a:t>!!! Největší riziko !!!</a:t>
            </a:r>
          </a:p>
          <a:p>
            <a:pPr algn="ctr">
              <a:defRPr/>
            </a:pPr>
            <a:r>
              <a:rPr lang="cs-CZ" b="1" dirty="0"/>
              <a:t>na zátěž neadaptované srdce a neadaptovaný pohybový systém</a:t>
            </a:r>
          </a:p>
          <a:p>
            <a:pPr>
              <a:defRPr/>
            </a:pPr>
            <a:endParaRPr lang="cs-CZ" sz="1600" b="1" i="1" dirty="0"/>
          </a:p>
          <a:p>
            <a:pPr algn="ctr">
              <a:defRPr/>
            </a:pPr>
            <a:r>
              <a:rPr lang="cs-CZ" b="1" dirty="0"/>
              <a:t>Riziko stoupá 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 věkem člověka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 dobou, po kterou nebyl fyzicky aktivní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 nadměrnou hmotností </a:t>
            </a:r>
            <a:r>
              <a:rPr lang="cs-CZ" sz="1400" b="1" i="1" dirty="0"/>
              <a:t>(zvyšuje zatížení svalů a kloubů trupu a dolních končetin) 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endParaRPr lang="cs-CZ" b="1" dirty="0"/>
          </a:p>
          <a:p>
            <a:pPr lvl="2"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b="1" u="sng" dirty="0"/>
              <a:t>PŘÍLIŠ A TRVALE NÍZKÁ INTENZITA ZATÍŽENÍ</a:t>
            </a:r>
            <a:r>
              <a:rPr lang="cs-CZ" b="1" dirty="0"/>
              <a:t>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efektivita cvičení klesá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z hlediska pozitivního ovlivňování zdravotního stavu nemá smysl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ZKLAMÁNÍ, ZTRÁTA DŮVĚRY V ÚČINNOST CVIČENÍ, VYHLEDÁVÁNÍ JINÝCH CEST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Příliš vysoká i příliš nízká intenzita zatížení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snižují dlouhodobou adherenci ke cvičení (!!!)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snižují primárně i sekundárně preventivní efekty cvičení pro zdraví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23528" y="4607421"/>
            <a:ext cx="8208912" cy="15841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1628800"/>
            <a:ext cx="288032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499992" y="2420888"/>
            <a:ext cx="288032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499992" y="3212976"/>
            <a:ext cx="288032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2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Měření VO</a:t>
            </a:r>
            <a:r>
              <a:rPr lang="cs-CZ" b="1" baseline="-25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(nepřesnější vyjádření metabolického zatížení)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se v praxi nepoužívá </a:t>
            </a:r>
          </a:p>
          <a:p>
            <a:pPr algn="ctr">
              <a:defRPr/>
            </a:pPr>
            <a:r>
              <a:rPr lang="cs-CZ" sz="1600" b="1" i="1" dirty="0">
                <a:latin typeface="+mn-lt"/>
              </a:rPr>
              <a:t>(technické problémy a vysoká pořizovací cena mobilního plynového analyzátoru) 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Vzestup VO</a:t>
            </a:r>
            <a:r>
              <a:rPr lang="cs-CZ" b="1" baseline="-25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 a SF probíhá v použitelném rozsahu lineárně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497888" cy="455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lvl="1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Okrajové části cvičení nebo tréninku (rozcvičení a uklidnění)</a:t>
            </a: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/>
              <a:t>Optimální přechod z relativního klidu do plného tréninkového zatížení </a:t>
            </a:r>
          </a:p>
          <a:p>
            <a:pPr algn="ctr">
              <a:defRPr/>
            </a:pPr>
            <a:r>
              <a:rPr lang="cs-CZ" b="1" dirty="0"/>
              <a:t>a zpět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ROZCVIČENÍ </a:t>
            </a:r>
          </a:p>
          <a:p>
            <a:pPr algn="ctr">
              <a:defRPr/>
            </a:pPr>
            <a:r>
              <a:rPr lang="cs-CZ" b="1" dirty="0"/>
              <a:t>postupné ↑ intenzity zatížení </a:t>
            </a:r>
          </a:p>
          <a:p>
            <a:pPr algn="ctr">
              <a:defRPr/>
            </a:pPr>
            <a:r>
              <a:rPr lang="cs-CZ" b="1" dirty="0"/>
              <a:t>40 až 60 % následné intenzity hlavní části cvičení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účinky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Metabolické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Oběhové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Nervové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MTR = % VO</a:t>
            </a:r>
            <a:r>
              <a:rPr lang="cs-CZ" sz="28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(60 – 85 %)</a:t>
            </a:r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1619250" y="1484313"/>
            <a:ext cx="0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1619250" y="1987550"/>
            <a:ext cx="5832475" cy="3960813"/>
          </a:xfrm>
          <a:prstGeom prst="line">
            <a:avLst/>
          </a:prstGeom>
          <a:noFill/>
          <a:ln w="63500">
            <a:pattFill prst="trellis">
              <a:fgClr>
                <a:srgbClr val="FF33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2266950" y="5372100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2916238" y="5083175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3635375" y="4506913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283075" y="4003675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4932363" y="3716338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5651500" y="3140075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00788" y="2635250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6948488" y="2346325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>
            <a:off x="1474788" y="5948363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476375" y="611663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60 %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804025" y="611663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85 %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7235825" y="1771650"/>
            <a:ext cx="0" cy="43211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H="1">
            <a:off x="1474788" y="2132013"/>
            <a:ext cx="5976937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828675" y="554037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60 %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828675" y="193992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85 %</a:t>
            </a:r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>
            <a:off x="1474788" y="5732463"/>
            <a:ext cx="649287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908175" y="5445125"/>
            <a:ext cx="0" cy="6477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85" name="Text Box 26"/>
          <p:cNvSpPr txBox="1">
            <a:spLocks noChangeArrowheads="1"/>
          </p:cNvSpPr>
          <p:nvPr/>
        </p:nvSpPr>
        <p:spPr bwMode="auto">
          <a:xfrm rot="-5400000">
            <a:off x="480218" y="3151982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VO</a:t>
            </a:r>
            <a:r>
              <a:rPr lang="cs-CZ" sz="1600" b="1" baseline="-25000"/>
              <a:t>2</a:t>
            </a:r>
            <a:r>
              <a:rPr lang="cs-CZ" sz="1600" b="1"/>
              <a:t> max (%)</a:t>
            </a:r>
          </a:p>
        </p:txBody>
      </p:sp>
      <p:sp>
        <p:nvSpPr>
          <p:cNvPr id="36886" name="Text Box 27"/>
          <p:cNvSpPr txBox="1">
            <a:spLocks noChangeArrowheads="1"/>
          </p:cNvSpPr>
          <p:nvPr/>
        </p:nvSpPr>
        <p:spPr bwMode="auto">
          <a:xfrm>
            <a:off x="3995738" y="6116638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MTR (%)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4067175" y="101600"/>
            <a:ext cx="28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8159" name="Oval 31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3" grpId="0" animBg="1"/>
      <p:bldP spid="48144" grpId="0" animBg="1"/>
      <p:bldP spid="48146" grpId="0"/>
      <p:bldP spid="48147" grpId="0"/>
      <p:bldP spid="48148" grpId="0" animBg="1"/>
      <p:bldP spid="48149" grpId="0" animBg="1"/>
      <p:bldP spid="48150" grpId="0"/>
      <p:bldP spid="48151" grpId="0"/>
      <p:bldP spid="48152" grpId="0" animBg="1"/>
      <p:bldP spid="48153" grpId="0" animBg="1"/>
      <p:bldP spid="48156" grpId="0"/>
      <p:bldP spid="48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6400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2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Vzestup VO</a:t>
            </a:r>
            <a:r>
              <a:rPr lang="cs-CZ" b="1" baseline="-25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 a SF probíhá v použitelném rozsahu lineárně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Měření SF je poměrně snadné</a:t>
            </a: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intenzita zatížení pomocí zatížení krevního oběhu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!!! Pozor !!!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+mn-lt"/>
              </a:rPr>
              <a:t>léky měnící SF </a:t>
            </a:r>
            <a:r>
              <a:rPr lang="cs-CZ" sz="1600" b="1" i="1" dirty="0">
                <a:latin typeface="+mn-lt"/>
              </a:rPr>
              <a:t>(např. beta-blokátory)</a:t>
            </a:r>
            <a:endParaRPr lang="cs-CZ" b="1" i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+mn-lt"/>
              </a:rPr>
              <a:t>autonomní chronotropní inkompetenci sinoatriálního uzlu </a:t>
            </a:r>
            <a:r>
              <a:rPr lang="cs-CZ" sz="1600" b="1" i="1" dirty="0">
                <a:latin typeface="+mn-lt"/>
              </a:rPr>
              <a:t>(neschopnost dosáhnout 70 – 85 % věkově predikované SF max)</a:t>
            </a:r>
            <a:endParaRPr lang="cs-CZ" b="1" i="1" dirty="0">
              <a:latin typeface="+mn-lt"/>
            </a:endParaRP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Proto pro posouzení optimálního zatížení naprosto nezbytné 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ZÁTĚŽOVÉ VYŠETŘENÍ </a:t>
            </a: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latin typeface="+mn-lt"/>
              </a:rPr>
              <a:t>UMOŽNÍ NASTAVIT ÚČINNOU INTENZITU 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latin typeface="+mn-lt"/>
              </a:rPr>
              <a:t>I ZA PODMÍNEK ZMĚNĚNÉ MAXIMÁLNÍ TEPOVÉ REZERVY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4355976" y="5229200"/>
            <a:ext cx="216024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55976" y="2276872"/>
            <a:ext cx="216024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lvl="2"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???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 SF max </a:t>
            </a:r>
            <a:r>
              <a:rPr lang="cs-CZ" b="1" dirty="0">
                <a:latin typeface="+mn-lt"/>
              </a:rPr>
              <a:t>???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Nemožné nebo absurdní hodnoty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např. při SF max = 200 tepů.min</a:t>
            </a:r>
            <a:r>
              <a:rPr lang="cs-CZ" b="1" baseline="30000" dirty="0">
                <a:latin typeface="+mn-lt"/>
              </a:rPr>
              <a:t>-1</a:t>
            </a:r>
            <a:r>
              <a:rPr lang="cs-CZ" b="1" dirty="0">
                <a:latin typeface="+mn-lt"/>
              </a:rPr>
              <a:t> 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zatížení na úrovni 5 % nebo 10 %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= SF 10 nebo 20 tepů.min</a:t>
            </a:r>
            <a:r>
              <a:rPr lang="cs-CZ" b="1" baseline="30000" dirty="0">
                <a:latin typeface="+mn-lt"/>
              </a:rPr>
              <a:t>-1</a:t>
            </a:r>
            <a:r>
              <a:rPr lang="cs-CZ" b="1" dirty="0">
                <a:latin typeface="+mn-lt"/>
              </a:rPr>
              <a:t> </a:t>
            </a: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???</a:t>
            </a: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u="sng" dirty="0">
                <a:latin typeface="+mn-lt"/>
              </a:rPr>
              <a:t>!!! </a:t>
            </a:r>
            <a:r>
              <a:rPr lang="cs-CZ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Relativní využití maximální tepové rezervy (MTR)</a:t>
            </a:r>
            <a:r>
              <a:rPr lang="cs-CZ" b="1" u="sng" dirty="0">
                <a:latin typeface="+mn-lt"/>
              </a:rPr>
              <a:t> !!!</a:t>
            </a:r>
            <a:r>
              <a:rPr lang="cs-CZ" b="1" dirty="0">
                <a:latin typeface="+mn-lt"/>
              </a:rPr>
              <a:t> </a:t>
            </a:r>
          </a:p>
          <a:p>
            <a:pPr algn="ctr">
              <a:defRPr/>
            </a:pPr>
            <a:endParaRPr lang="cs-CZ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 eaLnBrk="1" hangingPunct="1"/>
            <a:r>
              <a:rPr lang="cs-CZ" smtClean="0"/>
              <a:t>MTR = SFmax – SF</a:t>
            </a:r>
            <a:r>
              <a:rPr lang="cs-CZ" baseline="-25000" smtClean="0"/>
              <a:t>k</a:t>
            </a:r>
          </a:p>
          <a:p>
            <a:pPr eaLnBrk="1" hangingPunct="1"/>
            <a:r>
              <a:rPr lang="cs-CZ" smtClean="0"/>
              <a:t>MTR (%) = (SF</a:t>
            </a:r>
            <a:r>
              <a:rPr lang="cs-CZ" baseline="-25000" smtClean="0"/>
              <a:t>PA</a:t>
            </a:r>
            <a:r>
              <a:rPr lang="cs-CZ" smtClean="0"/>
              <a:t> – SF</a:t>
            </a:r>
            <a:r>
              <a:rPr lang="cs-CZ" baseline="-25000" smtClean="0"/>
              <a:t>k</a:t>
            </a:r>
            <a:r>
              <a:rPr lang="cs-CZ" smtClean="0"/>
              <a:t>)/ (SF</a:t>
            </a:r>
            <a:r>
              <a:rPr lang="cs-CZ" baseline="-25000" smtClean="0"/>
              <a:t>max</a:t>
            </a:r>
            <a:r>
              <a:rPr lang="cs-CZ" smtClean="0"/>
              <a:t> – SF</a:t>
            </a:r>
            <a:r>
              <a:rPr lang="cs-CZ" baseline="-25000" smtClean="0"/>
              <a:t>k</a:t>
            </a:r>
            <a:r>
              <a:rPr lang="cs-CZ" smtClean="0"/>
              <a:t>).100</a:t>
            </a:r>
            <a:endParaRPr lang="cs-CZ" baseline="-25000" smtClean="0"/>
          </a:p>
        </p:txBody>
      </p:sp>
      <p:sp>
        <p:nvSpPr>
          <p:cNvPr id="49157" name="Rectangle 5" descr="Jemná šachovnice"/>
          <p:cNvSpPr>
            <a:spLocks noChangeArrowheads="1"/>
          </p:cNvSpPr>
          <p:nvPr/>
        </p:nvSpPr>
        <p:spPr bwMode="auto">
          <a:xfrm>
            <a:off x="755650" y="4941888"/>
            <a:ext cx="7488238" cy="719137"/>
          </a:xfrm>
          <a:prstGeom prst="rect">
            <a:avLst/>
          </a:prstGeom>
          <a:pattFill prst="smCheck">
            <a:fgClr>
              <a:srgbClr val="CC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3850" y="5805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SF</a:t>
            </a:r>
            <a:r>
              <a:rPr lang="cs-CZ" baseline="-25000"/>
              <a:t>k</a:t>
            </a:r>
            <a:endParaRPr lang="cs-CZ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812088" y="5805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SF</a:t>
            </a:r>
            <a:r>
              <a:rPr lang="cs-CZ" baseline="-25000"/>
              <a:t>max</a:t>
            </a:r>
            <a:endParaRPr lang="cs-CZ"/>
          </a:p>
        </p:txBody>
      </p:sp>
      <p:sp>
        <p:nvSpPr>
          <p:cNvPr id="49160" name="Rectangle 8" descr="Jemná šachovnice"/>
          <p:cNvSpPr>
            <a:spLocks noChangeArrowheads="1"/>
          </p:cNvSpPr>
          <p:nvPr/>
        </p:nvSpPr>
        <p:spPr bwMode="auto">
          <a:xfrm>
            <a:off x="755650" y="4941888"/>
            <a:ext cx="5545138" cy="719137"/>
          </a:xfrm>
          <a:prstGeom prst="rect">
            <a:avLst/>
          </a:prstGeom>
          <a:pattFill prst="smCheck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868988" y="5805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SF</a:t>
            </a:r>
            <a:r>
              <a:rPr lang="cs-CZ" baseline="-25000"/>
              <a:t>PA</a:t>
            </a:r>
            <a:endParaRPr lang="cs-CZ"/>
          </a:p>
        </p:txBody>
      </p:sp>
      <p:sp>
        <p:nvSpPr>
          <p:cNvPr id="49162" name="AutoShape 10"/>
          <p:cNvSpPr>
            <a:spLocks/>
          </p:cNvSpPr>
          <p:nvPr/>
        </p:nvSpPr>
        <p:spPr bwMode="auto">
          <a:xfrm rot="5400000">
            <a:off x="3204369" y="1772444"/>
            <a:ext cx="647700" cy="5545138"/>
          </a:xfrm>
          <a:prstGeom prst="leftBrace">
            <a:avLst>
              <a:gd name="adj1" fmla="val 71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49163" name="AutoShape 11"/>
          <p:cNvSpPr>
            <a:spLocks/>
          </p:cNvSpPr>
          <p:nvPr/>
        </p:nvSpPr>
        <p:spPr bwMode="auto">
          <a:xfrm rot="5400000">
            <a:off x="4140200" y="836613"/>
            <a:ext cx="647700" cy="7416800"/>
          </a:xfrm>
          <a:prstGeom prst="leftBrace">
            <a:avLst>
              <a:gd name="adj1" fmla="val 954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cs-CZ">
              <a:solidFill>
                <a:srgbClr val="CC66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771775" y="3740150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SF</a:t>
            </a:r>
            <a:r>
              <a:rPr lang="cs-CZ" sz="1600" b="1" baseline="-25000"/>
              <a:t>PA</a:t>
            </a:r>
            <a:r>
              <a:rPr lang="cs-CZ" sz="1600" b="1"/>
              <a:t> – SF</a:t>
            </a:r>
            <a:r>
              <a:rPr lang="cs-CZ" sz="1600" b="1" baseline="-25000"/>
              <a:t>k </a:t>
            </a:r>
            <a:r>
              <a:rPr lang="cs-CZ" sz="1600" b="1"/>
              <a:t>/</a:t>
            </a:r>
            <a:endParaRPr lang="cs-CZ" sz="1600" b="1" baseline="-2500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779838" y="3740150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600" b="1"/>
              <a:t>SF</a:t>
            </a:r>
            <a:r>
              <a:rPr lang="cs-CZ" sz="1600" b="1" baseline="-25000"/>
              <a:t>max</a:t>
            </a:r>
            <a:r>
              <a:rPr lang="cs-CZ" sz="1600" b="1"/>
              <a:t> – SF</a:t>
            </a:r>
            <a:r>
              <a:rPr lang="cs-CZ" sz="1600" b="1" baseline="-25000"/>
              <a:t>k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771775" y="3357563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/>
              <a:t>%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4140200" y="2781300"/>
            <a:ext cx="38163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  <p:bldP spid="49157" grpId="0" animBg="1"/>
      <p:bldP spid="49158" grpId="0" uiExpand="1"/>
      <p:bldP spid="49159" grpId="0" uiExpand="1"/>
      <p:bldP spid="49160" grpId="0" animBg="1"/>
      <p:bldP spid="49161" grpId="0"/>
      <p:bldP spid="49162" grpId="0" animBg="1"/>
      <p:bldP spid="49163" grpId="0" animBg="1"/>
      <p:bldP spid="49165" grpId="0"/>
      <p:bldP spid="49166" grpId="0"/>
      <p:bldP spid="49167" grpId="0"/>
      <p:bldP spid="49171" grpId="0" animBg="1"/>
      <p:bldP spid="491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6985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 u="sng"/>
              <a:t>!!! </a:t>
            </a:r>
            <a:r>
              <a:rPr lang="cs-CZ" sz="2000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Relativní využití maximální tepové rezervy (MTR)</a:t>
            </a:r>
            <a:r>
              <a:rPr lang="cs-CZ" b="1" u="sng"/>
              <a:t> !!!</a:t>
            </a:r>
            <a:r>
              <a:rPr lang="cs-CZ" b="1"/>
              <a:t> 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MTR (%) = (SF</a:t>
            </a:r>
            <a:r>
              <a:rPr lang="cs-CZ" b="1" baseline="-25000"/>
              <a:t>PA</a:t>
            </a:r>
            <a:r>
              <a:rPr lang="cs-CZ" b="1"/>
              <a:t> – SF</a:t>
            </a:r>
            <a:r>
              <a:rPr lang="cs-CZ" b="1" baseline="-25000"/>
              <a:t>k</a:t>
            </a:r>
            <a:r>
              <a:rPr lang="cs-CZ" b="1"/>
              <a:t>)/ (SFmax – SF</a:t>
            </a:r>
            <a:r>
              <a:rPr lang="cs-CZ" b="1" baseline="-25000"/>
              <a:t>k</a:t>
            </a:r>
            <a:r>
              <a:rPr lang="cs-CZ" b="1"/>
              <a:t>).100</a:t>
            </a:r>
            <a:endParaRPr lang="cs-CZ" b="1" baseline="-25000"/>
          </a:p>
          <a:p>
            <a:pPr algn="ctr">
              <a:defRPr/>
            </a:pPr>
            <a:r>
              <a:rPr lang="cs-CZ" b="1"/>
              <a:t>SF</a:t>
            </a:r>
            <a:r>
              <a:rPr lang="cs-CZ" b="1" baseline="-25000"/>
              <a:t>PA  </a:t>
            </a:r>
            <a:r>
              <a:rPr lang="cs-CZ" b="1"/>
              <a:t>= % MTR/100.(SFmax</a:t>
            </a:r>
            <a:r>
              <a:rPr lang="cs-CZ" b="1" baseline="-25000"/>
              <a:t> </a:t>
            </a:r>
            <a:r>
              <a:rPr lang="cs-CZ" b="1"/>
              <a:t>– SF</a:t>
            </a:r>
            <a:r>
              <a:rPr lang="cs-CZ" b="1" baseline="-25000"/>
              <a:t>k</a:t>
            </a:r>
            <a:r>
              <a:rPr lang="cs-CZ" b="1"/>
              <a:t>) + SF</a:t>
            </a:r>
            <a:r>
              <a:rPr lang="cs-CZ" b="1" baseline="-25000"/>
              <a:t>k </a:t>
            </a:r>
          </a:p>
          <a:p>
            <a:pPr algn="ctr">
              <a:defRPr/>
            </a:pPr>
            <a:endParaRPr lang="cs-CZ" b="1" baseline="-25000"/>
          </a:p>
          <a:p>
            <a:pPr algn="ctr">
              <a:defRPr/>
            </a:pPr>
            <a:r>
              <a:rPr lang="cs-CZ" b="1"/>
              <a:t>Pravidelné cvičení</a:t>
            </a:r>
          </a:p>
          <a:p>
            <a:pPr algn="ctr">
              <a:defRPr/>
            </a:pPr>
            <a:r>
              <a:rPr lang="cs-CZ" b="1"/>
              <a:t>=</a:t>
            </a:r>
          </a:p>
          <a:p>
            <a:pPr algn="ctr">
              <a:defRPr/>
            </a:pPr>
            <a:r>
              <a:rPr lang="cs-CZ" b="1"/>
              <a:t>zvýšení aktivity ANS, zejména parasympatiku</a:t>
            </a:r>
          </a:p>
          <a:p>
            <a:pPr algn="ctr">
              <a:defRPr/>
            </a:pPr>
            <a:r>
              <a:rPr lang="cs-CZ" b="1"/>
              <a:t>=</a:t>
            </a:r>
          </a:p>
          <a:p>
            <a:pPr algn="ctr">
              <a:defRPr/>
            </a:pPr>
            <a:r>
              <a:rPr lang="cs-CZ" b="1"/>
              <a:t>klidová bradykardie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Stejné zatížení cirkulace (např. 70 % MTR)</a:t>
            </a:r>
          </a:p>
          <a:p>
            <a:pPr algn="ctr">
              <a:defRPr/>
            </a:pPr>
            <a:r>
              <a:rPr lang="cs-CZ" b="1"/>
              <a:t>u trénovaného nižší SF než u netrénovaného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SF max = 195 tepů.min</a:t>
            </a:r>
            <a:r>
              <a:rPr lang="cs-CZ" b="1" baseline="30000"/>
              <a:t>-1</a:t>
            </a:r>
            <a:r>
              <a:rPr lang="cs-CZ" b="1"/>
              <a:t> </a:t>
            </a:r>
          </a:p>
          <a:p>
            <a:pPr algn="ctr">
              <a:defRPr/>
            </a:pPr>
            <a:r>
              <a:rPr lang="cs-CZ" b="1"/>
              <a:t>Osoba 1 = SF</a:t>
            </a:r>
            <a:r>
              <a:rPr lang="cs-CZ" b="1" baseline="-25000"/>
              <a:t>k </a:t>
            </a:r>
            <a:r>
              <a:rPr lang="cs-CZ" b="1"/>
              <a:t>= 70 tepů.min</a:t>
            </a:r>
            <a:r>
              <a:rPr lang="cs-CZ" b="1" baseline="30000"/>
              <a:t>-1</a:t>
            </a:r>
            <a:r>
              <a:rPr lang="cs-CZ" b="1"/>
              <a:t>, osoba 2 SF</a:t>
            </a:r>
            <a:r>
              <a:rPr lang="cs-CZ" b="1" baseline="-25000"/>
              <a:t>k</a:t>
            </a:r>
            <a:r>
              <a:rPr lang="cs-CZ" b="1"/>
              <a:t> = 55 tepů.min</a:t>
            </a:r>
            <a:r>
              <a:rPr lang="cs-CZ" b="1" baseline="30000"/>
              <a:t>-1</a:t>
            </a:r>
            <a:endParaRPr lang="cs-CZ" b="1"/>
          </a:p>
          <a:p>
            <a:pPr algn="ctr">
              <a:defRPr/>
            </a:pPr>
            <a:r>
              <a:rPr lang="cs-CZ" b="1"/>
              <a:t>Při 60 % MTR osoba 1 SF = 145 tepů.min</a:t>
            </a:r>
            <a:r>
              <a:rPr lang="cs-CZ" b="1" baseline="30000"/>
              <a:t>-1</a:t>
            </a:r>
            <a:r>
              <a:rPr lang="cs-CZ" b="1"/>
              <a:t>, osoba 2 SF = 139 tepů.min</a:t>
            </a:r>
            <a:r>
              <a:rPr lang="cs-CZ" b="1" baseline="30000"/>
              <a:t>-1</a:t>
            </a:r>
            <a:r>
              <a:rPr lang="cs-CZ" b="1"/>
              <a:t> 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Rozdíl mezi trénovanými a netrénovanými při nižším relativním zatížení</a:t>
            </a:r>
          </a:p>
          <a:p>
            <a:pPr algn="ctr">
              <a:defRPr/>
            </a:pPr>
            <a:r>
              <a:rPr lang="cs-CZ" b="1"/>
              <a:t>větší, při vyšším relativním zatížení menší  </a:t>
            </a:r>
          </a:p>
          <a:p>
            <a:pPr lvl="2" algn="ctr">
              <a:defRPr/>
            </a:pPr>
            <a:endParaRPr lang="cs-CZ" sz="12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cs-CZ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  <a:p>
            <a:pPr algn="ctr">
              <a:defRPr/>
            </a:pPr>
            <a:r>
              <a:rPr lang="cs-CZ" b="1" dirty="0"/>
              <a:t>U zdravých osob stejné % MTR a % SF max (např. 70 %)</a:t>
            </a:r>
          </a:p>
          <a:p>
            <a:pPr algn="ctr">
              <a:defRPr/>
            </a:pPr>
            <a:r>
              <a:rPr lang="cs-CZ" b="1" dirty="0"/>
              <a:t>SFc (SF při cvičení) o 13 - 25 tepů.min</a:t>
            </a:r>
            <a:r>
              <a:rPr lang="cs-CZ" b="1" baseline="30000" dirty="0"/>
              <a:t>-1</a:t>
            </a:r>
            <a:r>
              <a:rPr lang="cs-CZ" b="1" dirty="0"/>
              <a:t> vyšší při % MTR než při % SF max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Při převádění % SF max na % MTR je možno použít rovnic </a:t>
            </a:r>
          </a:p>
          <a:p>
            <a:pPr algn="ctr">
              <a:defRPr/>
            </a:pPr>
            <a:r>
              <a:rPr lang="cs-CZ" b="1" dirty="0"/>
              <a:t>% MTR = 1,369 . % SF max - 40,99 </a:t>
            </a:r>
          </a:p>
          <a:p>
            <a:pPr algn="ctr">
              <a:defRPr/>
            </a:pPr>
            <a:r>
              <a:rPr lang="cs-CZ" b="1" dirty="0"/>
              <a:t>% SF max = (% MTR + 40,99) : 1,369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Např. 75% MTR odpovídá přibližně 85% SF max</a:t>
            </a:r>
          </a:p>
        </p:txBody>
      </p:sp>
      <p:sp>
        <p:nvSpPr>
          <p:cNvPr id="4" name="Obdélník 3"/>
          <p:cNvSpPr/>
          <p:nvPr/>
        </p:nvSpPr>
        <p:spPr>
          <a:xfrm>
            <a:off x="620876" y="4293096"/>
            <a:ext cx="7827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% TF není není totéž jako % MTR!!!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533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>
              <a:latin typeface="Calibri" pitchFamily="34" charset="0"/>
            </a:endParaRPr>
          </a:p>
          <a:p>
            <a:pPr algn="ctr">
              <a:defRPr/>
            </a:pPr>
            <a:r>
              <a:rPr lang="cs-CZ" b="1"/>
              <a:t>Dolní hranice efektivní pohybové intervence zdravých osob </a:t>
            </a:r>
          </a:p>
          <a:p>
            <a:pPr algn="ctr">
              <a:defRPr/>
            </a:pPr>
            <a:r>
              <a:rPr lang="cs-CZ" b="1"/>
              <a:t>= mírná intenzita</a:t>
            </a:r>
          </a:p>
          <a:p>
            <a:pPr algn="ctr">
              <a:defRPr/>
            </a:pPr>
            <a:r>
              <a:rPr lang="cs-CZ" b="1"/>
              <a:t>= </a:t>
            </a:r>
            <a:r>
              <a:rPr lang="cs-CZ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asi 60 % MTR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SFc = SFk + 0,60 (SF max – SFk)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Odhad</a:t>
            </a:r>
          </a:p>
          <a:p>
            <a:pPr algn="ctr">
              <a:defRPr/>
            </a:pPr>
            <a:r>
              <a:rPr lang="cs-CZ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 max = (zhruba) 220 – věk</a:t>
            </a:r>
          </a:p>
          <a:p>
            <a:pPr algn="ctr">
              <a:defRPr/>
            </a:pPr>
            <a:r>
              <a:rPr lang="cs-CZ" b="1"/>
              <a:t>U starších osob menší, nežli je hodnota reálná</a:t>
            </a:r>
          </a:p>
          <a:p>
            <a:pPr algn="ctr">
              <a:defRPr/>
            </a:pPr>
            <a:r>
              <a:rPr lang="cs-CZ" b="1"/>
              <a:t>proto </a:t>
            </a:r>
            <a:r>
              <a:rPr lang="cs-CZ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 max = 208 – (0,7 . věk)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40 letech </a:t>
            </a:r>
            <a:r>
              <a:rPr lang="cs-CZ" b="1"/>
              <a:t>podle obou rovnic </a:t>
            </a:r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stejná hodnota SF max </a:t>
            </a:r>
            <a:r>
              <a:rPr lang="cs-CZ" b="1"/>
              <a:t>(180 tepů.min</a:t>
            </a:r>
            <a:r>
              <a:rPr lang="cs-CZ" b="1" baseline="30000"/>
              <a:t>-1</a:t>
            </a:r>
            <a:r>
              <a:rPr lang="cs-CZ" b="1"/>
              <a:t>)</a:t>
            </a:r>
          </a:p>
          <a:p>
            <a:pPr algn="ctr">
              <a:defRPr/>
            </a:pPr>
            <a:r>
              <a:rPr lang="cs-CZ" b="1"/>
              <a:t>V 60 letech hodnota odhadnutá podle druhé rovnice </a:t>
            </a:r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6 tepů.min</a:t>
            </a:r>
            <a:r>
              <a:rPr lang="cs-CZ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vyšší </a:t>
            </a:r>
          </a:p>
          <a:p>
            <a:pPr algn="ctr">
              <a:defRPr/>
            </a:pPr>
            <a:endParaRPr lang="cs-CZ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  <a:p>
            <a:pPr algn="ctr">
              <a:defRPr/>
            </a:pPr>
            <a:r>
              <a:rPr lang="cs-CZ" b="1" dirty="0"/>
              <a:t>SF max neodhadovat, ale změřit při zátěžovém vyšetření do vita maxima!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Velká variabilita reálné SF max</a:t>
            </a:r>
          </a:p>
          <a:p>
            <a:pPr algn="ctr">
              <a:defRPr/>
            </a:pPr>
            <a:r>
              <a:rPr lang="cs-CZ" b="1" dirty="0"/>
              <a:t>(genetická predispozice = rozdíly v rozsahu více než ± 15 tepů.min</a:t>
            </a:r>
            <a:r>
              <a:rPr lang="cs-CZ" b="1" baseline="30000" dirty="0"/>
              <a:t>-1</a:t>
            </a:r>
            <a:r>
              <a:rPr lang="cs-CZ" b="1" dirty="0"/>
              <a:t>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Velký rozdíl mezi odhadem a realitou SF max</a:t>
            </a:r>
          </a:p>
          <a:p>
            <a:pPr algn="ctr">
              <a:defRPr/>
            </a:pPr>
            <a:r>
              <a:rPr lang="cs-CZ" b="1" dirty="0"/>
              <a:t>= </a:t>
            </a:r>
          </a:p>
          <a:p>
            <a:pPr algn="ctr">
              <a:defRPr/>
            </a:pPr>
            <a:r>
              <a:rPr lang="cs-CZ" b="1" dirty="0"/>
              <a:t>závažná chyba preskripce programu pohybové aktivity   </a:t>
            </a:r>
          </a:p>
          <a:p>
            <a:pPr algn="ctr">
              <a:defRPr/>
            </a:pPr>
            <a:r>
              <a:rPr lang="cs-CZ" b="1" dirty="0"/>
              <a:t>(zejména při intenzivním cvičení nebo sportovním tréninku)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Volba intenzity zatížení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zdravotní stav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tělesná zdatnost </a:t>
            </a:r>
          </a:p>
          <a:p>
            <a:pPr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senior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rekonvalescent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jedinec s dlouhodobým nedostatkem pohybu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nejnižší hodnota IZ s pozitivním efektem na zdraví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STARTOVACÍ FÁZE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trvá 2 – 8 týdnů </a:t>
            </a:r>
          </a:p>
          <a:p>
            <a:pPr algn="ctr">
              <a:defRPr/>
            </a:pPr>
            <a:r>
              <a:rPr lang="cs-CZ" sz="1600" b="1" i="1" dirty="0"/>
              <a:t>(podle zdraví, iniciální úrovně tělesné zdatnosti a věku)</a:t>
            </a:r>
          </a:p>
          <a:p>
            <a:pPr algn="ctr"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pomalý začátek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relativně krátké trvání (</a:t>
            </a:r>
            <a:r>
              <a:rPr lang="cs-CZ" sz="1600" b="1" i="1" dirty="0"/>
              <a:t>např. pouze 20 minut</a:t>
            </a:r>
            <a:r>
              <a:rPr lang="cs-CZ" b="1" dirty="0"/>
              <a:t>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nízká intenzita zatížení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většinou chůze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minimálně každý druhý den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5288" y="292100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VO</a:t>
            </a:r>
            <a:r>
              <a:rPr lang="cs-CZ" sz="2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max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L/min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VO</a:t>
            </a:r>
            <a:r>
              <a:rPr lang="cs-CZ" sz="2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/kg max (ml/min)</a:t>
            </a:r>
          </a:p>
        </p:txBody>
      </p:sp>
      <p:graphicFrame>
        <p:nvGraphicFramePr>
          <p:cNvPr id="50496" name="Group 320"/>
          <p:cNvGraphicFramePr>
            <a:graphicFrameLocks noGrp="1"/>
          </p:cNvGraphicFramePr>
          <p:nvPr>
            <p:ph/>
          </p:nvPr>
        </p:nvGraphicFramePr>
        <p:xfrm>
          <a:off x="1187450" y="2028825"/>
          <a:ext cx="4392613" cy="4137029"/>
        </p:xfrm>
        <a:graphic>
          <a:graphicData uri="http://schemas.openxmlformats.org/drawingml/2006/table">
            <a:tbl>
              <a:tblPr/>
              <a:tblGrid>
                <a:gridCol w="1019175"/>
                <a:gridCol w="1212850"/>
                <a:gridCol w="1081088"/>
                <a:gridCol w="1079500"/>
              </a:tblGrid>
              <a:tr h="490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 (roky)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20 - 29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43,0 ± 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36,0 ± 6,9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30 - 39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42,0 ± 7,0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34,0 ± 6,2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40 - 49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40,0 ± 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32,0 ± 6,2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50 - 59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36,0 ± 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29,0 ± 5,4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60 - 69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33,0 ± 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27,0 ± 4,7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70 - 79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29,0 ± 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27,0 ± 5,8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497" name="Text Box 321"/>
          <p:cNvSpPr txBox="1">
            <a:spLocks noChangeArrowheads="1"/>
          </p:cNvSpPr>
          <p:nvPr/>
        </p:nvSpPr>
        <p:spPr bwMode="auto">
          <a:xfrm>
            <a:off x="6156325" y="3422650"/>
            <a:ext cx="29876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♂ </a:t>
            </a:r>
            <a:r>
              <a:rPr lang="cs-CZ"/>
              <a:t>36,0 ± 7,1 ml/(kg.min)</a:t>
            </a:r>
          </a:p>
          <a:p>
            <a:pPr>
              <a:spcBef>
                <a:spcPct val="50000"/>
              </a:spcBef>
            </a:pPr>
            <a:r>
              <a:rPr lang="cs-CZ"/>
              <a:t>    10 METs</a:t>
            </a:r>
          </a:p>
        </p:txBody>
      </p:sp>
      <p:sp>
        <p:nvSpPr>
          <p:cNvPr id="50498" name="Text Box 322"/>
          <p:cNvSpPr txBox="1">
            <a:spLocks noChangeArrowheads="1"/>
          </p:cNvSpPr>
          <p:nvPr/>
        </p:nvSpPr>
        <p:spPr bwMode="auto">
          <a:xfrm>
            <a:off x="6156325" y="4305300"/>
            <a:ext cx="2736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cs typeface="Arial" charset="0"/>
              </a:rPr>
              <a:t>♀ </a:t>
            </a:r>
            <a:r>
              <a:rPr lang="cs-CZ"/>
              <a:t>29,0 ± 5,4 ml/(kg.min)</a:t>
            </a:r>
          </a:p>
          <a:p>
            <a:pPr>
              <a:spcBef>
                <a:spcPct val="50000"/>
              </a:spcBef>
            </a:pPr>
            <a:r>
              <a:rPr lang="cs-CZ"/>
              <a:t>      8 METs</a:t>
            </a:r>
          </a:p>
        </p:txBody>
      </p:sp>
      <p:sp>
        <p:nvSpPr>
          <p:cNvPr id="50499" name="Line 323"/>
          <p:cNvSpPr>
            <a:spLocks noChangeShapeType="1"/>
          </p:cNvSpPr>
          <p:nvPr/>
        </p:nvSpPr>
        <p:spPr bwMode="auto">
          <a:xfrm flipV="1">
            <a:off x="4500563" y="3716338"/>
            <a:ext cx="1655762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0500" name="Line 324"/>
          <p:cNvSpPr>
            <a:spLocks noChangeShapeType="1"/>
          </p:cNvSpPr>
          <p:nvPr/>
        </p:nvSpPr>
        <p:spPr bwMode="auto">
          <a:xfrm>
            <a:off x="5580063" y="4508500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0501" name="Oval 325"/>
          <p:cNvSpPr>
            <a:spLocks noChangeArrowheads="1"/>
          </p:cNvSpPr>
          <p:nvPr/>
        </p:nvSpPr>
        <p:spPr bwMode="auto">
          <a:xfrm>
            <a:off x="2195513" y="2852738"/>
            <a:ext cx="4318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02" name="Text Box 326"/>
          <p:cNvSpPr txBox="1">
            <a:spLocks noChangeArrowheads="1"/>
          </p:cNvSpPr>
          <p:nvPr/>
        </p:nvSpPr>
        <p:spPr bwMode="auto">
          <a:xfrm>
            <a:off x="5724525" y="115888"/>
            <a:ext cx="341947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</a:t>
            </a:r>
          </a:p>
          <a:p>
            <a:pPr algn="ctr">
              <a:spcBef>
                <a:spcPct val="50000"/>
              </a:spcBef>
              <a:defRPr/>
            </a:pPr>
            <a:endParaRPr lang="cs-CZ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3,5 ml/(kg.min)</a:t>
            </a:r>
          </a:p>
          <a:p>
            <a:pPr algn="ctr">
              <a:spcBef>
                <a:spcPct val="50000"/>
              </a:spcBef>
              <a:defRPr/>
            </a:pPr>
            <a:r>
              <a:rPr lang="cs-CZ"/>
              <a:t>Množství energie </a:t>
            </a:r>
          </a:p>
          <a:p>
            <a:pPr algn="ctr">
              <a:spcBef>
                <a:spcPct val="50000"/>
              </a:spcBef>
              <a:defRPr/>
            </a:pPr>
            <a:r>
              <a:rPr lang="cs-CZ"/>
              <a:t>vydané v klidu </a:t>
            </a:r>
          </a:p>
          <a:p>
            <a:pPr algn="ctr">
              <a:spcBef>
                <a:spcPct val="50000"/>
              </a:spcBef>
              <a:defRPr/>
            </a:pPr>
            <a:r>
              <a:rPr lang="cs-CZ"/>
              <a:t>(ne za bazálních podmínek) </a:t>
            </a:r>
          </a:p>
          <a:p>
            <a:pPr>
              <a:spcBef>
                <a:spcPct val="50000"/>
              </a:spcBef>
              <a:defRPr/>
            </a:pPr>
            <a:r>
              <a:rPr lang="cs-CZ"/>
              <a:t>vyjádřené ve VO</a:t>
            </a:r>
            <a:r>
              <a:rPr lang="cs-CZ" baseline="-25000"/>
              <a:t>2 </a:t>
            </a:r>
            <a:r>
              <a:rPr lang="cs-CZ"/>
              <a:t>(ml/(kg.min))</a:t>
            </a:r>
          </a:p>
        </p:txBody>
      </p:sp>
      <p:sp>
        <p:nvSpPr>
          <p:cNvPr id="50503" name="Rectangle 327"/>
          <p:cNvSpPr>
            <a:spLocks noChangeArrowheads="1"/>
          </p:cNvSpPr>
          <p:nvPr/>
        </p:nvSpPr>
        <p:spPr bwMode="auto">
          <a:xfrm>
            <a:off x="3419475" y="4343400"/>
            <a:ext cx="1081088" cy="3095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04" name="Rectangle 328"/>
          <p:cNvSpPr>
            <a:spLocks noChangeArrowheads="1"/>
          </p:cNvSpPr>
          <p:nvPr/>
        </p:nvSpPr>
        <p:spPr bwMode="auto">
          <a:xfrm>
            <a:off x="4498975" y="4343400"/>
            <a:ext cx="1081088" cy="3095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05" name="Text Box 329"/>
          <p:cNvSpPr txBox="1">
            <a:spLocks noChangeArrowheads="1"/>
          </p:cNvSpPr>
          <p:nvPr/>
        </p:nvSpPr>
        <p:spPr bwMode="auto">
          <a:xfrm>
            <a:off x="5795963" y="5157788"/>
            <a:ext cx="3024187" cy="16240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METs</a:t>
            </a:r>
          </a:p>
          <a:p>
            <a:pPr algn="ctr">
              <a:spcBef>
                <a:spcPct val="50000"/>
              </a:spcBef>
            </a:pPr>
            <a:r>
              <a:rPr lang="cs-CZ"/>
              <a:t>Kolikrát může maximálně</a:t>
            </a:r>
          </a:p>
          <a:p>
            <a:pPr algn="ctr">
              <a:spcBef>
                <a:spcPct val="50000"/>
              </a:spcBef>
            </a:pPr>
            <a:r>
              <a:rPr lang="cs-CZ"/>
              <a:t>zvýšit svou klidovou</a:t>
            </a:r>
          </a:p>
          <a:p>
            <a:pPr algn="ctr">
              <a:spcBef>
                <a:spcPct val="50000"/>
              </a:spcBef>
            </a:pPr>
            <a:r>
              <a:rPr lang="cs-CZ"/>
              <a:t>energetickou spotřebu</a:t>
            </a:r>
          </a:p>
        </p:txBody>
      </p:sp>
      <p:sp>
        <p:nvSpPr>
          <p:cNvPr id="50506" name="Oval 330"/>
          <p:cNvSpPr>
            <a:spLocks noChangeArrowheads="1"/>
          </p:cNvSpPr>
          <p:nvPr/>
        </p:nvSpPr>
        <p:spPr bwMode="auto">
          <a:xfrm>
            <a:off x="2195513" y="3429000"/>
            <a:ext cx="4318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07" name="Oval 331"/>
          <p:cNvSpPr>
            <a:spLocks noChangeArrowheads="1"/>
          </p:cNvSpPr>
          <p:nvPr/>
        </p:nvSpPr>
        <p:spPr bwMode="auto">
          <a:xfrm>
            <a:off x="2195513" y="4076700"/>
            <a:ext cx="4318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08" name="Oval 332"/>
          <p:cNvSpPr>
            <a:spLocks noChangeArrowheads="1"/>
          </p:cNvSpPr>
          <p:nvPr/>
        </p:nvSpPr>
        <p:spPr bwMode="auto">
          <a:xfrm>
            <a:off x="2195513" y="4652963"/>
            <a:ext cx="4318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09" name="Oval 333"/>
          <p:cNvSpPr>
            <a:spLocks noChangeArrowheads="1"/>
          </p:cNvSpPr>
          <p:nvPr/>
        </p:nvSpPr>
        <p:spPr bwMode="auto">
          <a:xfrm>
            <a:off x="2195513" y="5229225"/>
            <a:ext cx="4318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10" name="Oval 334"/>
          <p:cNvSpPr>
            <a:spLocks noChangeArrowheads="1"/>
          </p:cNvSpPr>
          <p:nvPr/>
        </p:nvSpPr>
        <p:spPr bwMode="auto">
          <a:xfrm>
            <a:off x="2195513" y="5876925"/>
            <a:ext cx="43180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11" name="Oval 335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0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0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0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5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5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uiExpand="1" build="p"/>
      <p:bldP spid="50497" grpId="0" uiExpand="1" build="p"/>
      <p:bldP spid="50498" grpId="0" uiExpand="1" build="p"/>
      <p:bldP spid="50499" grpId="0" animBg="1"/>
      <p:bldP spid="50500" grpId="0" animBg="1"/>
      <p:bldP spid="50501" grpId="0" animBg="1"/>
      <p:bldP spid="50502" grpId="0" uiExpand="1" build="p"/>
      <p:bldP spid="50503" grpId="0" animBg="1"/>
      <p:bldP spid="50504" grpId="0" animBg="1"/>
      <p:bldP spid="50505" grpId="0" uiExpand="1" build="p" animBg="1"/>
      <p:bldP spid="50506" grpId="0" animBg="1"/>
      <p:bldP spid="50507" grpId="0" animBg="1"/>
      <p:bldP spid="50508" grpId="0" animBg="1"/>
      <p:bldP spid="50509" grpId="0" animBg="1"/>
      <p:bldP spid="50510" grpId="0" animBg="1"/>
      <p:bldP spid="505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497888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lvl="1"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Okrajové části cvičení nebo tréninku (rozcvičení a uklidnění)</a:t>
            </a: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ROZCVIČENÍ </a:t>
            </a:r>
          </a:p>
          <a:p>
            <a:pPr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účinky</a:t>
            </a:r>
          </a:p>
          <a:p>
            <a:pPr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přelaďování ANS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zrychlení kinetiky VO</a:t>
            </a:r>
            <a:r>
              <a:rPr lang="cs-CZ" b="1" baseline="-25000" dirty="0"/>
              <a:t>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↓ počáteční deficit O</a:t>
            </a:r>
            <a:r>
              <a:rPr lang="cs-CZ" b="1" baseline="-25000" dirty="0"/>
              <a:t>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↑ aktivita klíčových enzymů glykolýzy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↑ aerobní fosforylace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změna krevních plynů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↑ prokrvení svalů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↑ kontraktilita svalových vláken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↑ pracovní účinnost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prodloužení doby maximálního a supramaximálního výkonu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oddálení vyčerpání  </a:t>
            </a: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18487" cy="1223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smtClean="0"/>
              <a:t>Odhad optimálního zatížení cirkulace?</a:t>
            </a:r>
          </a:p>
          <a:p>
            <a:pPr algn="ctr" eaLnBrk="1" hangingPunct="1">
              <a:buFontTx/>
              <a:buNone/>
            </a:pPr>
            <a:r>
              <a:rPr lang="cs-CZ" sz="2800" b="1" smtClean="0">
                <a:solidFill>
                  <a:schemeClr val="accent2"/>
                </a:solidFill>
              </a:rPr>
              <a:t>ZC (%)</a:t>
            </a:r>
            <a:r>
              <a:rPr lang="cs-CZ" sz="2800" smtClean="0"/>
              <a:t> = 60 + (VO</a:t>
            </a:r>
            <a:r>
              <a:rPr lang="cs-CZ" sz="2800" baseline="-25000" smtClean="0"/>
              <a:t>2</a:t>
            </a:r>
            <a:r>
              <a:rPr lang="cs-CZ" sz="2800" smtClean="0"/>
              <a:t>/kg max/3,5)</a:t>
            </a:r>
          </a:p>
        </p:txBody>
      </p:sp>
      <p:graphicFrame>
        <p:nvGraphicFramePr>
          <p:cNvPr id="52298" name="Group 74"/>
          <p:cNvGraphicFramePr>
            <a:graphicFrameLocks noGrp="1"/>
          </p:cNvGraphicFramePr>
          <p:nvPr>
            <p:ph sz="half" idx="2"/>
          </p:nvPr>
        </p:nvGraphicFramePr>
        <p:xfrm>
          <a:off x="2549525" y="1484313"/>
          <a:ext cx="4038600" cy="1200151"/>
        </p:xfrm>
        <a:graphic>
          <a:graphicData uri="http://schemas.openxmlformats.org/drawingml/2006/table">
            <a:tbl>
              <a:tblPr/>
              <a:tblGrid>
                <a:gridCol w="936625"/>
                <a:gridCol w="1116013"/>
                <a:gridCol w="993775"/>
                <a:gridCol w="992187"/>
              </a:tblGrid>
              <a:tr h="53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 (roky)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50 - 59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36,0 ± 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29,0 ± 5,4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99" name="Rectangle 75"/>
          <p:cNvSpPr>
            <a:spLocks noChangeArrowheads="1"/>
          </p:cNvSpPr>
          <p:nvPr/>
        </p:nvSpPr>
        <p:spPr bwMode="auto">
          <a:xfrm>
            <a:off x="4600575" y="2028825"/>
            <a:ext cx="981075" cy="3095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301" name="Rectangle 77"/>
          <p:cNvSpPr>
            <a:spLocks noChangeArrowheads="1"/>
          </p:cNvSpPr>
          <p:nvPr/>
        </p:nvSpPr>
        <p:spPr bwMode="auto">
          <a:xfrm>
            <a:off x="395288" y="2997200"/>
            <a:ext cx="82915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800" b="1">
                <a:solidFill>
                  <a:schemeClr val="accent2"/>
                </a:solidFill>
              </a:rPr>
              <a:t>ZC (%)</a:t>
            </a:r>
            <a:r>
              <a:rPr lang="cs-CZ" sz="2800"/>
              <a:t> = 60 + (36 / 3,5) = 60 + 10,3 = 70,3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3200">
                <a:solidFill>
                  <a:schemeClr val="accent2"/>
                </a:solidFill>
              </a:rPr>
              <a:t>SF</a:t>
            </a:r>
            <a:r>
              <a:rPr lang="cs-CZ" sz="3200" baseline="-25000">
                <a:solidFill>
                  <a:schemeClr val="accent2"/>
                </a:solidFill>
              </a:rPr>
              <a:t>c</a:t>
            </a:r>
            <a:r>
              <a:rPr lang="cs-CZ" sz="2800"/>
              <a:t> = (ZC . MTR)/100 + SF</a:t>
            </a:r>
            <a:r>
              <a:rPr lang="cs-CZ" sz="2800" baseline="-25000"/>
              <a:t>klid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800" b="1">
                <a:solidFill>
                  <a:schemeClr val="accent2"/>
                </a:solidFill>
              </a:rPr>
              <a:t>MTR</a:t>
            </a:r>
            <a:r>
              <a:rPr lang="cs-CZ" sz="2800"/>
              <a:t> = 220 – věk - SF</a:t>
            </a:r>
            <a:r>
              <a:rPr lang="cs-CZ" sz="2800" baseline="-25000"/>
              <a:t>klid</a:t>
            </a:r>
            <a:r>
              <a:rPr lang="cs-CZ" sz="2800"/>
              <a:t> = 220 – 50 – 60 =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800"/>
              <a:t>= </a:t>
            </a:r>
            <a:r>
              <a:rPr lang="cs-CZ" sz="2800" b="1"/>
              <a:t>110/min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800" b="1">
                <a:solidFill>
                  <a:schemeClr val="accent2"/>
                </a:solidFill>
              </a:rPr>
              <a:t>SF</a:t>
            </a:r>
            <a:r>
              <a:rPr lang="cs-CZ" sz="2800" b="1" baseline="-25000">
                <a:solidFill>
                  <a:schemeClr val="accent2"/>
                </a:solidFill>
              </a:rPr>
              <a:t>c</a:t>
            </a:r>
            <a:r>
              <a:rPr lang="cs-CZ" sz="2800"/>
              <a:t> = (70,3 . 110)/100 + 60 = 77 + 60 =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800"/>
              <a:t>= </a:t>
            </a:r>
            <a:r>
              <a:rPr lang="cs-CZ" sz="2800" b="1"/>
              <a:t>137/min</a:t>
            </a:r>
            <a:r>
              <a:rPr lang="cs-CZ" sz="2800" b="1" baseline="-25000"/>
              <a:t> </a:t>
            </a:r>
            <a:r>
              <a:rPr lang="cs-CZ" sz="2800"/>
              <a:t> </a:t>
            </a:r>
          </a:p>
        </p:txBody>
      </p:sp>
      <p:sp>
        <p:nvSpPr>
          <p:cNvPr id="52303" name="Line 79"/>
          <p:cNvSpPr>
            <a:spLocks noChangeShapeType="1"/>
          </p:cNvSpPr>
          <p:nvPr/>
        </p:nvSpPr>
        <p:spPr bwMode="auto">
          <a:xfrm flipH="1">
            <a:off x="3995738" y="2349500"/>
            <a:ext cx="1008062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2304" name="Picture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67691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52299" grpId="0" animBg="1"/>
      <p:bldP spid="52301" grpId="0" uiExpand="1" build="p"/>
      <p:bldP spid="523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cs-CZ" sz="2400" b="1" smtClean="0"/>
              <a:t>HYPOKINETIČTÍ JEDINCI</a:t>
            </a:r>
            <a:br>
              <a:rPr lang="cs-CZ" sz="2400" b="1" smtClean="0"/>
            </a:br>
            <a:r>
              <a:rPr lang="cs-CZ" sz="2400" b="1" smtClean="0"/>
              <a:t>BY MĚLI MÍT "STARTOVNÍ" FÁZI PROGRAMU</a:t>
            </a:r>
            <a:endParaRPr lang="cs-CZ" sz="3600" b="1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dirty="0">
                <a:latin typeface="Courier New" pitchFamily="49" charset="0"/>
              </a:rPr>
              <a:t> </a:t>
            </a:r>
            <a:r>
              <a:rPr lang="cs-CZ" sz="2000" b="1" dirty="0"/>
              <a:t>Americká společnost sportovní medicíny (ACSM)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snížit </a:t>
            </a:r>
            <a:r>
              <a:rPr lang="cs-CZ" sz="2000" b="1" dirty="0"/>
              <a:t>u hypokinetických jedinců </a:t>
            </a:r>
            <a:r>
              <a:rPr lang="cs-CZ" sz="2000" b="1" dirty="0" smtClean="0"/>
              <a:t>vypočítanou </a:t>
            </a:r>
            <a:r>
              <a:rPr lang="cs-CZ" sz="2000" b="1" dirty="0"/>
              <a:t>intenzitu zatížení </a:t>
            </a: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o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MET (3,5 ml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Je to pro všechny stupně zdatnosti vhodné?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Např</a:t>
            </a:r>
            <a:r>
              <a:rPr lang="cs-CZ" sz="2000" b="1" dirty="0"/>
              <a:t>. u osob s</a:t>
            </a:r>
            <a:r>
              <a:rPr lang="cs-CZ" sz="2000" b="1" dirty="0">
                <a:solidFill>
                  <a:schemeClr val="tx2"/>
                </a:solidFill>
              </a:rPr>
              <a:t> VO</a:t>
            </a:r>
            <a:r>
              <a:rPr lang="cs-CZ" sz="2000" b="1" baseline="-25000" dirty="0">
                <a:solidFill>
                  <a:schemeClr val="tx2"/>
                </a:solidFill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/kg max = 15 ml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nebo u osob s </a:t>
            </a:r>
            <a:r>
              <a:rPr lang="cs-CZ" sz="2000" b="1" dirty="0" smtClean="0">
                <a:solidFill>
                  <a:schemeClr val="tx2"/>
                </a:solidFill>
              </a:rPr>
              <a:t>VO</a:t>
            </a:r>
            <a:r>
              <a:rPr lang="cs-CZ" sz="2000" b="1" baseline="-25000" dirty="0" smtClean="0">
                <a:solidFill>
                  <a:schemeClr val="tx2"/>
                </a:solidFill>
              </a:rPr>
              <a:t>2</a:t>
            </a:r>
            <a:r>
              <a:rPr lang="cs-CZ" sz="2000" b="1" dirty="0" smtClean="0">
                <a:solidFill>
                  <a:schemeClr val="tx2"/>
                </a:solidFill>
              </a:rPr>
              <a:t>/kg max = 35 ml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Co by </a:t>
            </a:r>
            <a:r>
              <a:rPr lang="cs-CZ" sz="2000" b="1" dirty="0"/>
              <a:t>znamenalo </a:t>
            </a:r>
            <a:r>
              <a:rPr lang="cs-CZ" sz="2000" b="1" dirty="0" smtClean="0"/>
              <a:t>v 1. týdnu startovacího programu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snížení </a:t>
            </a:r>
            <a:r>
              <a:rPr lang="cs-CZ" sz="2000" b="1" dirty="0"/>
              <a:t>o 1 </a:t>
            </a:r>
            <a:r>
              <a:rPr lang="cs-CZ" sz="2000" b="1" dirty="0" smtClean="0"/>
              <a:t>MET?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7478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 A:</a:t>
            </a:r>
          </a:p>
          <a:p>
            <a:pPr>
              <a:defRPr/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/kg max = 15,0 ml/min</a:t>
            </a:r>
          </a:p>
          <a:p>
            <a:pPr>
              <a:defRPr/>
            </a:pPr>
            <a:r>
              <a:rPr lang="cs-CZ" b="1" dirty="0"/>
              <a:t>Optimální ZC (%) při VO</a:t>
            </a:r>
            <a:r>
              <a:rPr lang="cs-CZ" b="1" baseline="-25000" dirty="0"/>
              <a:t>2</a:t>
            </a:r>
            <a:r>
              <a:rPr lang="cs-CZ" b="1" dirty="0"/>
              <a:t>/kg max 15 ml = 60 + (VO</a:t>
            </a:r>
            <a:r>
              <a:rPr lang="cs-CZ" b="1" baseline="-25000" dirty="0"/>
              <a:t>2</a:t>
            </a:r>
            <a:r>
              <a:rPr lang="cs-CZ" b="1" dirty="0"/>
              <a:t>/kg max/3,5) = 60 + (15/3,5) = 64,29</a:t>
            </a:r>
          </a:p>
          <a:p>
            <a:pPr>
              <a:defRPr/>
            </a:pPr>
            <a:r>
              <a:rPr lang="cs-CZ" b="1" dirty="0"/>
              <a:t>64,29 % z VO</a:t>
            </a:r>
            <a:r>
              <a:rPr lang="cs-CZ" b="1" baseline="-25000" dirty="0"/>
              <a:t>2</a:t>
            </a:r>
            <a:r>
              <a:rPr lang="cs-CZ" b="1" dirty="0"/>
              <a:t>/kg 15 ml = 9,64 ml</a:t>
            </a:r>
          </a:p>
          <a:p>
            <a:pPr>
              <a:defRPr/>
            </a:pPr>
            <a:r>
              <a:rPr lang="cs-CZ" b="1" dirty="0"/>
              <a:t>Snížení VO</a:t>
            </a:r>
            <a:r>
              <a:rPr lang="cs-CZ" b="1" baseline="-25000" dirty="0"/>
              <a:t>2</a:t>
            </a:r>
            <a:r>
              <a:rPr lang="cs-CZ" b="1" dirty="0"/>
              <a:t>/kg o 3,5 ml = 6,14 ml </a:t>
            </a:r>
          </a:p>
          <a:p>
            <a:pPr>
              <a:defRPr/>
            </a:pPr>
            <a:r>
              <a:rPr lang="cs-CZ" b="1" dirty="0"/>
              <a:t>6,14 ml z VO</a:t>
            </a:r>
            <a:r>
              <a:rPr lang="cs-CZ" b="1" baseline="-25000" dirty="0"/>
              <a:t>2</a:t>
            </a:r>
            <a:r>
              <a:rPr lang="cs-CZ" b="1" dirty="0"/>
              <a:t>/kg max 15 ml = 40,93 %</a:t>
            </a:r>
          </a:p>
          <a:p>
            <a:pPr>
              <a:defRPr/>
            </a:pPr>
            <a:r>
              <a:rPr lang="cs-CZ" b="1" dirty="0"/>
              <a:t>Začátek tréninku jen na 40,93 % VO</a:t>
            </a:r>
            <a:r>
              <a:rPr lang="cs-CZ" b="1" baseline="-25000" dirty="0"/>
              <a:t>2</a:t>
            </a:r>
            <a:r>
              <a:rPr lang="cs-CZ" b="1" dirty="0"/>
              <a:t>/kg max</a:t>
            </a:r>
          </a:p>
          <a:p>
            <a:pPr>
              <a:defRPr/>
            </a:pPr>
            <a:r>
              <a:rPr lang="cs-CZ" b="1" dirty="0"/>
              <a:t>Absolutně neefektivní!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 B:</a:t>
            </a:r>
          </a:p>
          <a:p>
            <a:pPr>
              <a:defRPr/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/kg max = 35,0 ml/min</a:t>
            </a:r>
          </a:p>
          <a:p>
            <a:pPr>
              <a:defRPr/>
            </a:pPr>
            <a:r>
              <a:rPr lang="cs-CZ" b="1" dirty="0"/>
              <a:t>Optimální ZC (%) při VO</a:t>
            </a:r>
            <a:r>
              <a:rPr lang="cs-CZ" b="1" baseline="-25000" dirty="0"/>
              <a:t>2</a:t>
            </a:r>
            <a:r>
              <a:rPr lang="cs-CZ" b="1" dirty="0"/>
              <a:t>/kg max 35 ml = 60 + (VO</a:t>
            </a:r>
            <a:r>
              <a:rPr lang="cs-CZ" b="1" baseline="-25000" dirty="0"/>
              <a:t>2</a:t>
            </a:r>
            <a:r>
              <a:rPr lang="cs-CZ" b="1" dirty="0"/>
              <a:t>/kg max/3,5) = 60 + (35/3,5) = 70,0</a:t>
            </a:r>
          </a:p>
          <a:p>
            <a:pPr>
              <a:defRPr/>
            </a:pPr>
            <a:r>
              <a:rPr lang="cs-CZ" b="1" dirty="0"/>
              <a:t>70,0 % z VO</a:t>
            </a:r>
            <a:r>
              <a:rPr lang="cs-CZ" b="1" baseline="-25000" dirty="0"/>
              <a:t>2</a:t>
            </a:r>
            <a:r>
              <a:rPr lang="cs-CZ" b="1" dirty="0"/>
              <a:t>/kg 35 ml = 24,5 ml</a:t>
            </a:r>
          </a:p>
          <a:p>
            <a:pPr>
              <a:defRPr/>
            </a:pPr>
            <a:r>
              <a:rPr lang="cs-CZ" b="1" dirty="0"/>
              <a:t>Snížení VO</a:t>
            </a:r>
            <a:r>
              <a:rPr lang="cs-CZ" b="1" baseline="-25000" dirty="0"/>
              <a:t>2</a:t>
            </a:r>
            <a:r>
              <a:rPr lang="cs-CZ" b="1" dirty="0"/>
              <a:t>/kg o 3,5 ml = 21,0 ml </a:t>
            </a:r>
          </a:p>
          <a:p>
            <a:pPr>
              <a:defRPr/>
            </a:pPr>
            <a:r>
              <a:rPr lang="cs-CZ" b="1" dirty="0"/>
              <a:t>21,0 ml z VO</a:t>
            </a:r>
            <a:r>
              <a:rPr lang="cs-CZ" b="1" baseline="-25000" dirty="0"/>
              <a:t>2</a:t>
            </a:r>
            <a:r>
              <a:rPr lang="cs-CZ" b="1" dirty="0"/>
              <a:t>/kg max 35 ml = 60,0 %</a:t>
            </a:r>
          </a:p>
          <a:p>
            <a:pPr>
              <a:defRPr/>
            </a:pPr>
            <a:r>
              <a:rPr lang="cs-CZ" b="1" dirty="0"/>
              <a:t>Začátek tréninku na 60,0 % VO</a:t>
            </a:r>
            <a:r>
              <a:rPr lang="cs-CZ" b="1" baseline="-25000" dirty="0"/>
              <a:t>2</a:t>
            </a:r>
            <a:r>
              <a:rPr lang="cs-CZ" b="1" dirty="0"/>
              <a:t>/kg max</a:t>
            </a:r>
          </a:p>
          <a:p>
            <a:pPr>
              <a:defRPr/>
            </a:pPr>
            <a:r>
              <a:rPr lang="cs-CZ" b="1" dirty="0"/>
              <a:t>Již efektivní!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cs-CZ" sz="2400" b="1" smtClean="0"/>
              <a:t>HYPOKINETIČTÍ JEDINCI</a:t>
            </a:r>
            <a:br>
              <a:rPr lang="cs-CZ" sz="2400" b="1" smtClean="0"/>
            </a:br>
            <a:r>
              <a:rPr lang="cs-CZ" sz="2400" b="1" smtClean="0"/>
              <a:t>BY MĚLI MÍT "STARTOVNÍ" FÁZI PROGRAMU</a:t>
            </a:r>
            <a:endParaRPr lang="cs-CZ" sz="3600" b="1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dirty="0">
                <a:latin typeface="Courier New" pitchFamily="49" charset="0"/>
              </a:rPr>
              <a:t> </a:t>
            </a:r>
            <a:r>
              <a:rPr lang="cs-CZ" sz="2000" b="1" dirty="0"/>
              <a:t>Americká společnost sportovní medicíny (ACSM)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snížit </a:t>
            </a:r>
            <a:r>
              <a:rPr lang="cs-CZ" sz="2000" b="1" dirty="0"/>
              <a:t>u hypokinetických jedinců </a:t>
            </a:r>
            <a:r>
              <a:rPr lang="cs-CZ" sz="2000" b="1" dirty="0" smtClean="0"/>
              <a:t>vypočítanou </a:t>
            </a:r>
            <a:r>
              <a:rPr lang="cs-CZ" sz="2000" b="1" dirty="0"/>
              <a:t>intenzitu zatížení </a:t>
            </a: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o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MET (3,5 ml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Proto lépe snížit vypočítané zatížení o 10 %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7754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 A:</a:t>
            </a:r>
          </a:p>
          <a:p>
            <a:pPr>
              <a:defRPr/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/kg max = 15,0 ml/min</a:t>
            </a:r>
          </a:p>
          <a:p>
            <a:pPr>
              <a:defRPr/>
            </a:pPr>
            <a:r>
              <a:rPr lang="cs-CZ" b="1" dirty="0"/>
              <a:t>Optimální ZC (%) při VO</a:t>
            </a:r>
            <a:r>
              <a:rPr lang="cs-CZ" b="1" baseline="-25000" dirty="0"/>
              <a:t>2</a:t>
            </a:r>
            <a:r>
              <a:rPr lang="cs-CZ" b="1" dirty="0"/>
              <a:t>/kg max 15 ml = 60 + (VO</a:t>
            </a:r>
            <a:r>
              <a:rPr lang="cs-CZ" b="1" baseline="-25000" dirty="0"/>
              <a:t>2</a:t>
            </a:r>
            <a:r>
              <a:rPr lang="cs-CZ" b="1" dirty="0"/>
              <a:t>/kg max/3,5) = 60 + (15/3,5) = 64,29</a:t>
            </a:r>
          </a:p>
          <a:p>
            <a:pPr>
              <a:defRPr/>
            </a:pPr>
            <a:r>
              <a:rPr lang="cs-CZ" b="1" dirty="0"/>
              <a:t>64,29 % z VO</a:t>
            </a:r>
            <a:r>
              <a:rPr lang="cs-CZ" b="1" baseline="-25000" dirty="0"/>
              <a:t>2</a:t>
            </a:r>
            <a:r>
              <a:rPr lang="cs-CZ" b="1" dirty="0"/>
              <a:t>/kg 15 ml = 9,64 ml</a:t>
            </a:r>
          </a:p>
          <a:p>
            <a:pPr>
              <a:defRPr/>
            </a:pPr>
            <a:r>
              <a:rPr lang="cs-CZ" b="1" dirty="0"/>
              <a:t>Snížení VO</a:t>
            </a:r>
            <a:r>
              <a:rPr lang="cs-CZ" b="1" baseline="-25000" dirty="0"/>
              <a:t>2</a:t>
            </a:r>
            <a:r>
              <a:rPr lang="cs-CZ" b="1" dirty="0"/>
              <a:t>/kg o 3,5 ml = 6,14 ml </a:t>
            </a:r>
          </a:p>
          <a:p>
            <a:pPr>
              <a:defRPr/>
            </a:pPr>
            <a:r>
              <a:rPr lang="cs-CZ" b="1" dirty="0"/>
              <a:t>6,14 ml z VO</a:t>
            </a:r>
            <a:r>
              <a:rPr lang="cs-CZ" b="1" baseline="-25000" dirty="0"/>
              <a:t>2</a:t>
            </a:r>
            <a:r>
              <a:rPr lang="cs-CZ" b="1" dirty="0"/>
              <a:t>/kg max 15 ml = 40,93 %</a:t>
            </a:r>
          </a:p>
          <a:p>
            <a:pPr>
              <a:defRPr/>
            </a:pPr>
            <a:r>
              <a:rPr lang="cs-CZ" b="1" dirty="0"/>
              <a:t>Začátek tréninku jen na 40,93 % VO</a:t>
            </a:r>
            <a:r>
              <a:rPr lang="cs-CZ" b="1" baseline="-25000" dirty="0"/>
              <a:t>2</a:t>
            </a:r>
            <a:r>
              <a:rPr lang="cs-CZ" b="1" dirty="0"/>
              <a:t>/kg max</a:t>
            </a:r>
          </a:p>
          <a:p>
            <a:pPr>
              <a:defRPr/>
            </a:pPr>
            <a:r>
              <a:rPr lang="cs-CZ" b="1" dirty="0"/>
              <a:t>Absolutně neefektivní!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 A:</a:t>
            </a:r>
          </a:p>
          <a:p>
            <a:pPr>
              <a:defRPr/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/kg max = 15,0 ml/min</a:t>
            </a:r>
          </a:p>
          <a:p>
            <a:pPr>
              <a:defRPr/>
            </a:pPr>
            <a:r>
              <a:rPr lang="cs-CZ" b="1" dirty="0"/>
              <a:t>Optimální ZC (%) při VO</a:t>
            </a:r>
            <a:r>
              <a:rPr lang="cs-CZ" b="1" baseline="-25000" dirty="0"/>
              <a:t>2</a:t>
            </a:r>
            <a:r>
              <a:rPr lang="cs-CZ" b="1" dirty="0"/>
              <a:t>/kg max 15 ml = 60 + (VO</a:t>
            </a:r>
            <a:r>
              <a:rPr lang="cs-CZ" b="1" baseline="-25000" dirty="0"/>
              <a:t>2</a:t>
            </a:r>
            <a:r>
              <a:rPr lang="cs-CZ" b="1" dirty="0"/>
              <a:t>/kg max/3,5) = 60 + (15/3,5) = 64,29</a:t>
            </a:r>
          </a:p>
          <a:p>
            <a:pPr>
              <a:defRPr/>
            </a:pPr>
            <a:r>
              <a:rPr lang="cs-CZ" b="1" dirty="0"/>
              <a:t>64,29 % z VO</a:t>
            </a:r>
            <a:r>
              <a:rPr lang="cs-CZ" b="1" baseline="-25000" dirty="0"/>
              <a:t>2</a:t>
            </a:r>
            <a:r>
              <a:rPr lang="cs-CZ" b="1" dirty="0"/>
              <a:t>/kg 15 ml = 9,64 ml</a:t>
            </a:r>
          </a:p>
          <a:p>
            <a:pPr>
              <a:defRPr/>
            </a:pPr>
            <a:r>
              <a:rPr lang="cs-CZ" b="1" dirty="0"/>
              <a:t>Snížení VO</a:t>
            </a:r>
            <a:r>
              <a:rPr lang="cs-CZ" b="1" baseline="-25000" dirty="0"/>
              <a:t>2</a:t>
            </a:r>
            <a:r>
              <a:rPr lang="cs-CZ" b="1" dirty="0"/>
              <a:t>/kg o 10 % = 8,68 ml </a:t>
            </a:r>
          </a:p>
          <a:p>
            <a:pPr>
              <a:defRPr/>
            </a:pPr>
            <a:r>
              <a:rPr lang="cs-CZ" b="1" dirty="0"/>
              <a:t>8,68 ml z VO</a:t>
            </a:r>
            <a:r>
              <a:rPr lang="cs-CZ" b="1" baseline="-25000" dirty="0"/>
              <a:t>2</a:t>
            </a:r>
            <a:r>
              <a:rPr lang="cs-CZ" b="1" dirty="0"/>
              <a:t>/kg max 15 ml = 57,87 %</a:t>
            </a:r>
          </a:p>
          <a:p>
            <a:pPr>
              <a:defRPr/>
            </a:pPr>
            <a:r>
              <a:rPr lang="cs-CZ" b="1" dirty="0"/>
              <a:t>Začátek tréninku na 57,87 % VO</a:t>
            </a:r>
            <a:r>
              <a:rPr lang="cs-CZ" b="1" baseline="-25000" dirty="0"/>
              <a:t>2</a:t>
            </a:r>
            <a:r>
              <a:rPr lang="cs-CZ" b="1" dirty="0"/>
              <a:t>/kg max</a:t>
            </a:r>
          </a:p>
          <a:p>
            <a:pPr>
              <a:defRPr/>
            </a:pPr>
            <a:r>
              <a:rPr lang="cs-CZ" b="1" dirty="0"/>
              <a:t>Těsně pod dolní hranicí efektivnosti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cs-CZ" sz="2400" b="1" smtClean="0"/>
              <a:t>HYPOKINETIČTÍ JEDINCI</a:t>
            </a:r>
            <a:br>
              <a:rPr lang="cs-CZ" sz="2400" b="1" smtClean="0"/>
            </a:br>
            <a:r>
              <a:rPr lang="cs-CZ" sz="2400" b="1" smtClean="0"/>
              <a:t>BY MĚLI MÍT "STARTOVNÍ" FÁZI PROGRAMU</a:t>
            </a:r>
            <a:endParaRPr lang="cs-CZ" sz="3600" b="1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dirty="0">
                <a:latin typeface="Courier New" pitchFamily="49" charset="0"/>
              </a:rPr>
              <a:t> </a:t>
            </a:r>
            <a:r>
              <a:rPr lang="cs-CZ" sz="2000" b="1" dirty="0"/>
              <a:t>Americká společnost sportovní medicíny (ACSM)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snížit </a:t>
            </a:r>
            <a:r>
              <a:rPr lang="cs-CZ" sz="2000" b="1" dirty="0"/>
              <a:t>u hypokinetických jedinců </a:t>
            </a:r>
            <a:r>
              <a:rPr lang="cs-CZ" sz="2000" b="1" dirty="0" smtClean="0"/>
              <a:t>vypočítanou </a:t>
            </a:r>
            <a:r>
              <a:rPr lang="cs-CZ" sz="2000" b="1" dirty="0"/>
              <a:t>intenzitu zatížení </a:t>
            </a: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o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MET (3,5 ml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Proto lépe snížit vypočítané zatížení o 10 %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REÁLNÉ ZATÍŽENÍ V PRVNÍM TÝDNU STARTOVACÍ FÁZE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SE BUDE POHYBOVAT I U OSOB S VELMI NÍZKOU ZDATNOSTÍ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TĚSNĚ POD DOLNÍ HRANICÍ ÚČINNOSTI!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395536" y="2996952"/>
            <a:ext cx="8352928" cy="165618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00113" y="549275"/>
          <a:ext cx="6985000" cy="5627695"/>
        </p:xfrm>
        <a:graphic>
          <a:graphicData uri="http://schemas.openxmlformats.org/drawingml/2006/table">
            <a:tbl>
              <a:tblPr/>
              <a:tblGrid>
                <a:gridCol w="1284287"/>
                <a:gridCol w="1036638"/>
                <a:gridCol w="1554162"/>
                <a:gridCol w="1471613"/>
                <a:gridCol w="16383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MUŽI (1. týden)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STARTOVACÍ FÁZE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FÁZE ZVYŠOVÁNÍ ZDATNOSTI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Věk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(roky)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 – 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2,6 – 3,1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5,1 – 5,2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21 - 25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2,4 – 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30,5 – 32,5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 – 5,1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 – 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 – 2,4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30,5 – 34,0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4,2 – 4,9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 – 35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2,1 – 2,2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31,0 – 35,0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4,1 – 4,7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 – 40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2,0 – 2,1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31,0 – 35,5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 – 45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31,5 – 37,0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 – 50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32,5 – 38,0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 – 55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1,8 – 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34,5 – 42,5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 – 60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35,0 – 44,0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 – 65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1,6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36,0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 – 70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37,0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3,8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787900" y="2060575"/>
            <a:ext cx="3455988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87900" y="882650"/>
            <a:ext cx="3455988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11188" y="333375"/>
          <a:ext cx="7416800" cy="6049970"/>
        </p:xfrm>
        <a:graphic>
          <a:graphicData uri="http://schemas.openxmlformats.org/drawingml/2006/table">
            <a:tbl>
              <a:tblPr/>
              <a:tblGrid>
                <a:gridCol w="1365250"/>
                <a:gridCol w="1100137"/>
                <a:gridCol w="1651000"/>
                <a:gridCol w="1562100"/>
                <a:gridCol w="1738313"/>
              </a:tblGrid>
              <a:tr h="3730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ŽENY (1. týden)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STARTOVACÍ FÁZE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FÁZE ZVYŠOVÁNÍ ZDATNOSTI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Věk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(roky)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18 – 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2,0 – 2,4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33,0 – 37,0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4,2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21 - 25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33,0 – 37,0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4,3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26 – 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33,5 – 40,5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4,2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31 – 35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1,8 – 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35,0 – 42,5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4,0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36 – 40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1,7 – 1,8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35,0 – 42,5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4,0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41 – 45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37,5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46 – 50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1,5 – 1,6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37,5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3,9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– 55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1,4 – 1,5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40,0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3,7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56 – 60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1,3 – 1,4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43,0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3,4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61 – 65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43,5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3,1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66 – 70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1,1 – 1,2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44,5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2,9 – 3,9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4752975" y="701675"/>
            <a:ext cx="3455988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70438" y="2276475"/>
            <a:ext cx="3455987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Žádné zdravotní problémy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přidávání objemu = prodlužování cvičení </a:t>
            </a:r>
          </a:p>
          <a:p>
            <a:pPr algn="ctr">
              <a:defRPr/>
            </a:pPr>
            <a:r>
              <a:rPr lang="cs-CZ" b="1" dirty="0"/>
              <a:t>Na konci startovací fáze plně efektivní cvičení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Začíná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ZVYŠOVÁNÍ TĚLESNÉ ZDATNOSTI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u="sng" dirty="0"/>
          </a:p>
          <a:p>
            <a:pPr algn="ctr">
              <a:defRPr/>
            </a:pPr>
            <a:endParaRPr lang="cs-CZ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1628800"/>
            <a:ext cx="216024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00113" y="549275"/>
          <a:ext cx="6985000" cy="5627695"/>
        </p:xfrm>
        <a:graphic>
          <a:graphicData uri="http://schemas.openxmlformats.org/drawingml/2006/table">
            <a:tbl>
              <a:tblPr/>
              <a:tblGrid>
                <a:gridCol w="1284287"/>
                <a:gridCol w="1036638"/>
                <a:gridCol w="1554162"/>
                <a:gridCol w="1471613"/>
                <a:gridCol w="1638300"/>
              </a:tblGrid>
              <a:tr h="347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MUŽI (1. týden)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STARTOVACÍ FÁZE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FÁZE ZVYŠOVÁNÍ ZDATNOSTI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Věk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(roky)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 – 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2,6 – 3,1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5,1 – 5,2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21 - 25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2,4 – 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30,5 – 32,5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 – 5,1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 – 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 – 2,4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30,5 – 34,0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4,2 – 4,9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 – 35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2,1 – 2,2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31,0 – 35,0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4,1 – 4,7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 – 40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2,0 – 2,1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31,0 – 35,5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 – 45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31,5 – 37,0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 – 50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32,5 – 38,0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 – 55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1,8 – 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34,5 – 42,5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 – 60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35,0 – 44,0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 – 65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1,6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36,0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 – 70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37,0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3,8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787900" y="2060575"/>
            <a:ext cx="3455988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87900" y="882650"/>
            <a:ext cx="3455988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497888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lvl="1"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Okrajové části cvičení nebo tréninku (rozcvičení a uklidnění)</a:t>
            </a: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ROZCVIČENÍ 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účinky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zlepšení přívodu kyslíku do pracujícího svalu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šetření zásobních makroergních fosfátů</a:t>
            </a:r>
          </a:p>
          <a:p>
            <a:pPr algn="ctr">
              <a:defRPr/>
            </a:pPr>
            <a:r>
              <a:rPr lang="cs-CZ" b="1" dirty="0"/>
              <a:t>+</a:t>
            </a:r>
          </a:p>
          <a:p>
            <a:pPr algn="ctr">
              <a:defRPr/>
            </a:pPr>
            <a:r>
              <a:rPr lang="cs-CZ" b="1" dirty="0"/>
              <a:t>pokles produkce a hromadění laktátu </a:t>
            </a:r>
          </a:p>
          <a:p>
            <a:pPr algn="ctr">
              <a:defRPr/>
            </a:pPr>
            <a:r>
              <a:rPr lang="cs-CZ" b="1" dirty="0"/>
              <a:t>+ </a:t>
            </a:r>
          </a:p>
          <a:p>
            <a:pPr algn="ctr">
              <a:defRPr/>
            </a:pPr>
            <a:r>
              <a:rPr lang="cs-CZ" b="1" dirty="0"/>
              <a:t>pokles kyslíkového deficitu</a:t>
            </a:r>
          </a:p>
          <a:p>
            <a:pPr algn="ctr">
              <a:defRPr/>
            </a:pPr>
            <a:r>
              <a:rPr lang="cs-CZ" b="1" dirty="0"/>
              <a:t>+</a:t>
            </a:r>
          </a:p>
          <a:p>
            <a:pPr algn="ctr">
              <a:defRPr/>
            </a:pPr>
            <a:r>
              <a:rPr lang="cs-CZ" b="1" dirty="0"/>
              <a:t>zvýšení pracovní účinnosti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</p:txBody>
      </p:sp>
      <p:sp>
        <p:nvSpPr>
          <p:cNvPr id="3" name="Šipka dolů 2"/>
          <p:cNvSpPr/>
          <p:nvPr/>
        </p:nvSpPr>
        <p:spPr>
          <a:xfrm>
            <a:off x="4355976" y="2420888"/>
            <a:ext cx="216024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11188" y="333375"/>
          <a:ext cx="7416800" cy="6049970"/>
        </p:xfrm>
        <a:graphic>
          <a:graphicData uri="http://schemas.openxmlformats.org/drawingml/2006/table">
            <a:tbl>
              <a:tblPr/>
              <a:tblGrid>
                <a:gridCol w="1365250"/>
                <a:gridCol w="1100137"/>
                <a:gridCol w="1651000"/>
                <a:gridCol w="1562100"/>
                <a:gridCol w="1738313"/>
              </a:tblGrid>
              <a:tr h="3730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ŽENY (1. týden)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STARTOVACÍ FÁZE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FÁZE ZVYŠOVÁNÍ ZDATNOSTI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Věk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Délka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(roky)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18 – 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2,0 – 2,4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33,0 – 37,0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4,2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21 - 25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33,0 – 37,0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4,3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26 – 30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33,5 – 40,5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4,2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31 – 35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1,8 – 1,9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35,0 – 42,5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4,0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36 – 40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1,7 – 1,8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35,0 – 42,5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4,0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41 – 45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37,5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46 – 50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1,5 – 1,6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37,5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3,9 – 4,0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– 55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1,4 – 1,5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40,0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3,7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56 – 60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1,3 – 1,4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43,0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3,4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61 – 65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43,5 – 44,5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3,1 – 4,1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66 – 70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1,1 – 1,2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44,5 – 45,0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2,9 – 3,9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95" marR="443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4752975" y="701675"/>
            <a:ext cx="3455988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70438" y="2276475"/>
            <a:ext cx="3455987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63000" cy="6858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b="1" dirty="0"/>
          </a:p>
          <a:p>
            <a:pPr lvl="1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INTENZITY ZATÍŽENÍ POMOCÍ SRDEČNÍ FREKVENCE</a:t>
            </a:r>
          </a:p>
          <a:p>
            <a:pPr algn="ctr" eaLnBrk="1" hangingPunct="1">
              <a:buFontTx/>
              <a:buNone/>
              <a:defRPr/>
            </a:pPr>
            <a:r>
              <a:rPr lang="cs-CZ" b="1" dirty="0" smtClean="0"/>
              <a:t> </a:t>
            </a:r>
            <a:r>
              <a:rPr lang="cs-CZ" sz="1800" b="1" dirty="0" smtClean="0"/>
              <a:t>Stejný program může mít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u různých osob na stejné úrovni zdatnosti rozdílný </a:t>
            </a:r>
            <a:r>
              <a:rPr lang="cs-CZ" sz="1800" b="1" dirty="0"/>
              <a:t>efekt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/>
              <a:t> </a:t>
            </a:r>
            <a:r>
              <a:rPr lang="cs-CZ" sz="1800" b="1" dirty="0" smtClean="0"/>
              <a:t>Někteří </a:t>
            </a:r>
            <a:r>
              <a:rPr lang="cs-CZ" sz="1800" b="1" dirty="0"/>
              <a:t>jedinci mají vysokou </a:t>
            </a:r>
            <a:r>
              <a:rPr lang="cs-CZ" sz="1800" b="1" dirty="0" smtClean="0"/>
              <a:t>schopnost odpovědět </a:t>
            </a:r>
            <a:r>
              <a:rPr lang="cs-CZ" sz="1800" b="1" dirty="0"/>
              <a:t>na zátěžový program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/>
              <a:t>vzestupem aerobní kapacity, </a:t>
            </a:r>
            <a:r>
              <a:rPr lang="cs-CZ" sz="1800" b="1" dirty="0" smtClean="0"/>
              <a:t>jiní </a:t>
            </a:r>
            <a:r>
              <a:rPr lang="cs-CZ" sz="1800" b="1" dirty="0"/>
              <a:t>naopak velmi nízkou.</a:t>
            </a:r>
          </a:p>
          <a:p>
            <a:pPr algn="ctr" eaLnBrk="1" hangingPunct="1">
              <a:buFontTx/>
              <a:buNone/>
              <a:defRPr/>
            </a:pP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1800" b="1" dirty="0" smtClean="0"/>
              <a:t>Tato schopnost je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geneticky zakódovaná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1800" b="1" dirty="0" smtClean="0"/>
              <a:t>75% až 80% biologické variability VO</a:t>
            </a:r>
            <a:r>
              <a:rPr lang="cs-CZ" sz="1800" b="1" baseline="-25000" dirty="0" smtClean="0"/>
              <a:t>2</a:t>
            </a:r>
            <a:r>
              <a:rPr lang="cs-CZ" sz="1800" b="1" dirty="0" smtClean="0"/>
              <a:t>/kg max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 je možno přičítat hereditárním faktorům.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sz="1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1800" b="1" dirty="0" smtClean="0"/>
              <a:t> Kombinace vysoké aerobní kapacity a vysoké trénovatelnosti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1800" b="1" dirty="0" smtClean="0"/>
              <a:t>charakteristická pro </a:t>
            </a:r>
            <a:r>
              <a:rPr lang="cs-CZ" sz="1800" b="1" dirty="0" smtClean="0">
                <a:solidFill>
                  <a:schemeClr val="tx2"/>
                </a:solidFill>
              </a:rPr>
              <a:t>vysoce výkonné sportovce</a:t>
            </a:r>
            <a:r>
              <a:rPr lang="cs-CZ" sz="1800" b="1" dirty="0" smtClean="0"/>
              <a:t>. </a:t>
            </a:r>
          </a:p>
          <a:p>
            <a:pPr algn="ctr" eaLnBrk="1" hangingPunct="1">
              <a:buFontTx/>
              <a:buNone/>
              <a:defRPr/>
            </a:pPr>
            <a:endParaRPr lang="cs-CZ" sz="3600" b="1" dirty="0"/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 autoUpdateAnimBg="0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569325" cy="6858000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 eaLnBrk="1" hangingPunct="1">
              <a:buFontTx/>
              <a:buNone/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INTENZITY ZATÍŽENÍ POMOCÍ SRDEČNÍ FREKVENCE</a:t>
            </a:r>
          </a:p>
          <a:p>
            <a:pPr algn="ctr" eaLnBrk="1" hangingPunct="1">
              <a:buFontTx/>
              <a:buNone/>
              <a:defRPr/>
            </a:pPr>
            <a:endParaRPr lang="cs-CZ" sz="1800" b="1" dirty="0" smtClean="0"/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Přesto s konkrétní progresí VO</a:t>
            </a:r>
            <a:r>
              <a:rPr lang="cs-CZ" sz="1800" b="1" baseline="-25000" dirty="0" smtClean="0"/>
              <a:t>2</a:t>
            </a:r>
            <a:r>
              <a:rPr lang="cs-CZ" sz="1800" b="1" dirty="0" smtClean="0"/>
              <a:t>/kg max musíme počítat</a:t>
            </a:r>
          </a:p>
          <a:p>
            <a:pPr algn="ctr" eaLnBrk="1" hangingPunct="1">
              <a:buFontTx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Při správné preskripci intenzity zatížení na začátku programu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by po jisté době mohla být tato intenzita </a:t>
            </a:r>
            <a:r>
              <a:rPr lang="cs-CZ" sz="1800" b="1" dirty="0" err="1" smtClean="0">
                <a:solidFill>
                  <a:srgbClr val="002060"/>
                </a:solidFill>
              </a:rPr>
              <a:t>sublimitní</a:t>
            </a:r>
            <a:r>
              <a:rPr lang="cs-CZ" sz="1800" b="1" dirty="0" smtClean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a proto neúčinná. </a:t>
            </a:r>
          </a:p>
          <a:p>
            <a:pPr algn="ctr" eaLnBrk="1" hangingPunct="1">
              <a:buFontTx/>
              <a:buNone/>
              <a:defRPr/>
            </a:pPr>
            <a:endParaRPr lang="cs-CZ" sz="1800" b="1" dirty="0" smtClean="0"/>
          </a:p>
          <a:p>
            <a:pPr algn="ctr" eaLnBrk="1" hangingPunct="1">
              <a:buFontTx/>
              <a:buNone/>
              <a:defRPr/>
            </a:pPr>
            <a:endParaRPr lang="cs-CZ" sz="1800" b="1" dirty="0" smtClean="0"/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Při použití konstantních tréninkových prostředků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dochází k maximální adaptaci VO</a:t>
            </a:r>
            <a:r>
              <a:rPr lang="cs-CZ" sz="1800" b="1" baseline="-25000" dirty="0" smtClean="0">
                <a:solidFill>
                  <a:srgbClr val="002060"/>
                </a:solidFill>
              </a:rPr>
              <a:t>2 </a:t>
            </a:r>
            <a:r>
              <a:rPr lang="cs-CZ" sz="1800" b="1" dirty="0" smtClean="0">
                <a:solidFill>
                  <a:srgbClr val="002060"/>
                </a:solidFill>
              </a:rPr>
              <a:t>max po třech týdnech </a:t>
            </a:r>
          </a:p>
          <a:p>
            <a:pPr algn="ctr" eaLnBrk="1" hangingPunct="1">
              <a:buFontTx/>
              <a:buNone/>
              <a:defRPr/>
            </a:pPr>
            <a:r>
              <a:rPr lang="cs-CZ" sz="1800" b="1" dirty="0" smtClean="0"/>
              <a:t>a není rozdíl mezi hodnotami VO</a:t>
            </a:r>
            <a:r>
              <a:rPr lang="cs-CZ" sz="1800" b="1" baseline="-25000" dirty="0" smtClean="0"/>
              <a:t>2 </a:t>
            </a:r>
            <a:r>
              <a:rPr lang="cs-CZ" sz="1800" b="1" dirty="0" smtClean="0"/>
              <a:t>max </a:t>
            </a:r>
          </a:p>
          <a:p>
            <a:pPr algn="ctr" eaLnBrk="1" hangingPunct="1">
              <a:buFontTx/>
              <a:buNone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ve 4. a 8. tréninkovém týdnu</a:t>
            </a:r>
            <a:r>
              <a:rPr lang="cs-CZ" sz="3600" dirty="0" smtClean="0">
                <a:latin typeface="Courier New" pitchFamily="49" charset="0"/>
              </a:rPr>
              <a:t> </a:t>
            </a:r>
            <a:endParaRPr lang="cs-CZ" sz="3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7354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Progrese intenzity zatížení ve fázi zvyšování tělesné zdatnosti </a:t>
            </a:r>
          </a:p>
          <a:p>
            <a:pPr algn="ctr">
              <a:defRPr/>
            </a:pPr>
            <a:r>
              <a:rPr lang="cs-CZ" b="1" dirty="0"/>
              <a:t>závisí na vzestupu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Progrese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 závisí 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tělesné zdatnosti na začátku programu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Probandi s relativně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úrovní zdatnosti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/>
              <a:t>signifikantní vzestup VO</a:t>
            </a:r>
            <a:r>
              <a:rPr lang="cs-CZ" b="1" baseline="-25000" dirty="0"/>
              <a:t>2 </a:t>
            </a:r>
            <a:r>
              <a:rPr lang="cs-CZ" b="1" dirty="0"/>
              <a:t>max pouze při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tréninku vysoké intenzity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Méně zdatní </a:t>
            </a:r>
          </a:p>
          <a:p>
            <a:pPr algn="ctr">
              <a:defRPr/>
            </a:pPr>
            <a:r>
              <a:rPr lang="cs-CZ" b="1" dirty="0"/>
              <a:t>signifikantní vzestup VO</a:t>
            </a:r>
            <a:r>
              <a:rPr lang="cs-CZ" b="1" baseline="-25000" dirty="0"/>
              <a:t>2 </a:t>
            </a:r>
            <a:r>
              <a:rPr lang="cs-CZ" b="1" dirty="0"/>
              <a:t>max už při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tréninku nižší intenzity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Ale: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UVNITŘ OPTIMÁLNÍ TRÉNINKOVÉ ZÓNY PLATÍ POZITIVNÍ VZTAH MEZI INTENZITOU ZATÍŽENÍ A NÁSLEDNÝM VZESTUPEM VO</a:t>
            </a:r>
            <a:r>
              <a:rPr lang="cs-CZ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1600" b="1" i="1" dirty="0"/>
              <a:t>(čím vyšší je intenzita uvnitř širšího optimálního pásma, tím větší je efekt tréninku; a opačně)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 HLEDÁNÍ SKUTEČNĚ NEJVHODNĚJŠÍ INTENZITY ZATÍŽENÍ </a:t>
            </a:r>
          </a:p>
          <a:p>
            <a:pPr algn="ctr">
              <a:defRPr/>
            </a:pPr>
            <a:r>
              <a:rPr lang="cs-CZ" b="1" dirty="0"/>
              <a:t>(blíží se horní hranici optimálního rozsahu)</a:t>
            </a:r>
          </a:p>
          <a:p>
            <a:pPr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850" y="4437063"/>
            <a:ext cx="8208963" cy="93662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498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Progrese intenzity zatížení ve fázi zvyšování tělesné zdatnosti </a:t>
            </a:r>
          </a:p>
          <a:p>
            <a:pPr algn="ctr">
              <a:defRPr/>
            </a:pPr>
            <a:r>
              <a:rPr lang="cs-CZ" b="1" dirty="0"/>
              <a:t>závisí na vzestupu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Progrese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 závisí 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tělesné zdatnosti na začátku programu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energetickém výdeji při každém tréninku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délce celého programu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na skladbě programu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frekvenci a rytmicitě cvičení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adherenci k programu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věku trénujících</a:t>
            </a:r>
          </a:p>
          <a:p>
            <a:pPr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680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lvl="2" algn="ctr">
              <a:defRPr/>
            </a:pP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cs-CZ" b="1" dirty="0">
                <a:solidFill>
                  <a:schemeClr val="tx2"/>
                </a:solidFill>
              </a:rPr>
              <a:t>Progrese intenzity zatížení je nepřímo úměrná věku </a:t>
            </a:r>
          </a:p>
          <a:p>
            <a:pPr algn="just">
              <a:lnSpc>
                <a:spcPct val="110000"/>
              </a:lnSpc>
              <a:defRPr/>
            </a:pPr>
            <a:r>
              <a:rPr lang="cs-CZ" b="1" dirty="0"/>
              <a:t>u mladších jedinců je její progrese rychlejší </a:t>
            </a:r>
          </a:p>
          <a:p>
            <a:pPr algn="just">
              <a:lnSpc>
                <a:spcPct val="110000"/>
              </a:lnSpc>
              <a:defRPr/>
            </a:pPr>
            <a:r>
              <a:rPr lang="cs-CZ" b="1" dirty="0"/>
              <a:t>u starších je její progrese pomalejší </a:t>
            </a:r>
          </a:p>
          <a:p>
            <a:pPr algn="ctr">
              <a:lnSpc>
                <a:spcPct val="110000"/>
              </a:lnSpc>
              <a:defRPr/>
            </a:pPr>
            <a:r>
              <a:rPr lang="cs-CZ" b="1" dirty="0"/>
              <a:t>V každém decenniu nad 25 let je progrese pomalejší zhruba </a:t>
            </a:r>
          </a:p>
          <a:p>
            <a:pPr algn="ctr">
              <a:lnSpc>
                <a:spcPct val="110000"/>
              </a:lnSpc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20%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Predikované VO</a:t>
            </a:r>
            <a:r>
              <a:rPr lang="cs-CZ" b="1" baseline="-25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/kg max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(odpovídající optimu vyšetřované osoby)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možno dosáhnout u zdravých osob mladšího věku 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až 6 měsíců</a:t>
            </a:r>
            <a:endParaRPr lang="cs-CZ" b="1" dirty="0">
              <a:latin typeface="+mn-lt"/>
            </a:endParaRP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Ve věku od 20 do 65 až 70 let: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1. Takřka lineární redukce VO</a:t>
            </a:r>
            <a:r>
              <a:rPr lang="cs-CZ" b="1" baseline="-25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/kg max v průměru za každé desetiletí 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 o 10%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2. U starších osob rychlost progrese VO</a:t>
            </a:r>
            <a:r>
              <a:rPr lang="cs-CZ" b="1" baseline="-25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/kg max méně strmá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a optima je dosaženo později</a:t>
            </a:r>
            <a:r>
              <a:rPr lang="cs-CZ" dirty="0">
                <a:latin typeface="+mn-lt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5997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lvl="2" algn="ctr">
              <a:defRPr/>
            </a:pP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b="1" dirty="0">
                <a:latin typeface="+mn-lt"/>
              </a:rPr>
              <a:t>Zpomalení progrese v každém decenniu nad 25 let 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 o 20%</a:t>
            </a:r>
          </a:p>
          <a:p>
            <a:pPr algn="ctr">
              <a:buClr>
                <a:schemeClr val="hlink"/>
              </a:buClr>
              <a:defRPr/>
            </a:pPr>
            <a:r>
              <a:rPr lang="cs-CZ" b="1" dirty="0">
                <a:latin typeface="+mn-lt"/>
              </a:rPr>
              <a:t>Nepravidelně trénující osoby mladší 25 let </a:t>
            </a:r>
          </a:p>
          <a:p>
            <a:pPr algn="ctr">
              <a:buClr>
                <a:schemeClr val="hlink"/>
              </a:buClr>
              <a:defRPr/>
            </a:pPr>
            <a:r>
              <a:rPr lang="cs-CZ" b="1" dirty="0">
                <a:latin typeface="+mn-lt"/>
              </a:rPr>
              <a:t>by mohly dosáhnout při pravidelném a kvalitním tréninku svého optima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už za 5 měsíců!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Při dodržování navrženého programu PA </a:t>
            </a:r>
          </a:p>
          <a:p>
            <a:pPr algn="ctr">
              <a:defRPr/>
            </a:pPr>
            <a:r>
              <a:rPr lang="cs-CZ" b="1" dirty="0">
                <a:latin typeface="+mn-lt"/>
              </a:rPr>
              <a:t>může dosáhnout trénující osoba ve věku 25 let své cílové hodnoty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za 20 týdnů </a:t>
            </a:r>
            <a:r>
              <a:rPr lang="cs-CZ" b="1" dirty="0"/>
              <a:t>fáze zvyšování tělesné zdatnosti</a:t>
            </a: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>
                <a:latin typeface="+mn-lt"/>
              </a:rPr>
              <a:t>V dalších věkových skupinách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25 – 35 let …..		za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 týdnů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35 – 45 let …..		za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 týdnů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45 – 55 let …..		za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 týdnů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55 – 65 let …..		za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 týdnů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starší 65 let …..		za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týdnů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7386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lvl="2"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/>
              <a:t>Po určité době tréninku dosáhnou starší osoby</a:t>
            </a:r>
          </a:p>
          <a:p>
            <a:pPr algn="ctr">
              <a:defRPr/>
            </a:pPr>
            <a:r>
              <a:rPr lang="cs-CZ" b="1" dirty="0"/>
              <a:t>tolikrát menší hodnoty VO</a:t>
            </a:r>
            <a:r>
              <a:rPr lang="cs-CZ" b="1" baseline="-25000" dirty="0"/>
              <a:t>2</a:t>
            </a:r>
            <a:r>
              <a:rPr lang="cs-CZ" b="1" dirty="0"/>
              <a:t>/kg max </a:t>
            </a:r>
          </a:p>
          <a:p>
            <a:pPr algn="ctr">
              <a:defRPr/>
            </a:pPr>
            <a:r>
              <a:rPr lang="cs-CZ" b="1" dirty="0"/>
              <a:t>(</a:t>
            </a:r>
            <a:r>
              <a:rPr lang="cs-CZ" b="1" i="1" dirty="0"/>
              <a:t>než je hodnota cílová) </a:t>
            </a:r>
          </a:p>
          <a:p>
            <a:pPr algn="ctr">
              <a:defRPr/>
            </a:pPr>
            <a:r>
              <a:rPr lang="cs-CZ" b="1" dirty="0"/>
              <a:t>kolikrát je kratší tato doba tréninku </a:t>
            </a:r>
          </a:p>
          <a:p>
            <a:pPr algn="ctr">
              <a:defRPr/>
            </a:pPr>
            <a:r>
              <a:rPr lang="cs-CZ" b="1" dirty="0"/>
              <a:t>než trvání startovní fáze a fáze zlepšování tělesné zdatnosti dohromady. </a:t>
            </a:r>
          </a:p>
          <a:p>
            <a:pPr algn="ctr">
              <a:defRPr/>
            </a:pPr>
            <a:r>
              <a:rPr lang="cs-CZ" dirty="0">
                <a:latin typeface="Courier New" pitchFamily="49" charset="0"/>
              </a:rPr>
              <a:t> </a:t>
            </a:r>
          </a:p>
          <a:p>
            <a:pPr algn="ctr">
              <a:defRPr/>
            </a:pPr>
            <a:r>
              <a:rPr lang="cs-CZ" b="1" i="1" dirty="0"/>
              <a:t>Např. 50 let, VO</a:t>
            </a:r>
            <a:r>
              <a:rPr lang="cs-CZ" b="1" i="1" baseline="-25000" dirty="0"/>
              <a:t>2</a:t>
            </a:r>
            <a:r>
              <a:rPr lang="cs-CZ" b="1" i="1" dirty="0"/>
              <a:t>/kg max = 35 ml, </a:t>
            </a:r>
          </a:p>
          <a:p>
            <a:pPr algn="ctr">
              <a:defRPr/>
            </a:pPr>
            <a:r>
              <a:rPr lang="cs-CZ" b="1" i="1" dirty="0"/>
              <a:t>startovací fáze 2 týdny a fáze zlepšování tělesné kondice 35 týdnů</a:t>
            </a:r>
          </a:p>
          <a:p>
            <a:pPr algn="ctr">
              <a:defRPr/>
            </a:pPr>
            <a:r>
              <a:rPr lang="cs-CZ" b="1" i="1" dirty="0"/>
              <a:t>hodnota VO</a:t>
            </a:r>
            <a:r>
              <a:rPr lang="cs-CZ" b="1" i="1" baseline="-25000" dirty="0"/>
              <a:t>2</a:t>
            </a:r>
            <a:r>
              <a:rPr lang="cs-CZ" b="1" i="1" dirty="0"/>
              <a:t>/kg max po půl roce tréninku </a:t>
            </a:r>
          </a:p>
          <a:p>
            <a:pPr algn="ctr">
              <a:defRPr/>
            </a:pPr>
            <a:r>
              <a:rPr lang="cs-CZ" b="1" i="1" dirty="0"/>
              <a:t>  jen asi 65% predikovaného zlepšení</a:t>
            </a:r>
          </a:p>
          <a:p>
            <a:pPr algn="ctr">
              <a:defRPr/>
            </a:pPr>
            <a:r>
              <a:rPr lang="cs-CZ" b="1" i="1" dirty="0"/>
              <a:t>24 / (35 + 2) = 0,649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Při dodržení kvalitního programu u starších osob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 relativně větší zvýšení VO</a:t>
            </a:r>
            <a:r>
              <a:rPr lang="cs-CZ" b="1" baseline="-25000" dirty="0"/>
              <a:t>2</a:t>
            </a:r>
            <a:r>
              <a:rPr lang="cs-CZ" b="1" dirty="0"/>
              <a:t>/kg max </a:t>
            </a:r>
            <a:r>
              <a:rPr lang="cs-CZ" sz="1600" b="1" i="1" dirty="0"/>
              <a:t>(nižší úroveň zdatnosti – zákon iniciálních hodnot)  </a:t>
            </a:r>
            <a:endParaRPr lang="cs-CZ" b="1" i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zhruba stejné % zlepšení VO</a:t>
            </a:r>
            <a:r>
              <a:rPr lang="cs-CZ" b="1" baseline="-25000" dirty="0"/>
              <a:t>2</a:t>
            </a:r>
            <a:r>
              <a:rPr lang="cs-CZ" b="1" dirty="0"/>
              <a:t>/kg max </a:t>
            </a:r>
          </a:p>
          <a:p>
            <a:pPr algn="ctr">
              <a:defRPr/>
            </a:pPr>
            <a:r>
              <a:rPr lang="cs-CZ" b="1" dirty="0"/>
              <a:t> </a:t>
            </a:r>
          </a:p>
          <a:p>
            <a:pPr algn="ctr">
              <a:defRPr/>
            </a:pPr>
            <a:r>
              <a:rPr lang="cs-CZ" sz="1600" b="1" dirty="0"/>
              <a:t>ALE ABSOLUTNÍ HODNOTY ZMĚNY BUDOU U STARŠÍCH OSOB MENŠÍ</a:t>
            </a:r>
          </a:p>
          <a:p>
            <a:pPr algn="ctr">
              <a:defRPr/>
            </a:pPr>
            <a:r>
              <a:rPr lang="cs-CZ" sz="1600" b="1" dirty="0"/>
              <a:t> A OPTIMA BUDE DOSAŽENO POZDĚJI!</a:t>
            </a:r>
          </a:p>
          <a:p>
            <a:pPr algn="ctr">
              <a:defRPr/>
            </a:pPr>
            <a:endParaRPr lang="cs-CZ" b="1" dirty="0"/>
          </a:p>
          <a:p>
            <a:pPr>
              <a:defRPr/>
            </a:pPr>
            <a:endParaRPr lang="cs-CZ" dirty="0">
              <a:latin typeface="Courier New" pitchFamily="49" charset="0"/>
            </a:endParaRP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lvl="2" algn="ctr">
              <a:defRPr/>
            </a:pPr>
            <a:endParaRPr lang="cs-CZ" b="1" dirty="0">
              <a:latin typeface="+mn-lt"/>
            </a:endParaRPr>
          </a:p>
          <a:p>
            <a:pPr algn="ctr">
              <a:defRPr/>
            </a:pPr>
            <a:r>
              <a:rPr lang="cs-CZ" b="1" dirty="0"/>
              <a:t>I když nebude dosaženo cílové hodnoty VO</a:t>
            </a:r>
            <a:r>
              <a:rPr lang="cs-CZ" b="1" baseline="-25000" dirty="0"/>
              <a:t>2</a:t>
            </a:r>
            <a:r>
              <a:rPr lang="cs-CZ" b="1" dirty="0"/>
              <a:t>/kg max </a:t>
            </a:r>
          </a:p>
          <a:p>
            <a:pPr algn="ctr">
              <a:defRPr/>
            </a:pPr>
            <a:r>
              <a:rPr lang="cs-CZ" b="1" dirty="0"/>
              <a:t>(např. u starších osob),</a:t>
            </a:r>
          </a:p>
          <a:p>
            <a:pPr algn="ctr">
              <a:defRPr/>
            </a:pPr>
            <a:r>
              <a:rPr lang="cs-CZ" b="1" dirty="0"/>
              <a:t>předepisujeme program PA maximálně na 6 měsíců.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Potom doporučujeme kontrolní vyšetření</a:t>
            </a:r>
            <a:endParaRPr lang="cs-CZ" dirty="0">
              <a:latin typeface="Courier New" pitchFamily="49" charset="0"/>
            </a:endParaRP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VYJÁDŘENÍ INTENZITY ZATÍŽENÍ POMOCÍ SRDEČNÍ FREKVENCE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Kvalitní  a pravidelný trénink před začátkem programu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minimální efekt na VO</a:t>
            </a:r>
            <a:r>
              <a:rPr lang="cs-CZ" b="1" baseline="-25000" dirty="0"/>
              <a:t>2 </a:t>
            </a:r>
            <a:r>
              <a:rPr lang="cs-CZ" b="1" dirty="0"/>
              <a:t>max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Mladší a střední věk + dlouhodobá </a:t>
            </a:r>
            <a:r>
              <a:rPr lang="cs-CZ" b="1" dirty="0" err="1"/>
              <a:t>inaktivita</a:t>
            </a:r>
            <a:r>
              <a:rPr lang="cs-CZ" b="1" dirty="0"/>
              <a:t> </a:t>
            </a:r>
          </a:p>
          <a:p>
            <a:pPr algn="ctr">
              <a:defRPr/>
            </a:pPr>
            <a:r>
              <a:rPr lang="cs-CZ" b="1" dirty="0"/>
              <a:t>+ nízká tělesná zdatností + významná sportovní minulost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významný efekt (už po půl roce)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Zlepšení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 od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do 100 %</a:t>
            </a:r>
          </a:p>
          <a:p>
            <a:pPr algn="ctr">
              <a:defRPr/>
            </a:pPr>
            <a:r>
              <a:rPr lang="cs-CZ" b="1" dirty="0"/>
              <a:t>U mladších netrénovaných za půl roku průměrný vzestup VO</a:t>
            </a:r>
            <a:r>
              <a:rPr lang="cs-CZ" b="1" baseline="-25000" dirty="0"/>
              <a:t>2</a:t>
            </a:r>
            <a:r>
              <a:rPr lang="cs-CZ" b="1" dirty="0"/>
              <a:t> asi o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25 %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Vyšší vstupní hodnoty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 = menší relativní efekt tréninku </a:t>
            </a:r>
          </a:p>
          <a:p>
            <a:pPr algn="ctr">
              <a:defRPr/>
            </a:pPr>
            <a:r>
              <a:rPr lang="cs-CZ" b="1" dirty="0"/>
              <a:t>Nižší vstupní hodnoty VO</a:t>
            </a:r>
            <a:r>
              <a:rPr lang="cs-CZ" b="1" baseline="-25000" dirty="0"/>
              <a:t>2.</a:t>
            </a:r>
            <a:r>
              <a:rPr lang="cs-CZ" b="1" dirty="0"/>
              <a:t>kg</a:t>
            </a:r>
            <a:r>
              <a:rPr lang="cs-CZ" b="1" baseline="30000" dirty="0"/>
              <a:t>-1</a:t>
            </a:r>
            <a:r>
              <a:rPr lang="cs-CZ" b="1" dirty="0"/>
              <a:t> max = větší relativní efekt tréninku 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ZÁKON INICIÁLNÍCH HODNOT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497888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lvl="1"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Okrajové části cvičení nebo tréninku (rozcvičení a uklidnění)</a:t>
            </a: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ROZCVIČENÍ 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účinky</a:t>
            </a:r>
          </a:p>
          <a:p>
            <a:pPr algn="ctr">
              <a:defRPr/>
            </a:pPr>
            <a:r>
              <a:rPr lang="cs-CZ" b="1" dirty="0"/>
              <a:t>Lepší distribuce krve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lepší přísun kyslíku k pracujícím svalům</a:t>
            </a:r>
          </a:p>
          <a:p>
            <a:pPr algn="ctr">
              <a:defRPr/>
            </a:pPr>
            <a:r>
              <a:rPr lang="cs-CZ" b="1" dirty="0"/>
              <a:t> 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svalové teploty </a:t>
            </a:r>
            <a:r>
              <a:rPr lang="cs-CZ" b="1" dirty="0"/>
              <a:t>(→ „předehřátí“), závisí na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intenzitě a trvání zátěže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okolní teplotě vzduchu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proudění vzduchu 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Vzestup teploty svalu bez cvičení = malý efekt</a:t>
            </a:r>
          </a:p>
          <a:p>
            <a:pPr algn="ctr">
              <a:defRPr/>
            </a:pPr>
            <a:r>
              <a:rPr lang="cs-CZ" b="1" dirty="0"/>
              <a:t>Současné působení intenzivní zátěže a ohřátí svalu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výrazný vliv na kinetiku spotřeby kyslíku a na změny krevních plynů!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zvýšení elasticity pracujících svalů </a:t>
            </a:r>
          </a:p>
          <a:p>
            <a:pPr algn="ctr">
              <a:defRPr/>
            </a:pPr>
            <a:r>
              <a:rPr lang="cs-CZ" b="1" dirty="0"/>
              <a:t>a tím snížení pravděpodobnosti jejich zranění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640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</a:t>
            </a:r>
          </a:p>
          <a:p>
            <a:pPr lvl="2"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Stabilizace ukazatelů aerobní kapacity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UDRŽOVACÍ FÁZE</a:t>
            </a:r>
          </a:p>
          <a:p>
            <a:pPr algn="ctr">
              <a:defRPr/>
            </a:pPr>
            <a:endParaRPr lang="cs-CZ" sz="24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cs-CZ" b="1" dirty="0"/>
              <a:t>Pokračovat v tréninku na dosažené úrovni intenzity zatížení </a:t>
            </a:r>
          </a:p>
          <a:p>
            <a:pPr algn="ctr">
              <a:defRPr/>
            </a:pPr>
            <a:r>
              <a:rPr lang="cs-CZ" b="1" dirty="0"/>
              <a:t>V případě potřeby měnit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především pomocí týdenní frekvence tréninků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účinnost tréninku změnou celkového energetického výdeje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Objem cvičení menší,</a:t>
            </a:r>
          </a:p>
          <a:p>
            <a:pPr algn="ctr">
              <a:defRPr/>
            </a:pPr>
            <a:r>
              <a:rPr lang="cs-CZ" b="1" dirty="0"/>
              <a:t>ale pravidelný (minimálně třikrát týdně)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Pokles intenzity zatížení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/>
              <a:t>(</a:t>
            </a:r>
            <a:r>
              <a:rPr lang="cs-CZ" b="1" i="1" dirty="0"/>
              <a:t>i když trvání i frekvence zůstaly stejné</a:t>
            </a:r>
            <a:r>
              <a:rPr lang="cs-CZ" b="1" dirty="0"/>
              <a:t>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VÝZNAMNÝ POKLES TĚLESNÉ ZDATNOSTI</a:t>
            </a:r>
            <a:r>
              <a:rPr lang="cs-CZ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cs-CZ" b="1" dirty="0">
              <a:latin typeface="Calibri" pitchFamily="34" charset="0"/>
            </a:endParaRPr>
          </a:p>
        </p:txBody>
      </p:sp>
      <p:sp>
        <p:nvSpPr>
          <p:cNvPr id="214019" name="AutoShape 3"/>
          <p:cNvSpPr>
            <a:spLocks noChangeArrowheads="1"/>
          </p:cNvSpPr>
          <p:nvPr/>
        </p:nvSpPr>
        <p:spPr bwMode="auto">
          <a:xfrm>
            <a:off x="4284663" y="5084763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6315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</a:t>
            </a:r>
          </a:p>
          <a:p>
            <a:pPr lvl="2" algn="ctr">
              <a:defRPr/>
            </a:pPr>
            <a:r>
              <a:rPr lang="cs-CZ" b="1">
                <a:solidFill>
                  <a:srgbClr val="002060"/>
                </a:solidFill>
              </a:rPr>
              <a:t>Obecně:</a:t>
            </a:r>
          </a:p>
          <a:p>
            <a:pPr algn="ctr">
              <a:defRPr/>
            </a:pPr>
            <a:r>
              <a:rPr lang="cs-CZ" b="1"/>
              <a:t>Delší přerušení nebo trvalé ukončení cvičení nebo tréninku </a:t>
            </a:r>
          </a:p>
          <a:p>
            <a:pPr algn="ctr">
              <a:defRPr/>
            </a:pPr>
            <a:r>
              <a:rPr lang="cs-CZ" b="1"/>
              <a:t>=</a:t>
            </a:r>
          </a:p>
          <a:p>
            <a:pPr algn="ctr">
              <a:defRPr/>
            </a:pPr>
            <a:r>
              <a:rPr lang="cs-CZ" b="1"/>
              <a:t>návrat všech ukazatelů tělesné zdatnosti </a:t>
            </a:r>
          </a:p>
          <a:p>
            <a:pPr algn="ctr">
              <a:defRPr/>
            </a:pPr>
            <a:r>
              <a:rPr lang="cs-CZ" b="1"/>
              <a:t>k hodnotám před začátkem pohybové intervence </a:t>
            </a:r>
          </a:p>
          <a:p>
            <a:pPr algn="ctr">
              <a:defRPr/>
            </a:pPr>
            <a:r>
              <a:rPr lang="cs-CZ" b="1"/>
              <a:t>Delší dobu než 1 týden</a:t>
            </a:r>
          </a:p>
          <a:p>
            <a:pPr algn="ctr">
              <a:defRPr/>
            </a:pPr>
            <a:r>
              <a:rPr lang="cs-CZ" b="1"/>
              <a:t>=</a:t>
            </a:r>
          </a:p>
          <a:p>
            <a:pPr algn="ctr">
              <a:defRPr/>
            </a:pPr>
            <a:r>
              <a:rPr lang="cs-CZ" b="1"/>
              <a:t>pokles aerobní kapacity +</a:t>
            </a:r>
          </a:p>
          <a:p>
            <a:pPr algn="ctr">
              <a:defRPr/>
            </a:pPr>
            <a:r>
              <a:rPr lang="cs-CZ" b="1"/>
              <a:t>návrat do fáze zvyšování tělesné zdatnosti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Přerušení pravidelného tréninku nebo cvičení </a:t>
            </a:r>
          </a:p>
          <a:p>
            <a:pPr algn="ctr">
              <a:defRPr/>
            </a:pPr>
            <a:r>
              <a:rPr lang="cs-CZ" b="1"/>
              <a:t>vyžaduje dvojnásobnou dobu pro dosažení </a:t>
            </a:r>
          </a:p>
          <a:p>
            <a:pPr algn="ctr">
              <a:defRPr/>
            </a:pPr>
            <a:r>
              <a:rPr lang="cs-CZ" b="1"/>
              <a:t>výchozí optimální aerobní kapacity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 i="1"/>
              <a:t>14denní přerušení cvičení pro nemoc </a:t>
            </a:r>
          </a:p>
          <a:p>
            <a:pPr algn="ctr">
              <a:defRPr/>
            </a:pPr>
            <a:r>
              <a:rPr lang="cs-CZ" b="1" i="1"/>
              <a:t>=</a:t>
            </a:r>
          </a:p>
          <a:p>
            <a:pPr algn="ctr">
              <a:defRPr/>
            </a:pPr>
            <a:r>
              <a:rPr lang="cs-CZ" b="1" i="1"/>
              <a:t>intenzivnější trénink po dobu jednoho měsíce</a:t>
            </a:r>
          </a:p>
          <a:p>
            <a:pPr algn="ctr">
              <a:defRPr/>
            </a:pPr>
            <a:r>
              <a:rPr lang="cs-CZ" b="1"/>
              <a:t>Přerušení cvičení na tři a více měsíců </a:t>
            </a:r>
          </a:p>
          <a:p>
            <a:pPr algn="ctr">
              <a:defRPr/>
            </a:pPr>
            <a:r>
              <a:rPr lang="cs-CZ" b="1"/>
              <a:t>=</a:t>
            </a:r>
          </a:p>
          <a:p>
            <a:pPr algn="ctr">
              <a:defRPr/>
            </a:pPr>
            <a:r>
              <a:rPr lang="cs-CZ" b="1"/>
              <a:t>Návrat zpět na začátek fáze zvyšování tělesné zdatnosti</a:t>
            </a:r>
            <a:r>
              <a:rPr lang="cs-CZ"/>
              <a:t>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835150" y="3573463"/>
            <a:ext cx="5329238" cy="10795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p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850" y="188913"/>
            <a:ext cx="8208963" cy="566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</a:t>
            </a:r>
          </a:p>
          <a:p>
            <a:pPr lvl="2" algn="ctr">
              <a:defRPr/>
            </a:pPr>
            <a:r>
              <a:rPr lang="cs-CZ" b="1" dirty="0"/>
              <a:t>Horní hranice doporučované intenzity tréninku je individuální</a:t>
            </a:r>
          </a:p>
          <a:p>
            <a:pPr lvl="2" algn="ctr">
              <a:defRPr/>
            </a:pPr>
            <a:r>
              <a:rPr lang="cs-CZ" b="1" dirty="0"/>
              <a:t>ani u dobře trénovaného rekreačního sportovce </a:t>
            </a:r>
          </a:p>
          <a:p>
            <a:pPr lvl="2" algn="ctr">
              <a:defRPr/>
            </a:pPr>
            <a:r>
              <a:rPr lang="cs-CZ" b="1" dirty="0"/>
              <a:t>by neměla přesáhnout </a:t>
            </a:r>
          </a:p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85 % VO</a:t>
            </a:r>
            <a:r>
              <a:rPr lang="cs-CZ" sz="24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 nebo MTR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defRPr/>
            </a:pPr>
            <a:endParaRPr lang="cs-CZ" b="1" i="1" dirty="0"/>
          </a:p>
          <a:p>
            <a:pPr lvl="2" algn="ctr">
              <a:defRPr/>
            </a:pPr>
            <a:r>
              <a:rPr lang="cs-CZ" b="1" i="1" dirty="0"/>
              <a:t>85 = 60 + VO2/kg max/3,5</a:t>
            </a:r>
          </a:p>
          <a:p>
            <a:pPr lvl="2" algn="ctr">
              <a:defRPr/>
            </a:pPr>
            <a:r>
              <a:rPr lang="cs-CZ" b="1" i="1" dirty="0"/>
              <a:t>VO2/kg max/3,5 = 85 – 60 = 25</a:t>
            </a:r>
          </a:p>
          <a:p>
            <a:pPr lvl="2" algn="ctr">
              <a:defRPr/>
            </a:pPr>
            <a:r>
              <a:rPr lang="cs-CZ" b="1" i="1" dirty="0"/>
              <a:t>VO2/kg max = 25*3,5 = </a:t>
            </a:r>
            <a:r>
              <a:rPr lang="cs-CZ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 ml</a:t>
            </a:r>
            <a:endParaRPr lang="cs-CZ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defRPr/>
            </a:pPr>
            <a:r>
              <a:rPr lang="cs-CZ" b="1" i="1" dirty="0"/>
              <a:t>Normální hodnota VO2/kg max muže 25 let = </a:t>
            </a:r>
            <a:r>
              <a:rPr lang="cs-CZ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ml</a:t>
            </a:r>
            <a:endParaRPr lang="cs-CZ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defRPr/>
            </a:pPr>
            <a:endParaRPr lang="cs-CZ" b="1" dirty="0"/>
          </a:p>
          <a:p>
            <a:pPr lvl="2"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Nárůst intenzity pozvolný</a:t>
            </a:r>
          </a:p>
          <a:p>
            <a:pPr lvl="2" algn="ctr">
              <a:defRPr/>
            </a:pPr>
            <a:r>
              <a:rPr lang="cs-CZ" b="1" dirty="0"/>
              <a:t>Prevence předčasné únavy, bolesti svalů a známek přetížení </a:t>
            </a:r>
          </a:p>
          <a:p>
            <a:pPr lvl="2" algn="ctr">
              <a:defRPr/>
            </a:pPr>
            <a:r>
              <a:rPr lang="cs-CZ" sz="1400" b="1" i="1" dirty="0"/>
              <a:t>(s možnými následnými zraněními pohybového systému nebo jiným poškozením)</a:t>
            </a:r>
          </a:p>
          <a:p>
            <a:pPr lvl="2" algn="ctr">
              <a:defRPr/>
            </a:pPr>
            <a:endParaRPr lang="cs-CZ" b="1" dirty="0"/>
          </a:p>
          <a:p>
            <a:pPr lvl="2" algn="ctr">
              <a:defRPr/>
            </a:pPr>
            <a:r>
              <a:rPr lang="cs-CZ" b="1" dirty="0"/>
              <a:t>„Test de </a:t>
            </a:r>
            <a:r>
              <a:rPr lang="cs-CZ" b="1" dirty="0" err="1"/>
              <a:t>parler</a:t>
            </a:r>
            <a:r>
              <a:rPr lang="cs-CZ" b="1" dirty="0"/>
              <a:t>“ </a:t>
            </a:r>
          </a:p>
          <a:p>
            <a:pPr lvl="2" algn="ctr">
              <a:defRPr/>
            </a:pPr>
            <a:r>
              <a:rPr lang="cs-CZ" b="1" dirty="0"/>
              <a:t>=</a:t>
            </a:r>
          </a:p>
          <a:p>
            <a:pPr lvl="2" algn="ctr">
              <a:defRPr/>
            </a:pPr>
            <a:r>
              <a:rPr lang="cs-CZ" b="1" dirty="0"/>
              <a:t>možnost konverzovat při PA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18487" cy="1223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smtClean="0"/>
              <a:t>Odhad optimálního zatížení cirkulace?</a:t>
            </a:r>
          </a:p>
          <a:p>
            <a:pPr algn="ctr" eaLnBrk="1" hangingPunct="1">
              <a:buFontTx/>
              <a:buNone/>
            </a:pPr>
            <a:r>
              <a:rPr lang="cs-CZ" sz="2800" b="1" smtClean="0">
                <a:solidFill>
                  <a:srgbClr val="002060"/>
                </a:solidFill>
              </a:rPr>
              <a:t>ZC (%)</a:t>
            </a:r>
            <a:r>
              <a:rPr lang="cs-CZ" sz="2800" smtClean="0">
                <a:solidFill>
                  <a:srgbClr val="002060"/>
                </a:solidFill>
              </a:rPr>
              <a:t> </a:t>
            </a:r>
            <a:r>
              <a:rPr lang="cs-CZ" sz="2800" smtClean="0"/>
              <a:t>= 60 + (VO</a:t>
            </a:r>
            <a:r>
              <a:rPr lang="cs-CZ" sz="2800" baseline="-25000" smtClean="0"/>
              <a:t>2</a:t>
            </a:r>
            <a:r>
              <a:rPr lang="cs-CZ" sz="2800" smtClean="0"/>
              <a:t>/kg max/3,5)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>
            <p:ph sz="half" idx="2"/>
          </p:nvPr>
        </p:nvGraphicFramePr>
        <p:xfrm>
          <a:off x="2549525" y="1484313"/>
          <a:ext cx="4038600" cy="1200151"/>
        </p:xfrm>
        <a:graphic>
          <a:graphicData uri="http://schemas.openxmlformats.org/drawingml/2006/table">
            <a:tbl>
              <a:tblPr/>
              <a:tblGrid>
                <a:gridCol w="936625"/>
                <a:gridCol w="1116013"/>
                <a:gridCol w="993775"/>
                <a:gridCol w="992187"/>
              </a:tblGrid>
              <a:tr h="53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 (roky)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50 - 59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</a:t>
                      </a:r>
                      <a:r>
                        <a:rPr kumimoji="0" lang="cs-CZ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(ml/kg.min)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36,0 ± 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29,0 ± 5,4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5616575" y="2038350"/>
            <a:ext cx="946150" cy="3095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395288" y="2997200"/>
            <a:ext cx="82915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000" b="1">
                <a:solidFill>
                  <a:srgbClr val="002060"/>
                </a:solidFill>
              </a:rPr>
              <a:t>ZC (%)</a:t>
            </a:r>
            <a:r>
              <a:rPr lang="cs-CZ" sz="2000">
                <a:solidFill>
                  <a:srgbClr val="002060"/>
                </a:solidFill>
              </a:rPr>
              <a:t> </a:t>
            </a:r>
            <a:r>
              <a:rPr lang="cs-CZ" sz="2000"/>
              <a:t>= 60 + (29 / 3,5) = 60 + 8,3 = 68,3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000" b="1">
                <a:solidFill>
                  <a:srgbClr val="002060"/>
                </a:solidFill>
              </a:rPr>
              <a:t>ZC (%)</a:t>
            </a:r>
            <a:r>
              <a:rPr lang="cs-CZ" sz="2000">
                <a:solidFill>
                  <a:srgbClr val="002060"/>
                </a:solidFill>
              </a:rPr>
              <a:t> </a:t>
            </a:r>
            <a:r>
              <a:rPr lang="cs-CZ" sz="2000"/>
              <a:t>= 60 + (36 / 3,5) = 60 + 10,3 = 70,3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400">
                <a:solidFill>
                  <a:schemeClr val="accent2"/>
                </a:solidFill>
              </a:rPr>
              <a:t>SF</a:t>
            </a:r>
            <a:r>
              <a:rPr lang="cs-CZ" sz="2400" baseline="-25000">
                <a:solidFill>
                  <a:schemeClr val="accent2"/>
                </a:solidFill>
              </a:rPr>
              <a:t>c</a:t>
            </a:r>
            <a:r>
              <a:rPr lang="cs-CZ" sz="2000"/>
              <a:t> = (ZC . MTR)/100 + SF</a:t>
            </a:r>
            <a:r>
              <a:rPr lang="cs-CZ" sz="2000" baseline="-25000"/>
              <a:t>klid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000" b="1">
                <a:solidFill>
                  <a:srgbClr val="002060"/>
                </a:solidFill>
              </a:rPr>
              <a:t>MTR</a:t>
            </a:r>
            <a:r>
              <a:rPr lang="cs-CZ" sz="2000"/>
              <a:t> = 220 – věk - SF</a:t>
            </a:r>
            <a:r>
              <a:rPr lang="cs-CZ" sz="2000" baseline="-25000"/>
              <a:t>klid</a:t>
            </a:r>
            <a:r>
              <a:rPr lang="cs-CZ" sz="2000"/>
              <a:t> = 220 – 50 – 60 = = </a:t>
            </a:r>
            <a:r>
              <a:rPr lang="cs-CZ" sz="2000" b="1"/>
              <a:t>110/min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000" b="1">
                <a:solidFill>
                  <a:srgbClr val="002060"/>
                </a:solidFill>
              </a:rPr>
              <a:t>SF</a:t>
            </a:r>
            <a:r>
              <a:rPr lang="cs-CZ" sz="2000" b="1" baseline="-25000">
                <a:solidFill>
                  <a:srgbClr val="002060"/>
                </a:solidFill>
              </a:rPr>
              <a:t>c</a:t>
            </a:r>
            <a:r>
              <a:rPr lang="cs-CZ" sz="2000"/>
              <a:t> = (68,3 . 110)/100 + 60 = 75 + 60 = = </a:t>
            </a:r>
            <a:r>
              <a:rPr lang="cs-CZ" sz="2000" b="1"/>
              <a:t>135/min</a:t>
            </a:r>
            <a:r>
              <a:rPr lang="cs-CZ" sz="2000" b="1" baseline="-25000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000" b="1">
                <a:solidFill>
                  <a:srgbClr val="002060"/>
                </a:solidFill>
              </a:rPr>
              <a:t>SF</a:t>
            </a:r>
            <a:r>
              <a:rPr lang="cs-CZ" sz="2000" b="1" baseline="-25000">
                <a:solidFill>
                  <a:srgbClr val="002060"/>
                </a:solidFill>
              </a:rPr>
              <a:t>c</a:t>
            </a:r>
            <a:r>
              <a:rPr lang="cs-CZ" sz="2000"/>
              <a:t> = (70,3 . 110)/100 + 60 = 77 + 60 = = </a:t>
            </a:r>
            <a:r>
              <a:rPr lang="cs-CZ" sz="2000" b="1"/>
              <a:t>137/min</a:t>
            </a:r>
            <a:r>
              <a:rPr lang="cs-CZ" sz="2000" b="1" baseline="-25000"/>
              <a:t> </a:t>
            </a:r>
            <a:r>
              <a:rPr lang="cs-CZ" sz="2000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2000"/>
              <a:t> </a:t>
            </a: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H="1">
            <a:off x="3995738" y="2349500"/>
            <a:ext cx="1944687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633913" y="2039938"/>
            <a:ext cx="946150" cy="30956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3995738" y="2349500"/>
            <a:ext cx="1223962" cy="1150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7" grpId="0" animBg="1"/>
      <p:bldP spid="54298" grpId="0" uiExpand="1" build="p"/>
      <p:bldP spid="54299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2060"/>
                </a:solidFill>
              </a:rPr>
              <a:t>Malý vliv aerobní kapacity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Muž SF</a:t>
            </a:r>
            <a:r>
              <a:rPr lang="cs-CZ" sz="2400" b="1" baseline="-25000" smtClean="0"/>
              <a:t>c</a:t>
            </a:r>
            <a:r>
              <a:rPr lang="cs-CZ" sz="2400" b="1" smtClean="0"/>
              <a:t> = 137/min                            Žena SF</a:t>
            </a:r>
            <a:r>
              <a:rPr lang="cs-CZ" sz="2400" b="1" baseline="-25000" smtClean="0"/>
              <a:t>c</a:t>
            </a:r>
            <a:r>
              <a:rPr lang="cs-CZ" sz="2400" b="1" smtClean="0"/>
              <a:t> = 135/min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8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b="1" smtClean="0">
                <a:solidFill>
                  <a:srgbClr val="002060"/>
                </a:solidFill>
              </a:rPr>
              <a:t>Rozhodující vliv MTR a SF</a:t>
            </a:r>
            <a:r>
              <a:rPr lang="cs-CZ" sz="2800" b="1" baseline="-25000" smtClean="0">
                <a:solidFill>
                  <a:srgbClr val="002060"/>
                </a:solidFill>
              </a:rPr>
              <a:t>klid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Odhad SFmax</a:t>
            </a:r>
            <a:r>
              <a:rPr lang="cs-CZ" sz="2400" b="1" baseline="-25000" smtClean="0"/>
              <a:t> </a:t>
            </a:r>
            <a:r>
              <a:rPr lang="cs-CZ" sz="2400" b="1" smtClean="0"/>
              <a:t> = 220 – věk                    chyba až 30/min!!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800" b="1" i="1" smtClean="0"/>
              <a:t>(Podíl dědičnosti na velkém rozptylu hodnot SF max </a:t>
            </a:r>
            <a:r>
              <a:rPr lang="cs-CZ" sz="2400" b="1" i="1" smtClean="0">
                <a:solidFill>
                  <a:schemeClr val="accent2"/>
                </a:solidFill>
              </a:rPr>
              <a:t>70 %</a:t>
            </a:r>
            <a:r>
              <a:rPr lang="cs-CZ" sz="1800" b="1" i="1" smtClean="0"/>
              <a:t>!)</a:t>
            </a:r>
            <a:r>
              <a:rPr lang="cs-CZ" sz="1800" i="1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800" b="1" smtClean="0">
              <a:solidFill>
                <a:schemeClr val="accent2"/>
              </a:solidFill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3492500" y="1196975"/>
            <a:ext cx="1871663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940425" y="2565400"/>
            <a:ext cx="2808288" cy="79216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51008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00563" y="2924175"/>
            <a:ext cx="129540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  <p:bldP spid="55300" grpId="0" animBg="1"/>
      <p:bldP spid="55302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vliv aerobní kapacity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327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 smtClean="0"/>
              <a:t>Muž SF</a:t>
            </a:r>
            <a:r>
              <a:rPr lang="cs-CZ" sz="2400" b="1" baseline="-25000" dirty="0" smtClean="0"/>
              <a:t>c</a:t>
            </a:r>
            <a:r>
              <a:rPr lang="cs-CZ" sz="2400" b="1" dirty="0" smtClean="0"/>
              <a:t> = 137/min                            Žena SF</a:t>
            </a:r>
            <a:r>
              <a:rPr lang="cs-CZ" sz="2400" b="1" baseline="-25000" dirty="0" smtClean="0"/>
              <a:t>c</a:t>
            </a:r>
            <a:r>
              <a:rPr lang="cs-CZ" sz="2400" b="1" dirty="0" smtClean="0"/>
              <a:t> = 135/min</a:t>
            </a:r>
          </a:p>
          <a:p>
            <a:pPr algn="ctr" eaLnBrk="1" hangingPunct="1">
              <a:buFontTx/>
              <a:buNone/>
              <a:defRPr/>
            </a:pPr>
            <a:endParaRPr lang="cs-CZ" sz="28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Rozhodující vliv MTR a </a:t>
            </a:r>
            <a:r>
              <a:rPr lang="cs-CZ" sz="2800" b="1" dirty="0" err="1" smtClean="0">
                <a:solidFill>
                  <a:srgbClr val="002060"/>
                </a:solidFill>
              </a:rPr>
              <a:t>SF</a:t>
            </a:r>
            <a:r>
              <a:rPr lang="cs-CZ" sz="2800" b="1" baseline="-25000" dirty="0" err="1" smtClean="0">
                <a:solidFill>
                  <a:srgbClr val="002060"/>
                </a:solidFill>
              </a:rPr>
              <a:t>klid</a:t>
            </a:r>
            <a:endParaRPr lang="cs-CZ" sz="2800" b="1" baseline="-25000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2400" b="1" dirty="0" smtClean="0"/>
          </a:p>
          <a:p>
            <a:pPr algn="ctr" eaLnBrk="1" hangingPunct="1">
              <a:buFontTx/>
              <a:buNone/>
              <a:defRPr/>
            </a:pPr>
            <a:r>
              <a:rPr lang="cs-CZ" sz="2400" b="1" dirty="0" smtClean="0"/>
              <a:t>Odhad SFmax</a:t>
            </a:r>
            <a:r>
              <a:rPr lang="cs-CZ" sz="2400" b="1" baseline="-25000" dirty="0" smtClean="0"/>
              <a:t> </a:t>
            </a:r>
            <a:r>
              <a:rPr lang="cs-CZ" sz="2400" b="1" dirty="0" smtClean="0"/>
              <a:t> = 220 – věk                    chyba až 30/min!!</a:t>
            </a:r>
          </a:p>
          <a:p>
            <a:pPr algn="ctr" eaLnBrk="1" hangingPunct="1">
              <a:buFontTx/>
              <a:buNone/>
              <a:defRPr/>
            </a:pPr>
            <a:endParaRPr lang="cs-CZ" sz="2400" b="1" dirty="0" smtClean="0"/>
          </a:p>
          <a:p>
            <a:pPr algn="ctr" eaLnBrk="1" hangingPunct="1">
              <a:buFontTx/>
              <a:buNone/>
              <a:defRPr/>
            </a:pPr>
            <a:r>
              <a:rPr lang="cs-CZ" sz="2000" b="1" dirty="0" smtClean="0"/>
              <a:t>(Podíl dědičnosti na velkém rozptylu hodnot SF max asi </a:t>
            </a:r>
            <a:r>
              <a:rPr lang="cs-CZ" sz="2800" b="1" dirty="0" smtClean="0">
                <a:solidFill>
                  <a:schemeClr val="accent2"/>
                </a:solidFill>
              </a:rPr>
              <a:t>50  %</a:t>
            </a:r>
            <a:r>
              <a:rPr lang="cs-CZ" sz="2000" b="1" dirty="0" smtClean="0"/>
              <a:t>!)</a:t>
            </a:r>
            <a:r>
              <a:rPr lang="cs-CZ" sz="2000" dirty="0" smtClean="0"/>
              <a:t> </a:t>
            </a:r>
          </a:p>
          <a:p>
            <a:pPr algn="ctr" eaLnBrk="1" hangingPunct="1">
              <a:buFontTx/>
              <a:buNone/>
              <a:defRPr/>
            </a:pPr>
            <a:endParaRPr lang="cs-CZ" sz="2400" b="1" dirty="0" smtClean="0"/>
          </a:p>
          <a:p>
            <a:pPr algn="ctr" eaLnBrk="1" hangingPunct="1">
              <a:buFontTx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Neodhadovat, ale měřit SF max i </a:t>
            </a:r>
            <a:r>
              <a:rPr lang="cs-CZ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</a:t>
            </a:r>
            <a:r>
              <a:rPr lang="cs-CZ" sz="2800" b="1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klid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>
            <a:off x="3492500" y="1196975"/>
            <a:ext cx="1871663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2708" name="Line 5"/>
          <p:cNvSpPr>
            <a:spLocks noChangeShapeType="1"/>
          </p:cNvSpPr>
          <p:nvPr/>
        </p:nvSpPr>
        <p:spPr bwMode="auto">
          <a:xfrm>
            <a:off x="4500563" y="3141663"/>
            <a:ext cx="129540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5938838" y="2781300"/>
            <a:ext cx="2736850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971550" y="4652963"/>
            <a:ext cx="7272338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  <p:bldP spid="58375" grpId="0" animBg="1"/>
      <p:bldP spid="583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/>
          <p:cNvGraphicFramePr>
            <a:graphicFrameLocks noChangeAspect="1"/>
          </p:cNvGraphicFramePr>
          <p:nvPr>
            <p:ph/>
          </p:nvPr>
        </p:nvGraphicFramePr>
        <p:xfrm>
          <a:off x="0" y="1425575"/>
          <a:ext cx="4427538" cy="3319463"/>
        </p:xfrm>
        <a:graphic>
          <a:graphicData uri="http://schemas.openxmlformats.org/presentationml/2006/ole">
            <p:oleObj spid="_x0000_s56324" name="Paint Shop Pro Image" r:id="rId3" imgW="6243902" imgH="4682927" progId="">
              <p:embed/>
            </p:oleObj>
          </a:graphicData>
        </a:graphic>
      </p:graphicFrame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225550"/>
            <a:ext cx="46450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34925" y="4652963"/>
            <a:ext cx="91440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79388" y="333375"/>
            <a:ext cx="84963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Spektrální analýza variability srdeční frekvence</a:t>
            </a:r>
          </a:p>
          <a:p>
            <a:pPr algn="ctr">
              <a:spcBef>
                <a:spcPct val="50000"/>
              </a:spcBef>
            </a:pPr>
            <a:r>
              <a:rPr lang="cs-CZ"/>
              <a:t>Stejný kalendářní věk (</a:t>
            </a:r>
            <a:r>
              <a:rPr lang="cs-CZ">
                <a:solidFill>
                  <a:srgbClr val="FF0000"/>
                </a:solidFill>
              </a:rPr>
              <a:t>21 let</a:t>
            </a:r>
            <a:r>
              <a:rPr lang="cs-CZ"/>
              <a:t>)</a:t>
            </a:r>
          </a:p>
          <a:p>
            <a:pPr algn="ctr">
              <a:spcBef>
                <a:spcPct val="50000"/>
              </a:spcBef>
            </a:pPr>
            <a:r>
              <a:rPr lang="cs-CZ"/>
              <a:t>Rozdílný funkční věk ANS (</a:t>
            </a:r>
            <a:r>
              <a:rPr lang="cs-CZ">
                <a:solidFill>
                  <a:srgbClr val="FF0000"/>
                </a:solidFill>
              </a:rPr>
              <a:t>12 let vlevo, 59 let vpravo – rozdíl 47 let</a:t>
            </a:r>
            <a:r>
              <a:rPr lang="cs-CZ"/>
              <a:t>)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4283075" y="1555750"/>
            <a:ext cx="144463" cy="331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6330" name="Rectangle 13"/>
          <p:cNvSpPr>
            <a:spLocks noChangeArrowheads="1"/>
          </p:cNvSpPr>
          <p:nvPr/>
        </p:nvSpPr>
        <p:spPr bwMode="auto">
          <a:xfrm>
            <a:off x="8891588" y="1557338"/>
            <a:ext cx="144462" cy="3313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976813"/>
            <a:ext cx="13049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5013325"/>
            <a:ext cx="1177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188913"/>
            <a:ext cx="809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15888"/>
            <a:ext cx="6492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1835150" y="1628775"/>
            <a:ext cx="2447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/>
              <a:t>SF max = 184/min </a:t>
            </a:r>
          </a:p>
          <a:p>
            <a:pPr>
              <a:spcBef>
                <a:spcPct val="50000"/>
              </a:spcBef>
            </a:pPr>
            <a:r>
              <a:rPr lang="cs-CZ" sz="1200" b="1"/>
              <a:t>SF</a:t>
            </a:r>
            <a:r>
              <a:rPr lang="cs-CZ" sz="1200" b="1" baseline="-25000"/>
              <a:t>klid</a:t>
            </a:r>
            <a:r>
              <a:rPr lang="cs-CZ" sz="1200" b="1"/>
              <a:t> = 52/min </a:t>
            </a:r>
          </a:p>
          <a:p>
            <a:pPr>
              <a:spcBef>
                <a:spcPct val="50000"/>
              </a:spcBef>
            </a:pPr>
            <a:r>
              <a:rPr lang="cs-CZ" sz="1200" b="1"/>
              <a:t>MTR = 132/min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724525" y="1628775"/>
            <a:ext cx="2447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/>
              <a:t>SF max = 203/min </a:t>
            </a:r>
          </a:p>
          <a:p>
            <a:pPr>
              <a:spcBef>
                <a:spcPct val="50000"/>
              </a:spcBef>
            </a:pPr>
            <a:r>
              <a:rPr lang="cs-CZ" sz="1200" b="1"/>
              <a:t>SF</a:t>
            </a:r>
            <a:r>
              <a:rPr lang="cs-CZ" sz="1200" b="1" baseline="-25000"/>
              <a:t>klid</a:t>
            </a:r>
            <a:r>
              <a:rPr lang="cs-CZ" sz="1200" b="1"/>
              <a:t> = 73/min </a:t>
            </a:r>
          </a:p>
          <a:p>
            <a:pPr>
              <a:spcBef>
                <a:spcPct val="50000"/>
              </a:spcBef>
            </a:pPr>
            <a:r>
              <a:rPr lang="cs-CZ" sz="1200" b="1"/>
              <a:t>MTR = 130/min</a:t>
            </a:r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3276600" y="2060575"/>
            <a:ext cx="223202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uiExpand="1" build="p"/>
      <p:bldP spid="56339" grpId="0"/>
      <p:bldP spid="56340" grpId="0"/>
      <p:bldP spid="563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Line 4"/>
          <p:cNvSpPr>
            <a:spLocks noChangeShapeType="1"/>
          </p:cNvSpPr>
          <p:nvPr/>
        </p:nvSpPr>
        <p:spPr bwMode="auto">
          <a:xfrm>
            <a:off x="468313" y="6308725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6498" name="Line 5"/>
          <p:cNvSpPr>
            <a:spLocks noChangeShapeType="1"/>
          </p:cNvSpPr>
          <p:nvPr/>
        </p:nvSpPr>
        <p:spPr bwMode="auto">
          <a:xfrm>
            <a:off x="827088" y="476250"/>
            <a:ext cx="0" cy="597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 rot="-5400000">
            <a:off x="-1720056" y="1943894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ZDRAVOTNÍ EFEKTY POHYBOVÉ AKTIVITY</a:t>
            </a: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6877050" y="6381750"/>
            <a:ext cx="215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INTENZITA ZATÍŽENÍ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827088" y="6021388"/>
            <a:ext cx="1368425" cy="2873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neefektivní</a:t>
            </a:r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468313" y="422116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468313" y="1628775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7534" name="Freeform 14"/>
          <p:cNvSpPr>
            <a:spLocks/>
          </p:cNvSpPr>
          <p:nvPr/>
        </p:nvSpPr>
        <p:spPr bwMode="auto">
          <a:xfrm>
            <a:off x="836613" y="1557338"/>
            <a:ext cx="7216775" cy="4425950"/>
          </a:xfrm>
          <a:custGeom>
            <a:avLst/>
            <a:gdLst>
              <a:gd name="T0" fmla="*/ 0 w 4546"/>
              <a:gd name="T1" fmla="*/ 2147483647 h 2788"/>
              <a:gd name="T2" fmla="*/ 1927918703 w 4546"/>
              <a:gd name="T3" fmla="*/ 2147483647 h 2788"/>
              <a:gd name="T4" fmla="*/ 2147483647 w 4546"/>
              <a:gd name="T5" fmla="*/ 2147483647 h 2788"/>
              <a:gd name="T6" fmla="*/ 2147483647 w 4546"/>
              <a:gd name="T7" fmla="*/ 2147483647 h 2788"/>
              <a:gd name="T8" fmla="*/ 2147483647 w 4546"/>
              <a:gd name="T9" fmla="*/ 345262178 h 2788"/>
              <a:gd name="T10" fmla="*/ 2147483647 w 4546"/>
              <a:gd name="T11" fmla="*/ 98286878 h 2788"/>
              <a:gd name="T12" fmla="*/ 2147483647 w 4546"/>
              <a:gd name="T13" fmla="*/ 713204961 h 2788"/>
              <a:gd name="T14" fmla="*/ 2147483647 w 4546"/>
              <a:gd name="T15" fmla="*/ 2147483647 h 2788"/>
              <a:gd name="T16" fmla="*/ 2147483647 w 4546"/>
              <a:gd name="T17" fmla="*/ 2147483647 h 2788"/>
              <a:gd name="T18" fmla="*/ 2147483647 w 4546"/>
              <a:gd name="T19" fmla="*/ 2147483647 h 27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46"/>
              <a:gd name="T31" fmla="*/ 0 h 2788"/>
              <a:gd name="T32" fmla="*/ 4546 w 4546"/>
              <a:gd name="T33" fmla="*/ 2788 h 27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46" h="2788">
                <a:moveTo>
                  <a:pt x="0" y="1663"/>
                </a:moveTo>
                <a:cubicBezTo>
                  <a:pt x="125" y="1657"/>
                  <a:pt x="607" y="1686"/>
                  <a:pt x="765" y="1627"/>
                </a:cubicBezTo>
                <a:cubicBezTo>
                  <a:pt x="923" y="1568"/>
                  <a:pt x="899" y="1438"/>
                  <a:pt x="951" y="1310"/>
                </a:cubicBezTo>
                <a:cubicBezTo>
                  <a:pt x="1003" y="1182"/>
                  <a:pt x="993" y="1055"/>
                  <a:pt x="1076" y="859"/>
                </a:cubicBezTo>
                <a:cubicBezTo>
                  <a:pt x="1159" y="663"/>
                  <a:pt x="1200" y="274"/>
                  <a:pt x="1451" y="137"/>
                </a:cubicBezTo>
                <a:cubicBezTo>
                  <a:pt x="1702" y="0"/>
                  <a:pt x="2316" y="15"/>
                  <a:pt x="2580" y="39"/>
                </a:cubicBezTo>
                <a:cubicBezTo>
                  <a:pt x="2844" y="63"/>
                  <a:pt x="2878" y="15"/>
                  <a:pt x="3033" y="283"/>
                </a:cubicBezTo>
                <a:cubicBezTo>
                  <a:pt x="3188" y="551"/>
                  <a:pt x="3355" y="1304"/>
                  <a:pt x="3512" y="1650"/>
                </a:cubicBezTo>
                <a:cubicBezTo>
                  <a:pt x="3669" y="1996"/>
                  <a:pt x="3805" y="2168"/>
                  <a:pt x="3977" y="2358"/>
                </a:cubicBezTo>
                <a:cubicBezTo>
                  <a:pt x="4149" y="2548"/>
                  <a:pt x="4427" y="2698"/>
                  <a:pt x="4546" y="2788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827088" y="3789363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0 %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27088" y="1268413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100 %</a:t>
            </a:r>
          </a:p>
        </p:txBody>
      </p:sp>
      <p:sp>
        <p:nvSpPr>
          <p:cNvPr id="107539" name="Rectangle 19" descr="Šikmá jemná mřížka"/>
          <p:cNvSpPr>
            <a:spLocks noChangeArrowheads="1"/>
          </p:cNvSpPr>
          <p:nvPr/>
        </p:nvSpPr>
        <p:spPr bwMode="auto">
          <a:xfrm>
            <a:off x="2627313" y="2781300"/>
            <a:ext cx="3313112" cy="3527425"/>
          </a:xfrm>
          <a:prstGeom prst="rect">
            <a:avLst/>
          </a:prstGeom>
          <a:pattFill prst="trellis">
            <a:fgClr>
              <a:schemeClr val="bg1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3851275" y="1628775"/>
            <a:ext cx="1008063" cy="46799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OPTIMUM</a:t>
            </a: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5940425" y="6021388"/>
            <a:ext cx="503238" cy="28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700" b="1"/>
              <a:t>neefektivní</a:t>
            </a:r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6443663" y="6021388"/>
            <a:ext cx="2016125" cy="28733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negativní vliv</a:t>
            </a:r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4859338" y="1484313"/>
            <a:ext cx="6265862" cy="4806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2555875" y="692150"/>
            <a:ext cx="6265863" cy="559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5940425" y="1484313"/>
            <a:ext cx="6265863" cy="4806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107531" grpId="0" animBg="1"/>
      <p:bldP spid="107533" grpId="0" animBg="1"/>
      <p:bldP spid="107534" grpId="0" animBg="1"/>
      <p:bldP spid="107535" grpId="0"/>
      <p:bldP spid="107536" grpId="0"/>
      <p:bldP spid="107539" grpId="0" animBg="1"/>
      <p:bldP spid="107540" grpId="0" animBg="1"/>
      <p:bldP spid="107541" grpId="0" animBg="1"/>
      <p:bldP spid="107542" grpId="0" animBg="1"/>
      <p:bldP spid="107544" grpId="0" animBg="1"/>
      <p:bldP spid="107545" grpId="0" animBg="1"/>
      <p:bldP spid="107546" grpId="0" animBg="1"/>
      <p:bldP spid="1075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Line 2"/>
          <p:cNvSpPr>
            <a:spLocks noChangeShapeType="1"/>
          </p:cNvSpPr>
          <p:nvPr/>
        </p:nvSpPr>
        <p:spPr bwMode="auto">
          <a:xfrm>
            <a:off x="539750" y="551656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02" name="Line 3"/>
          <p:cNvSpPr>
            <a:spLocks noChangeShapeType="1"/>
          </p:cNvSpPr>
          <p:nvPr/>
        </p:nvSpPr>
        <p:spPr bwMode="auto">
          <a:xfrm>
            <a:off x="827088" y="4762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4284663" y="1557338"/>
            <a:ext cx="1295400" cy="3384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5580063" y="1557338"/>
            <a:ext cx="863600" cy="33845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900113" y="1557338"/>
            <a:ext cx="3384550" cy="33845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6443663" y="1557338"/>
            <a:ext cx="865187" cy="33845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CC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7308850" y="1557338"/>
            <a:ext cx="935038" cy="338455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8" name="Rectangle 29"/>
          <p:cNvSpPr>
            <a:spLocks noChangeArrowheads="1"/>
          </p:cNvSpPr>
          <p:nvPr/>
        </p:nvSpPr>
        <p:spPr bwMode="auto">
          <a:xfrm>
            <a:off x="827088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9" name="Rectangle 30"/>
          <p:cNvSpPr>
            <a:spLocks noChangeArrowheads="1"/>
          </p:cNvSpPr>
          <p:nvPr/>
        </p:nvSpPr>
        <p:spPr bwMode="auto">
          <a:xfrm>
            <a:off x="1258888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0" name="Rectangle 31"/>
          <p:cNvSpPr>
            <a:spLocks noChangeArrowheads="1"/>
          </p:cNvSpPr>
          <p:nvPr/>
        </p:nvSpPr>
        <p:spPr bwMode="auto">
          <a:xfrm>
            <a:off x="16922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1" name="Rectangle 32"/>
          <p:cNvSpPr>
            <a:spLocks noChangeArrowheads="1"/>
          </p:cNvSpPr>
          <p:nvPr/>
        </p:nvSpPr>
        <p:spPr bwMode="auto">
          <a:xfrm>
            <a:off x="21240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2" name="Rectangle 33"/>
          <p:cNvSpPr>
            <a:spLocks noChangeArrowheads="1"/>
          </p:cNvSpPr>
          <p:nvPr/>
        </p:nvSpPr>
        <p:spPr bwMode="auto">
          <a:xfrm>
            <a:off x="38528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3" name="Rectangle 34"/>
          <p:cNvSpPr>
            <a:spLocks noChangeArrowheads="1"/>
          </p:cNvSpPr>
          <p:nvPr/>
        </p:nvSpPr>
        <p:spPr bwMode="auto">
          <a:xfrm>
            <a:off x="25558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4" name="Rectangle 35"/>
          <p:cNvSpPr>
            <a:spLocks noChangeArrowheads="1"/>
          </p:cNvSpPr>
          <p:nvPr/>
        </p:nvSpPr>
        <p:spPr bwMode="auto">
          <a:xfrm>
            <a:off x="29876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5" name="Rectangle 36"/>
          <p:cNvSpPr>
            <a:spLocks noChangeArrowheads="1"/>
          </p:cNvSpPr>
          <p:nvPr/>
        </p:nvSpPr>
        <p:spPr bwMode="auto">
          <a:xfrm>
            <a:off x="34194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6" name="Rectangle 37"/>
          <p:cNvSpPr>
            <a:spLocks noChangeArrowheads="1"/>
          </p:cNvSpPr>
          <p:nvPr/>
        </p:nvSpPr>
        <p:spPr bwMode="auto">
          <a:xfrm>
            <a:off x="4284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7" name="Rectangle 38"/>
          <p:cNvSpPr>
            <a:spLocks noChangeArrowheads="1"/>
          </p:cNvSpPr>
          <p:nvPr/>
        </p:nvSpPr>
        <p:spPr bwMode="auto">
          <a:xfrm>
            <a:off x="47164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8" name="Rectangle 39"/>
          <p:cNvSpPr>
            <a:spLocks noChangeArrowheads="1"/>
          </p:cNvSpPr>
          <p:nvPr/>
        </p:nvSpPr>
        <p:spPr bwMode="auto">
          <a:xfrm>
            <a:off x="51482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9" name="Rectangle 40"/>
          <p:cNvSpPr>
            <a:spLocks noChangeArrowheads="1"/>
          </p:cNvSpPr>
          <p:nvPr/>
        </p:nvSpPr>
        <p:spPr bwMode="auto">
          <a:xfrm>
            <a:off x="55800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0" name="Rectangle 41"/>
          <p:cNvSpPr>
            <a:spLocks noChangeArrowheads="1"/>
          </p:cNvSpPr>
          <p:nvPr/>
        </p:nvSpPr>
        <p:spPr bwMode="auto">
          <a:xfrm>
            <a:off x="6011863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1" name="Rectangle 42"/>
          <p:cNvSpPr>
            <a:spLocks noChangeArrowheads="1"/>
          </p:cNvSpPr>
          <p:nvPr/>
        </p:nvSpPr>
        <p:spPr bwMode="auto">
          <a:xfrm>
            <a:off x="6443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2" name="Rectangle 43"/>
          <p:cNvSpPr>
            <a:spLocks noChangeArrowheads="1"/>
          </p:cNvSpPr>
          <p:nvPr/>
        </p:nvSpPr>
        <p:spPr bwMode="auto">
          <a:xfrm>
            <a:off x="68770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3" name="Rectangle 44"/>
          <p:cNvSpPr>
            <a:spLocks noChangeArrowheads="1"/>
          </p:cNvSpPr>
          <p:nvPr/>
        </p:nvSpPr>
        <p:spPr bwMode="auto">
          <a:xfrm>
            <a:off x="73088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4" name="Rectangle 45"/>
          <p:cNvSpPr>
            <a:spLocks noChangeArrowheads="1"/>
          </p:cNvSpPr>
          <p:nvPr/>
        </p:nvSpPr>
        <p:spPr bwMode="auto">
          <a:xfrm>
            <a:off x="77406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5" name="Rectangle 46"/>
          <p:cNvSpPr>
            <a:spLocks noChangeArrowheads="1"/>
          </p:cNvSpPr>
          <p:nvPr/>
        </p:nvSpPr>
        <p:spPr bwMode="auto">
          <a:xfrm>
            <a:off x="81724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26" name="Rectangle 55"/>
          <p:cNvSpPr>
            <a:spLocks noChangeArrowheads="1"/>
          </p:cNvSpPr>
          <p:nvPr/>
        </p:nvSpPr>
        <p:spPr bwMode="auto">
          <a:xfrm>
            <a:off x="684213" y="5661025"/>
            <a:ext cx="813593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600" name="Text Box 56"/>
          <p:cNvSpPr txBox="1">
            <a:spLocks noChangeArrowheads="1"/>
          </p:cNvSpPr>
          <p:nvPr/>
        </p:nvSpPr>
        <p:spPr bwMode="auto">
          <a:xfrm>
            <a:off x="6877050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85 %</a:t>
            </a:r>
          </a:p>
        </p:txBody>
      </p:sp>
      <p:sp>
        <p:nvSpPr>
          <p:cNvPr id="108601" name="Text Box 57"/>
          <p:cNvSpPr txBox="1">
            <a:spLocks noChangeArrowheads="1"/>
          </p:cNvSpPr>
          <p:nvPr/>
        </p:nvSpPr>
        <p:spPr bwMode="auto">
          <a:xfrm>
            <a:off x="60118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75 %</a:t>
            </a:r>
          </a:p>
        </p:txBody>
      </p:sp>
      <p:sp>
        <p:nvSpPr>
          <p:cNvPr id="108602" name="Text Box 58"/>
          <p:cNvSpPr txBox="1">
            <a:spLocks noChangeArrowheads="1"/>
          </p:cNvSpPr>
          <p:nvPr/>
        </p:nvSpPr>
        <p:spPr bwMode="auto">
          <a:xfrm>
            <a:off x="3851275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50 %</a:t>
            </a:r>
          </a:p>
        </p:txBody>
      </p:sp>
      <p:sp>
        <p:nvSpPr>
          <p:cNvPr id="108603" name="Text Box 59"/>
          <p:cNvSpPr txBox="1">
            <a:spLocks noChangeArrowheads="1"/>
          </p:cNvSpPr>
          <p:nvPr/>
        </p:nvSpPr>
        <p:spPr bwMode="auto">
          <a:xfrm>
            <a:off x="51482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65 %</a:t>
            </a:r>
          </a:p>
        </p:txBody>
      </p:sp>
      <p:sp>
        <p:nvSpPr>
          <p:cNvPr id="76831" name="Text Box 61"/>
          <p:cNvSpPr txBox="1">
            <a:spLocks noChangeArrowheads="1"/>
          </p:cNvSpPr>
          <p:nvPr/>
        </p:nvSpPr>
        <p:spPr bwMode="auto">
          <a:xfrm rot="-5400000">
            <a:off x="6287294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Zdraví poškozující PA</a:t>
            </a:r>
          </a:p>
        </p:txBody>
      </p:sp>
      <p:sp>
        <p:nvSpPr>
          <p:cNvPr id="76832" name="Text Box 62"/>
          <p:cNvSpPr txBox="1">
            <a:spLocks noChangeArrowheads="1"/>
          </p:cNvSpPr>
          <p:nvPr/>
        </p:nvSpPr>
        <p:spPr bwMode="auto">
          <a:xfrm rot="-5400000">
            <a:off x="1069182" y="2945606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Málo účinná nebo neúčinná PA</a:t>
            </a:r>
          </a:p>
        </p:txBody>
      </p:sp>
      <p:sp>
        <p:nvSpPr>
          <p:cNvPr id="76833" name="Text Box 65"/>
          <p:cNvSpPr txBox="1">
            <a:spLocks noChangeArrowheads="1"/>
          </p:cNvSpPr>
          <p:nvPr/>
        </p:nvSpPr>
        <p:spPr bwMode="auto">
          <a:xfrm rot="-5400000">
            <a:off x="3432969" y="3126582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76834" name="Text Box 66"/>
          <p:cNvSpPr txBox="1">
            <a:spLocks noChangeArrowheads="1"/>
          </p:cNvSpPr>
          <p:nvPr/>
        </p:nvSpPr>
        <p:spPr bwMode="auto">
          <a:xfrm rot="-5400000">
            <a:off x="53760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76835" name="Text Box 67"/>
          <p:cNvSpPr txBox="1">
            <a:spLocks noChangeArrowheads="1"/>
          </p:cNvSpPr>
          <p:nvPr/>
        </p:nvSpPr>
        <p:spPr bwMode="auto">
          <a:xfrm rot="-5400000">
            <a:off x="45124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Maximálně účinná PA</a:t>
            </a:r>
          </a:p>
        </p:txBody>
      </p:sp>
      <p:sp>
        <p:nvSpPr>
          <p:cNvPr id="108612" name="AutoShape 68"/>
          <p:cNvSpPr>
            <a:spLocks/>
          </p:cNvSpPr>
          <p:nvPr/>
        </p:nvSpPr>
        <p:spPr bwMode="auto">
          <a:xfrm rot="5400000">
            <a:off x="5867400" y="981076"/>
            <a:ext cx="288925" cy="863600"/>
          </a:xfrm>
          <a:prstGeom prst="leftBrace">
            <a:avLst>
              <a:gd name="adj1" fmla="val 249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613" name="Text Box 69"/>
          <p:cNvSpPr txBox="1">
            <a:spLocks noChangeArrowheads="1"/>
          </p:cNvSpPr>
          <p:nvPr/>
        </p:nvSpPr>
        <p:spPr bwMode="auto">
          <a:xfrm>
            <a:off x="2916238" y="76517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Nejefektivnější PA 65 – 75 % MTR</a:t>
            </a:r>
          </a:p>
        </p:txBody>
      </p:sp>
      <p:sp>
        <p:nvSpPr>
          <p:cNvPr id="108614" name="Oval 7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4" grpId="0" animBg="1"/>
      <p:bldP spid="108565" grpId="0" animBg="1"/>
      <p:bldP spid="108566" grpId="0" animBg="1"/>
      <p:bldP spid="108567" grpId="0" animBg="1"/>
      <p:bldP spid="108568" grpId="0" animBg="1"/>
      <p:bldP spid="108600" grpId="0"/>
      <p:bldP spid="108601" grpId="0"/>
      <p:bldP spid="108602" grpId="0"/>
      <p:bldP spid="108603" grpId="0"/>
      <p:bldP spid="108612" grpId="0" animBg="1"/>
      <p:bldP spid="108613" grpId="0"/>
      <p:bldP spid="1086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Line 2"/>
          <p:cNvSpPr>
            <a:spLocks noChangeShapeType="1"/>
          </p:cNvSpPr>
          <p:nvPr/>
        </p:nvSpPr>
        <p:spPr bwMode="auto">
          <a:xfrm>
            <a:off x="539750" y="551656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26" name="Line 3"/>
          <p:cNvSpPr>
            <a:spLocks noChangeShapeType="1"/>
          </p:cNvSpPr>
          <p:nvPr/>
        </p:nvSpPr>
        <p:spPr bwMode="auto">
          <a:xfrm>
            <a:off x="827088" y="4762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284663" y="1557338"/>
            <a:ext cx="1295400" cy="3384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5580063" y="1557338"/>
            <a:ext cx="863600" cy="33845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900113" y="1557338"/>
            <a:ext cx="3384550" cy="33845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6443663" y="1557338"/>
            <a:ext cx="865187" cy="33845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CC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7308850" y="1557338"/>
            <a:ext cx="935038" cy="338455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827088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1258888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4" name="Rectangle 11"/>
          <p:cNvSpPr>
            <a:spLocks noChangeArrowheads="1"/>
          </p:cNvSpPr>
          <p:nvPr/>
        </p:nvSpPr>
        <p:spPr bwMode="auto">
          <a:xfrm>
            <a:off x="16922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5" name="Rectangle 12"/>
          <p:cNvSpPr>
            <a:spLocks noChangeArrowheads="1"/>
          </p:cNvSpPr>
          <p:nvPr/>
        </p:nvSpPr>
        <p:spPr bwMode="auto">
          <a:xfrm>
            <a:off x="21240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6" name="Rectangle 13"/>
          <p:cNvSpPr>
            <a:spLocks noChangeArrowheads="1"/>
          </p:cNvSpPr>
          <p:nvPr/>
        </p:nvSpPr>
        <p:spPr bwMode="auto">
          <a:xfrm>
            <a:off x="38528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7" name="Rectangle 14"/>
          <p:cNvSpPr>
            <a:spLocks noChangeArrowheads="1"/>
          </p:cNvSpPr>
          <p:nvPr/>
        </p:nvSpPr>
        <p:spPr bwMode="auto">
          <a:xfrm>
            <a:off x="25558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8" name="Rectangle 15"/>
          <p:cNvSpPr>
            <a:spLocks noChangeArrowheads="1"/>
          </p:cNvSpPr>
          <p:nvPr/>
        </p:nvSpPr>
        <p:spPr bwMode="auto">
          <a:xfrm>
            <a:off x="29876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39" name="Rectangle 16"/>
          <p:cNvSpPr>
            <a:spLocks noChangeArrowheads="1"/>
          </p:cNvSpPr>
          <p:nvPr/>
        </p:nvSpPr>
        <p:spPr bwMode="auto">
          <a:xfrm>
            <a:off x="34194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0" name="Rectangle 17"/>
          <p:cNvSpPr>
            <a:spLocks noChangeArrowheads="1"/>
          </p:cNvSpPr>
          <p:nvPr/>
        </p:nvSpPr>
        <p:spPr bwMode="auto">
          <a:xfrm>
            <a:off x="4284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1" name="Rectangle 18"/>
          <p:cNvSpPr>
            <a:spLocks noChangeArrowheads="1"/>
          </p:cNvSpPr>
          <p:nvPr/>
        </p:nvSpPr>
        <p:spPr bwMode="auto">
          <a:xfrm>
            <a:off x="47164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51482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3" name="Rectangle 20"/>
          <p:cNvSpPr>
            <a:spLocks noChangeArrowheads="1"/>
          </p:cNvSpPr>
          <p:nvPr/>
        </p:nvSpPr>
        <p:spPr bwMode="auto">
          <a:xfrm>
            <a:off x="55800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4" name="Rectangle 21"/>
          <p:cNvSpPr>
            <a:spLocks noChangeArrowheads="1"/>
          </p:cNvSpPr>
          <p:nvPr/>
        </p:nvSpPr>
        <p:spPr bwMode="auto">
          <a:xfrm>
            <a:off x="6011863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5" name="Rectangle 22"/>
          <p:cNvSpPr>
            <a:spLocks noChangeArrowheads="1"/>
          </p:cNvSpPr>
          <p:nvPr/>
        </p:nvSpPr>
        <p:spPr bwMode="auto">
          <a:xfrm>
            <a:off x="6443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6" name="Rectangle 23"/>
          <p:cNvSpPr>
            <a:spLocks noChangeArrowheads="1"/>
          </p:cNvSpPr>
          <p:nvPr/>
        </p:nvSpPr>
        <p:spPr bwMode="auto">
          <a:xfrm>
            <a:off x="68770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7" name="Rectangle 24"/>
          <p:cNvSpPr>
            <a:spLocks noChangeArrowheads="1"/>
          </p:cNvSpPr>
          <p:nvPr/>
        </p:nvSpPr>
        <p:spPr bwMode="auto">
          <a:xfrm>
            <a:off x="73088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8" name="Rectangle 25"/>
          <p:cNvSpPr>
            <a:spLocks noChangeArrowheads="1"/>
          </p:cNvSpPr>
          <p:nvPr/>
        </p:nvSpPr>
        <p:spPr bwMode="auto">
          <a:xfrm>
            <a:off x="77406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49" name="Rectangle 26"/>
          <p:cNvSpPr>
            <a:spLocks noChangeArrowheads="1"/>
          </p:cNvSpPr>
          <p:nvPr/>
        </p:nvSpPr>
        <p:spPr bwMode="auto">
          <a:xfrm>
            <a:off x="81724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50" name="Rectangle 27"/>
          <p:cNvSpPr>
            <a:spLocks noChangeArrowheads="1"/>
          </p:cNvSpPr>
          <p:nvPr/>
        </p:nvSpPr>
        <p:spPr bwMode="auto">
          <a:xfrm>
            <a:off x="684213" y="5661025"/>
            <a:ext cx="813593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51" name="Text Box 28"/>
          <p:cNvSpPr txBox="1">
            <a:spLocks noChangeArrowheads="1"/>
          </p:cNvSpPr>
          <p:nvPr/>
        </p:nvSpPr>
        <p:spPr bwMode="auto">
          <a:xfrm>
            <a:off x="6877050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85 %</a:t>
            </a:r>
          </a:p>
        </p:txBody>
      </p:sp>
      <p:sp>
        <p:nvSpPr>
          <p:cNvPr id="77852" name="Text Box 29"/>
          <p:cNvSpPr txBox="1">
            <a:spLocks noChangeArrowheads="1"/>
          </p:cNvSpPr>
          <p:nvPr/>
        </p:nvSpPr>
        <p:spPr bwMode="auto">
          <a:xfrm>
            <a:off x="60118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75 %</a:t>
            </a:r>
          </a:p>
        </p:txBody>
      </p:sp>
      <p:sp>
        <p:nvSpPr>
          <p:cNvPr id="77853" name="Text Box 30"/>
          <p:cNvSpPr txBox="1">
            <a:spLocks noChangeArrowheads="1"/>
          </p:cNvSpPr>
          <p:nvPr/>
        </p:nvSpPr>
        <p:spPr bwMode="auto">
          <a:xfrm>
            <a:off x="3851275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50 %</a:t>
            </a:r>
          </a:p>
        </p:txBody>
      </p:sp>
      <p:sp>
        <p:nvSpPr>
          <p:cNvPr id="77854" name="Text Box 31"/>
          <p:cNvSpPr txBox="1">
            <a:spLocks noChangeArrowheads="1"/>
          </p:cNvSpPr>
          <p:nvPr/>
        </p:nvSpPr>
        <p:spPr bwMode="auto">
          <a:xfrm>
            <a:off x="51482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65 %</a:t>
            </a:r>
          </a:p>
        </p:txBody>
      </p:sp>
      <p:sp>
        <p:nvSpPr>
          <p:cNvPr id="77855" name="Text Box 32"/>
          <p:cNvSpPr txBox="1">
            <a:spLocks noChangeArrowheads="1"/>
          </p:cNvSpPr>
          <p:nvPr/>
        </p:nvSpPr>
        <p:spPr bwMode="auto">
          <a:xfrm rot="-5400000">
            <a:off x="6287294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Zdraví poškozující PA</a:t>
            </a:r>
          </a:p>
        </p:txBody>
      </p:sp>
      <p:sp>
        <p:nvSpPr>
          <p:cNvPr id="77856" name="Text Box 33"/>
          <p:cNvSpPr txBox="1">
            <a:spLocks noChangeArrowheads="1"/>
          </p:cNvSpPr>
          <p:nvPr/>
        </p:nvSpPr>
        <p:spPr bwMode="auto">
          <a:xfrm rot="-5400000">
            <a:off x="1069182" y="2945606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Málo účinná nebo neúčinná PA</a:t>
            </a:r>
          </a:p>
        </p:txBody>
      </p:sp>
      <p:sp>
        <p:nvSpPr>
          <p:cNvPr id="77857" name="Text Box 34"/>
          <p:cNvSpPr txBox="1">
            <a:spLocks noChangeArrowheads="1"/>
          </p:cNvSpPr>
          <p:nvPr/>
        </p:nvSpPr>
        <p:spPr bwMode="auto">
          <a:xfrm rot="-5400000">
            <a:off x="3432969" y="3126582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77858" name="Text Box 35"/>
          <p:cNvSpPr txBox="1">
            <a:spLocks noChangeArrowheads="1"/>
          </p:cNvSpPr>
          <p:nvPr/>
        </p:nvSpPr>
        <p:spPr bwMode="auto">
          <a:xfrm rot="-5400000">
            <a:off x="53760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77859" name="Text Box 36"/>
          <p:cNvSpPr txBox="1">
            <a:spLocks noChangeArrowheads="1"/>
          </p:cNvSpPr>
          <p:nvPr/>
        </p:nvSpPr>
        <p:spPr bwMode="auto">
          <a:xfrm rot="-5400000">
            <a:off x="45124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Maximálně účinná PA</a:t>
            </a:r>
          </a:p>
        </p:txBody>
      </p:sp>
      <p:sp>
        <p:nvSpPr>
          <p:cNvPr id="109605" name="AutoShape 37"/>
          <p:cNvSpPr>
            <a:spLocks/>
          </p:cNvSpPr>
          <p:nvPr/>
        </p:nvSpPr>
        <p:spPr bwMode="auto">
          <a:xfrm rot="5400000">
            <a:off x="5652294" y="-99218"/>
            <a:ext cx="288925" cy="3024187"/>
          </a:xfrm>
          <a:prstGeom prst="leftBrace">
            <a:avLst>
              <a:gd name="adj1" fmla="val 872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3132138" y="76517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Účinná PA 50 – 85 % MTR</a:t>
            </a: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827088" y="7937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 Black" pitchFamily="34" charset="0"/>
              </a:rPr>
              <a:t>„Normální“ populace</a:t>
            </a:r>
          </a:p>
        </p:txBody>
      </p:sp>
      <p:sp>
        <p:nvSpPr>
          <p:cNvPr id="109608" name="Oval 4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5" grpId="0" animBg="1"/>
      <p:bldP spid="109606" grpId="0"/>
      <p:bldP spid="109607" grpId="0"/>
      <p:bldP spid="1096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497888" cy="566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lvl="1"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Okrajové části cvičení nebo tréninku (rozcvičení a uklidnění)</a:t>
            </a: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ROZCVIČENÍ 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účinky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Mobilizace většího počtu motorických jednotek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pokles zátěž připadající na jednu jednotku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šetří makroergní fosfáty </a:t>
            </a:r>
          </a:p>
          <a:p>
            <a:pPr algn="ctr">
              <a:defRPr/>
            </a:pPr>
            <a:r>
              <a:rPr lang="cs-CZ" b="1" dirty="0"/>
              <a:t>+</a:t>
            </a:r>
          </a:p>
          <a:p>
            <a:pPr algn="ctr">
              <a:defRPr/>
            </a:pPr>
            <a:r>
              <a:rPr lang="cs-CZ" b="1" dirty="0"/>
              <a:t>pokles rychlosti čerpání fosfátových zdrojů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67544" y="4797152"/>
            <a:ext cx="806489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ROZCVIČENÍ NEJEFEKTIVNĚJŠÍ ZEJMÉNA </a:t>
            </a:r>
          </a:p>
          <a:p>
            <a:pPr algn="ctr">
              <a:defRPr/>
            </a:pPr>
            <a:r>
              <a:rPr lang="cs-CZ" b="1" dirty="0"/>
              <a:t>PŘED INTENZIVNÍM CVIČENÍM NEBO SPORTOVNÍM TRÉNINKEM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427984" y="2420888"/>
            <a:ext cx="21602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Line 2"/>
          <p:cNvSpPr>
            <a:spLocks noChangeShapeType="1"/>
          </p:cNvSpPr>
          <p:nvPr/>
        </p:nvSpPr>
        <p:spPr bwMode="auto">
          <a:xfrm>
            <a:off x="539750" y="551656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8850" name="Line 3"/>
          <p:cNvSpPr>
            <a:spLocks noChangeShapeType="1"/>
          </p:cNvSpPr>
          <p:nvPr/>
        </p:nvSpPr>
        <p:spPr bwMode="auto">
          <a:xfrm>
            <a:off x="827088" y="4762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4284663" y="1557338"/>
            <a:ext cx="1295400" cy="3384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580063" y="1557338"/>
            <a:ext cx="863600" cy="33845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900113" y="1557338"/>
            <a:ext cx="3384550" cy="33845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4" name="Rectangle 9"/>
          <p:cNvSpPr>
            <a:spLocks noChangeArrowheads="1"/>
          </p:cNvSpPr>
          <p:nvPr/>
        </p:nvSpPr>
        <p:spPr bwMode="auto">
          <a:xfrm>
            <a:off x="827088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5" name="Rectangle 10"/>
          <p:cNvSpPr>
            <a:spLocks noChangeArrowheads="1"/>
          </p:cNvSpPr>
          <p:nvPr/>
        </p:nvSpPr>
        <p:spPr bwMode="auto">
          <a:xfrm>
            <a:off x="1258888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6" name="Rectangle 11"/>
          <p:cNvSpPr>
            <a:spLocks noChangeArrowheads="1"/>
          </p:cNvSpPr>
          <p:nvPr/>
        </p:nvSpPr>
        <p:spPr bwMode="auto">
          <a:xfrm>
            <a:off x="16922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7" name="Rectangle 12"/>
          <p:cNvSpPr>
            <a:spLocks noChangeArrowheads="1"/>
          </p:cNvSpPr>
          <p:nvPr/>
        </p:nvSpPr>
        <p:spPr bwMode="auto">
          <a:xfrm>
            <a:off x="21240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8" name="Rectangle 13"/>
          <p:cNvSpPr>
            <a:spLocks noChangeArrowheads="1"/>
          </p:cNvSpPr>
          <p:nvPr/>
        </p:nvSpPr>
        <p:spPr bwMode="auto">
          <a:xfrm>
            <a:off x="38528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9" name="Rectangle 14"/>
          <p:cNvSpPr>
            <a:spLocks noChangeArrowheads="1"/>
          </p:cNvSpPr>
          <p:nvPr/>
        </p:nvSpPr>
        <p:spPr bwMode="auto">
          <a:xfrm>
            <a:off x="25558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0" name="Rectangle 15"/>
          <p:cNvSpPr>
            <a:spLocks noChangeArrowheads="1"/>
          </p:cNvSpPr>
          <p:nvPr/>
        </p:nvSpPr>
        <p:spPr bwMode="auto">
          <a:xfrm>
            <a:off x="29876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1" name="Rectangle 16"/>
          <p:cNvSpPr>
            <a:spLocks noChangeArrowheads="1"/>
          </p:cNvSpPr>
          <p:nvPr/>
        </p:nvSpPr>
        <p:spPr bwMode="auto">
          <a:xfrm>
            <a:off x="34194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2" name="Rectangle 17"/>
          <p:cNvSpPr>
            <a:spLocks noChangeArrowheads="1"/>
          </p:cNvSpPr>
          <p:nvPr/>
        </p:nvSpPr>
        <p:spPr bwMode="auto">
          <a:xfrm>
            <a:off x="4284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3" name="Rectangle 18"/>
          <p:cNvSpPr>
            <a:spLocks noChangeArrowheads="1"/>
          </p:cNvSpPr>
          <p:nvPr/>
        </p:nvSpPr>
        <p:spPr bwMode="auto">
          <a:xfrm>
            <a:off x="47164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4" name="Rectangle 19"/>
          <p:cNvSpPr>
            <a:spLocks noChangeArrowheads="1"/>
          </p:cNvSpPr>
          <p:nvPr/>
        </p:nvSpPr>
        <p:spPr bwMode="auto">
          <a:xfrm>
            <a:off x="51482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5" name="Rectangle 20"/>
          <p:cNvSpPr>
            <a:spLocks noChangeArrowheads="1"/>
          </p:cNvSpPr>
          <p:nvPr/>
        </p:nvSpPr>
        <p:spPr bwMode="auto">
          <a:xfrm>
            <a:off x="55800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6" name="Rectangle 21"/>
          <p:cNvSpPr>
            <a:spLocks noChangeArrowheads="1"/>
          </p:cNvSpPr>
          <p:nvPr/>
        </p:nvSpPr>
        <p:spPr bwMode="auto">
          <a:xfrm>
            <a:off x="6011863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7" name="Rectangle 22"/>
          <p:cNvSpPr>
            <a:spLocks noChangeArrowheads="1"/>
          </p:cNvSpPr>
          <p:nvPr/>
        </p:nvSpPr>
        <p:spPr bwMode="auto">
          <a:xfrm>
            <a:off x="6443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8" name="Rectangle 23"/>
          <p:cNvSpPr>
            <a:spLocks noChangeArrowheads="1"/>
          </p:cNvSpPr>
          <p:nvPr/>
        </p:nvSpPr>
        <p:spPr bwMode="auto">
          <a:xfrm>
            <a:off x="68770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69" name="Rectangle 24"/>
          <p:cNvSpPr>
            <a:spLocks noChangeArrowheads="1"/>
          </p:cNvSpPr>
          <p:nvPr/>
        </p:nvSpPr>
        <p:spPr bwMode="auto">
          <a:xfrm>
            <a:off x="73088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70" name="Rectangle 25"/>
          <p:cNvSpPr>
            <a:spLocks noChangeArrowheads="1"/>
          </p:cNvSpPr>
          <p:nvPr/>
        </p:nvSpPr>
        <p:spPr bwMode="auto">
          <a:xfrm>
            <a:off x="77406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71" name="Rectangle 26"/>
          <p:cNvSpPr>
            <a:spLocks noChangeArrowheads="1"/>
          </p:cNvSpPr>
          <p:nvPr/>
        </p:nvSpPr>
        <p:spPr bwMode="auto">
          <a:xfrm>
            <a:off x="81724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72" name="Rectangle 27"/>
          <p:cNvSpPr>
            <a:spLocks noChangeArrowheads="1"/>
          </p:cNvSpPr>
          <p:nvPr/>
        </p:nvSpPr>
        <p:spPr bwMode="auto">
          <a:xfrm>
            <a:off x="684213" y="5661025"/>
            <a:ext cx="813593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20" name="Text Box 28"/>
          <p:cNvSpPr txBox="1">
            <a:spLocks noChangeArrowheads="1"/>
          </p:cNvSpPr>
          <p:nvPr/>
        </p:nvSpPr>
        <p:spPr bwMode="auto">
          <a:xfrm>
            <a:off x="6877050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85 %</a:t>
            </a: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60118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75 %</a:t>
            </a: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3851275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50 %</a:t>
            </a:r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51482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65 %</a:t>
            </a:r>
          </a:p>
        </p:txBody>
      </p:sp>
      <p:sp>
        <p:nvSpPr>
          <p:cNvPr id="78877" name="Text Box 33"/>
          <p:cNvSpPr txBox="1">
            <a:spLocks noChangeArrowheads="1"/>
          </p:cNvSpPr>
          <p:nvPr/>
        </p:nvSpPr>
        <p:spPr bwMode="auto">
          <a:xfrm rot="-5400000">
            <a:off x="1069182" y="2945606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Málo účinná nebo neúčinná PA</a:t>
            </a:r>
          </a:p>
        </p:txBody>
      </p:sp>
      <p:sp>
        <p:nvSpPr>
          <p:cNvPr id="78878" name="Text Box 34"/>
          <p:cNvSpPr txBox="1">
            <a:spLocks noChangeArrowheads="1"/>
          </p:cNvSpPr>
          <p:nvPr/>
        </p:nvSpPr>
        <p:spPr bwMode="auto">
          <a:xfrm rot="-5400000">
            <a:off x="3432969" y="3126582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78879" name="Text Box 36"/>
          <p:cNvSpPr txBox="1">
            <a:spLocks noChangeArrowheads="1"/>
          </p:cNvSpPr>
          <p:nvPr/>
        </p:nvSpPr>
        <p:spPr bwMode="auto">
          <a:xfrm rot="-5400000">
            <a:off x="45124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Maximálně účinná PA</a:t>
            </a:r>
          </a:p>
        </p:txBody>
      </p:sp>
      <p:sp>
        <p:nvSpPr>
          <p:cNvPr id="110629" name="AutoShape 37"/>
          <p:cNvSpPr>
            <a:spLocks/>
          </p:cNvSpPr>
          <p:nvPr/>
        </p:nvSpPr>
        <p:spPr bwMode="auto">
          <a:xfrm rot="5400000">
            <a:off x="5903913" y="-350837"/>
            <a:ext cx="288925" cy="3527425"/>
          </a:xfrm>
          <a:prstGeom prst="leftBrace">
            <a:avLst>
              <a:gd name="adj1" fmla="val 1017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779838" y="76517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Účinná PA 65 – 100 % MTR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827088" y="7937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 Black" pitchFamily="34" charset="0"/>
              </a:rPr>
              <a:t>Vytrvalostně trénovaná populace</a:t>
            </a:r>
          </a:p>
        </p:txBody>
      </p:sp>
      <p:sp>
        <p:nvSpPr>
          <p:cNvPr id="78883" name="Text Box 47"/>
          <p:cNvSpPr txBox="1">
            <a:spLocks noChangeArrowheads="1"/>
          </p:cNvSpPr>
          <p:nvPr/>
        </p:nvSpPr>
        <p:spPr bwMode="auto">
          <a:xfrm rot="-5400000">
            <a:off x="53760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78884" name="Text Box 49"/>
          <p:cNvSpPr txBox="1">
            <a:spLocks noChangeArrowheads="1"/>
          </p:cNvSpPr>
          <p:nvPr/>
        </p:nvSpPr>
        <p:spPr bwMode="auto">
          <a:xfrm rot="-5400000">
            <a:off x="6503194" y="33440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Zdraví poškozující PA</a:t>
            </a:r>
          </a:p>
        </p:txBody>
      </p:sp>
      <p:sp>
        <p:nvSpPr>
          <p:cNvPr id="78885" name="Text Box 50"/>
          <p:cNvSpPr txBox="1">
            <a:spLocks noChangeArrowheads="1"/>
          </p:cNvSpPr>
          <p:nvPr/>
        </p:nvSpPr>
        <p:spPr bwMode="auto">
          <a:xfrm rot="-5400000">
            <a:off x="55919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0643" name="Rectangle 51"/>
          <p:cNvSpPr>
            <a:spLocks noChangeArrowheads="1"/>
          </p:cNvSpPr>
          <p:nvPr/>
        </p:nvSpPr>
        <p:spPr bwMode="auto">
          <a:xfrm>
            <a:off x="6443663" y="1557338"/>
            <a:ext cx="865187" cy="33845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CC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44" name="Rectangle 52"/>
          <p:cNvSpPr>
            <a:spLocks noChangeArrowheads="1"/>
          </p:cNvSpPr>
          <p:nvPr/>
        </p:nvSpPr>
        <p:spPr bwMode="auto">
          <a:xfrm>
            <a:off x="7308850" y="1557338"/>
            <a:ext cx="935038" cy="338455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88" name="Text Box 53"/>
          <p:cNvSpPr txBox="1">
            <a:spLocks noChangeArrowheads="1"/>
          </p:cNvSpPr>
          <p:nvPr/>
        </p:nvSpPr>
        <p:spPr bwMode="auto">
          <a:xfrm rot="-5400000">
            <a:off x="6168231" y="3056732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Zdraví poškozující PA</a:t>
            </a: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 rot="-5400000">
            <a:off x="5376069" y="3056732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827088" y="1628775"/>
            <a:ext cx="345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</a:rPr>
              <a:t>ZC (%) = 60 + (VO</a:t>
            </a:r>
            <a:r>
              <a:rPr lang="cs-CZ" sz="1600" b="1" baseline="-25000">
                <a:solidFill>
                  <a:schemeClr val="bg1"/>
                </a:solidFill>
              </a:rPr>
              <a:t>2</a:t>
            </a:r>
            <a:r>
              <a:rPr lang="cs-CZ" sz="1600" b="1">
                <a:solidFill>
                  <a:schemeClr val="bg1"/>
                </a:solidFill>
              </a:rPr>
              <a:t>/kg max/3,5)</a:t>
            </a:r>
          </a:p>
        </p:txBody>
      </p:sp>
      <p:sp>
        <p:nvSpPr>
          <p:cNvPr id="110652" name="Rectangle 60"/>
          <p:cNvSpPr>
            <a:spLocks noChangeArrowheads="1"/>
          </p:cNvSpPr>
          <p:nvPr/>
        </p:nvSpPr>
        <p:spPr bwMode="auto">
          <a:xfrm>
            <a:off x="7812088" y="5300663"/>
            <a:ext cx="10080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53" name="Rectangle 61"/>
          <p:cNvSpPr>
            <a:spLocks noChangeArrowheads="1"/>
          </p:cNvSpPr>
          <p:nvPr/>
        </p:nvSpPr>
        <p:spPr bwMode="auto">
          <a:xfrm>
            <a:off x="6443663" y="1557338"/>
            <a:ext cx="1368425" cy="33845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CC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 rot="-5400000">
            <a:off x="5520531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0655" name="Oval 63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737E-7 L -0.14166 1.8737E-7 " pathEditMode="relative" ptsTypes="AA">
                                      <p:cBhvr>
                                        <p:cTn id="13" dur="2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1.8737E-7 L -0.08663 1.8737E-7 " pathEditMode="relative" ptsTypes="AA">
                                      <p:cBhvr>
                                        <p:cTn id="15" dur="2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474E-7 L -0.08663 -3.7474E-7 " pathEditMode="relative" ptsTypes="AA">
                                      <p:cBhvr>
                                        <p:cTn id="17" dur="20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0" grpId="0"/>
      <p:bldP spid="110621" grpId="0"/>
      <p:bldP spid="110622" grpId="0"/>
      <p:bldP spid="110623" grpId="0"/>
      <p:bldP spid="110629" grpId="0" animBg="1"/>
      <p:bldP spid="110630" grpId="0"/>
      <p:bldP spid="110631" grpId="0"/>
      <p:bldP spid="110643" grpId="0" animBg="1"/>
      <p:bldP spid="110644" grpId="0" animBg="1"/>
      <p:bldP spid="110650" grpId="0"/>
      <p:bldP spid="110651" grpId="0"/>
      <p:bldP spid="110652" grpId="0" animBg="1"/>
      <p:bldP spid="110653" grpId="0" animBg="1"/>
      <p:bldP spid="110654" grpId="0"/>
      <p:bldP spid="11065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Line 2"/>
          <p:cNvSpPr>
            <a:spLocks noChangeShapeType="1"/>
          </p:cNvSpPr>
          <p:nvPr/>
        </p:nvSpPr>
        <p:spPr bwMode="auto">
          <a:xfrm>
            <a:off x="539750" y="551656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9874" name="Line 3"/>
          <p:cNvSpPr>
            <a:spLocks noChangeShapeType="1"/>
          </p:cNvSpPr>
          <p:nvPr/>
        </p:nvSpPr>
        <p:spPr bwMode="auto">
          <a:xfrm>
            <a:off x="827088" y="4762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4284663" y="1557338"/>
            <a:ext cx="1295400" cy="3384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580063" y="1557338"/>
            <a:ext cx="863600" cy="33845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900113" y="1557338"/>
            <a:ext cx="3384550" cy="33845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6443663" y="1557338"/>
            <a:ext cx="865187" cy="33845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CC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7308850" y="1557338"/>
            <a:ext cx="935038" cy="338455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827088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1258888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16922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3" name="Rectangle 12"/>
          <p:cNvSpPr>
            <a:spLocks noChangeArrowheads="1"/>
          </p:cNvSpPr>
          <p:nvPr/>
        </p:nvSpPr>
        <p:spPr bwMode="auto">
          <a:xfrm>
            <a:off x="21240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4" name="Rectangle 13"/>
          <p:cNvSpPr>
            <a:spLocks noChangeArrowheads="1"/>
          </p:cNvSpPr>
          <p:nvPr/>
        </p:nvSpPr>
        <p:spPr bwMode="auto">
          <a:xfrm>
            <a:off x="38528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5" name="Rectangle 14"/>
          <p:cNvSpPr>
            <a:spLocks noChangeArrowheads="1"/>
          </p:cNvSpPr>
          <p:nvPr/>
        </p:nvSpPr>
        <p:spPr bwMode="auto">
          <a:xfrm>
            <a:off x="25558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6" name="Rectangle 15"/>
          <p:cNvSpPr>
            <a:spLocks noChangeArrowheads="1"/>
          </p:cNvSpPr>
          <p:nvPr/>
        </p:nvSpPr>
        <p:spPr bwMode="auto">
          <a:xfrm>
            <a:off x="29876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7" name="Rectangle 16"/>
          <p:cNvSpPr>
            <a:spLocks noChangeArrowheads="1"/>
          </p:cNvSpPr>
          <p:nvPr/>
        </p:nvSpPr>
        <p:spPr bwMode="auto">
          <a:xfrm>
            <a:off x="3419475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8" name="Rectangle 17"/>
          <p:cNvSpPr>
            <a:spLocks noChangeArrowheads="1"/>
          </p:cNvSpPr>
          <p:nvPr/>
        </p:nvSpPr>
        <p:spPr bwMode="auto">
          <a:xfrm>
            <a:off x="4284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9" name="Rectangle 18"/>
          <p:cNvSpPr>
            <a:spLocks noChangeArrowheads="1"/>
          </p:cNvSpPr>
          <p:nvPr/>
        </p:nvSpPr>
        <p:spPr bwMode="auto">
          <a:xfrm>
            <a:off x="47164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0" name="Rectangle 19"/>
          <p:cNvSpPr>
            <a:spLocks noChangeArrowheads="1"/>
          </p:cNvSpPr>
          <p:nvPr/>
        </p:nvSpPr>
        <p:spPr bwMode="auto">
          <a:xfrm>
            <a:off x="51482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1" name="Rectangle 20"/>
          <p:cNvSpPr>
            <a:spLocks noChangeArrowheads="1"/>
          </p:cNvSpPr>
          <p:nvPr/>
        </p:nvSpPr>
        <p:spPr bwMode="auto">
          <a:xfrm>
            <a:off x="55800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2" name="Rectangle 21"/>
          <p:cNvSpPr>
            <a:spLocks noChangeArrowheads="1"/>
          </p:cNvSpPr>
          <p:nvPr/>
        </p:nvSpPr>
        <p:spPr bwMode="auto">
          <a:xfrm>
            <a:off x="6011863" y="551815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3" name="Rectangle 22"/>
          <p:cNvSpPr>
            <a:spLocks noChangeArrowheads="1"/>
          </p:cNvSpPr>
          <p:nvPr/>
        </p:nvSpPr>
        <p:spPr bwMode="auto">
          <a:xfrm>
            <a:off x="6443663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4" name="Rectangle 23"/>
          <p:cNvSpPr>
            <a:spLocks noChangeArrowheads="1"/>
          </p:cNvSpPr>
          <p:nvPr/>
        </p:nvSpPr>
        <p:spPr bwMode="auto">
          <a:xfrm>
            <a:off x="68770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5" name="Rectangle 24"/>
          <p:cNvSpPr>
            <a:spLocks noChangeArrowheads="1"/>
          </p:cNvSpPr>
          <p:nvPr/>
        </p:nvSpPr>
        <p:spPr bwMode="auto">
          <a:xfrm>
            <a:off x="73088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6" name="Rectangle 25"/>
          <p:cNvSpPr>
            <a:spLocks noChangeArrowheads="1"/>
          </p:cNvSpPr>
          <p:nvPr/>
        </p:nvSpPr>
        <p:spPr bwMode="auto">
          <a:xfrm>
            <a:off x="77406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7" name="Rectangle 26"/>
          <p:cNvSpPr>
            <a:spLocks noChangeArrowheads="1"/>
          </p:cNvSpPr>
          <p:nvPr/>
        </p:nvSpPr>
        <p:spPr bwMode="auto">
          <a:xfrm>
            <a:off x="8172450" y="5516563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8" name="Rectangle 27"/>
          <p:cNvSpPr>
            <a:spLocks noChangeArrowheads="1"/>
          </p:cNvSpPr>
          <p:nvPr/>
        </p:nvSpPr>
        <p:spPr bwMode="auto">
          <a:xfrm>
            <a:off x="684213" y="5661025"/>
            <a:ext cx="813593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6877050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85 %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60118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75 %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3851275" y="58293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50 %</a:t>
            </a: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5148263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65 %</a:t>
            </a: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 rot="-5400000">
            <a:off x="6287294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Zdraví poškozující PA</a:t>
            </a:r>
          </a:p>
        </p:txBody>
      </p:sp>
      <p:sp>
        <p:nvSpPr>
          <p:cNvPr id="79904" name="Text Box 33"/>
          <p:cNvSpPr txBox="1">
            <a:spLocks noChangeArrowheads="1"/>
          </p:cNvSpPr>
          <p:nvPr/>
        </p:nvSpPr>
        <p:spPr bwMode="auto">
          <a:xfrm rot="-5400000">
            <a:off x="1069182" y="2945606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Málo účinná nebo neúčinná PA</a:t>
            </a:r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 rot="-5400000">
            <a:off x="3432969" y="3126582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1651" name="Text Box 35"/>
          <p:cNvSpPr txBox="1">
            <a:spLocks noChangeArrowheads="1"/>
          </p:cNvSpPr>
          <p:nvPr/>
        </p:nvSpPr>
        <p:spPr bwMode="auto">
          <a:xfrm rot="-5400000">
            <a:off x="53760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1653" name="AutoShape 37"/>
          <p:cNvSpPr>
            <a:spLocks/>
          </p:cNvSpPr>
          <p:nvPr/>
        </p:nvSpPr>
        <p:spPr bwMode="auto">
          <a:xfrm rot="5400000">
            <a:off x="4787106" y="-99218"/>
            <a:ext cx="288925" cy="3024188"/>
          </a:xfrm>
          <a:prstGeom prst="leftBrace">
            <a:avLst>
              <a:gd name="adj1" fmla="val 872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54" name="Text Box 38"/>
          <p:cNvSpPr txBox="1">
            <a:spLocks noChangeArrowheads="1"/>
          </p:cNvSpPr>
          <p:nvPr/>
        </p:nvSpPr>
        <p:spPr bwMode="auto">
          <a:xfrm>
            <a:off x="2411413" y="76517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Účinná PA 35 – 70 % MTR</a:t>
            </a:r>
          </a:p>
        </p:txBody>
      </p:sp>
      <p:sp>
        <p:nvSpPr>
          <p:cNvPr id="111655" name="Text Box 39"/>
          <p:cNvSpPr txBox="1">
            <a:spLocks noChangeArrowheads="1"/>
          </p:cNvSpPr>
          <p:nvPr/>
        </p:nvSpPr>
        <p:spPr bwMode="auto">
          <a:xfrm>
            <a:off x="827088" y="7937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 Black" pitchFamily="34" charset="0"/>
              </a:rPr>
              <a:t>Pacienti</a:t>
            </a:r>
          </a:p>
        </p:txBody>
      </p:sp>
      <p:sp>
        <p:nvSpPr>
          <p:cNvPr id="111656" name="Text Box 40"/>
          <p:cNvSpPr txBox="1">
            <a:spLocks noChangeArrowheads="1"/>
          </p:cNvSpPr>
          <p:nvPr/>
        </p:nvSpPr>
        <p:spPr bwMode="auto">
          <a:xfrm>
            <a:off x="2916238" y="58293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>
                <a:latin typeface="Arial Black" pitchFamily="34" charset="0"/>
              </a:rPr>
              <a:t>30 %</a:t>
            </a:r>
          </a:p>
        </p:txBody>
      </p:sp>
      <p:sp>
        <p:nvSpPr>
          <p:cNvPr id="111657" name="Rectangle 41"/>
          <p:cNvSpPr>
            <a:spLocks noChangeArrowheads="1"/>
          </p:cNvSpPr>
          <p:nvPr/>
        </p:nvSpPr>
        <p:spPr bwMode="auto">
          <a:xfrm>
            <a:off x="3421063" y="1557338"/>
            <a:ext cx="1295400" cy="33845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 rot="-5400000">
            <a:off x="2567781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4716463" y="1557338"/>
            <a:ext cx="863600" cy="33845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60" name="Text Box 44"/>
          <p:cNvSpPr txBox="1">
            <a:spLocks noChangeArrowheads="1"/>
          </p:cNvSpPr>
          <p:nvPr/>
        </p:nvSpPr>
        <p:spPr bwMode="auto">
          <a:xfrm rot="-5400000">
            <a:off x="36488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Maximálně účinná PA</a:t>
            </a:r>
          </a:p>
        </p:txBody>
      </p:sp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5580063" y="1557338"/>
            <a:ext cx="865187" cy="33845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CC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62" name="Text Box 46"/>
          <p:cNvSpPr txBox="1">
            <a:spLocks noChangeArrowheads="1"/>
          </p:cNvSpPr>
          <p:nvPr/>
        </p:nvSpPr>
        <p:spPr bwMode="auto">
          <a:xfrm rot="-5400000">
            <a:off x="45124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Účinná PA</a:t>
            </a:r>
          </a:p>
        </p:txBody>
      </p:sp>
      <p:sp>
        <p:nvSpPr>
          <p:cNvPr id="111663" name="Rectangle 47"/>
          <p:cNvSpPr>
            <a:spLocks noChangeArrowheads="1"/>
          </p:cNvSpPr>
          <p:nvPr/>
        </p:nvSpPr>
        <p:spPr bwMode="auto">
          <a:xfrm>
            <a:off x="6443663" y="1557338"/>
            <a:ext cx="1800225" cy="338455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64" name="Text Box 48"/>
          <p:cNvSpPr txBox="1">
            <a:spLocks noChangeArrowheads="1"/>
          </p:cNvSpPr>
          <p:nvPr/>
        </p:nvSpPr>
        <p:spPr bwMode="auto">
          <a:xfrm rot="-5400000">
            <a:off x="5855494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Zdraví poškozující PA</a:t>
            </a:r>
          </a:p>
        </p:txBody>
      </p:sp>
      <p:sp>
        <p:nvSpPr>
          <p:cNvPr id="111665" name="Text Box 49"/>
          <p:cNvSpPr txBox="1">
            <a:spLocks noChangeArrowheads="1"/>
          </p:cNvSpPr>
          <p:nvPr/>
        </p:nvSpPr>
        <p:spPr bwMode="auto">
          <a:xfrm rot="-5400000">
            <a:off x="4487069" y="3128169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 Narrow" pitchFamily="34" charset="0"/>
              </a:rPr>
              <a:t>Maximálně účinná PA</a:t>
            </a:r>
          </a:p>
        </p:txBody>
      </p:sp>
      <p:sp>
        <p:nvSpPr>
          <p:cNvPr id="111666" name="Oval 5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474E-7 L 0.09445 -3.747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474E-7 L 0.09463 -3.7474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474E-7 L 0.10226 -3.747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474E-7 L 0.10243 -3.7474E-7 " pathEditMode="relative" ptsTypes="AA">
                                      <p:cBhvr>
                                        <p:cTn id="19" dur="2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1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3" grpId="0" animBg="1"/>
      <p:bldP spid="111624" grpId="0" animBg="1"/>
      <p:bldP spid="111644" grpId="0"/>
      <p:bldP spid="111645" grpId="0"/>
      <p:bldP spid="111646" grpId="0"/>
      <p:bldP spid="111647" grpId="0"/>
      <p:bldP spid="111648" grpId="0"/>
      <p:bldP spid="111650" grpId="0"/>
      <p:bldP spid="111651" grpId="0"/>
      <p:bldP spid="111653" grpId="0" animBg="1"/>
      <p:bldP spid="111654" grpId="0"/>
      <p:bldP spid="111655" grpId="0"/>
      <p:bldP spid="111656" grpId="0"/>
      <p:bldP spid="111657" grpId="0" animBg="1"/>
      <p:bldP spid="111658" grpId="1"/>
      <p:bldP spid="111659" grpId="0" animBg="1"/>
      <p:bldP spid="111660" grpId="0"/>
      <p:bldP spid="111661" grpId="0" animBg="1"/>
      <p:bldP spid="111662" grpId="1"/>
      <p:bldP spid="111663" grpId="0" animBg="1"/>
      <p:bldP spid="111664" grpId="0"/>
      <p:bldP spid="111665" grpId="0"/>
      <p:bldP spid="11166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60350"/>
            <a:ext cx="8208962" cy="631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 </a:t>
            </a:r>
          </a:p>
          <a:p>
            <a:pPr lvl="2" algn="ctr">
              <a:defRPr/>
            </a:pP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ctr">
              <a:defRPr/>
            </a:pPr>
            <a:r>
              <a:rPr lang="cs-CZ" b="1" dirty="0"/>
              <a:t>Zátěžové vyšetření do maxima (SF max a ventilační práh):</a:t>
            </a:r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Hraniční hodnota pro kontinuální cvičení vytrvalostního charakteru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SF na úrovni ventilačního prahu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Při intenzivním kontinuálním cvičení </a:t>
            </a:r>
          </a:p>
          <a:p>
            <a:pPr algn="ctr">
              <a:defRPr/>
            </a:pPr>
            <a:r>
              <a:rPr lang="cs-CZ" b="1" dirty="0"/>
              <a:t>(např. rychlá chůze, klus nebo běh) </a:t>
            </a:r>
          </a:p>
          <a:p>
            <a:pPr algn="ctr">
              <a:defRPr/>
            </a:pPr>
            <a:r>
              <a:rPr lang="cs-CZ" b="1" dirty="0"/>
              <a:t>udržovat SFc těsně pod ventilačním prahem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 rozsahu 10 - 15 tepů.min</a:t>
            </a:r>
            <a:r>
              <a:rPr lang="cs-CZ" sz="2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i="1" dirty="0"/>
              <a:t>Např. ventilační práh SF = 165 tepů.min</a:t>
            </a:r>
            <a:r>
              <a:rPr lang="cs-CZ" b="1" i="1" baseline="30000" dirty="0"/>
              <a:t>-1</a:t>
            </a:r>
          </a:p>
          <a:p>
            <a:pPr algn="ctr">
              <a:defRPr/>
            </a:pPr>
            <a:r>
              <a:rPr lang="cs-CZ" b="1" i="1" dirty="0"/>
              <a:t>při kontinuálním vytrvalostním cvičení SFc mezi 150 a 165 tepy.min</a:t>
            </a:r>
            <a:r>
              <a:rPr lang="cs-CZ" b="1" i="1" baseline="30000" dirty="0"/>
              <a:t>-1</a:t>
            </a:r>
          </a:p>
          <a:p>
            <a:pPr algn="ctr">
              <a:defRPr/>
            </a:pPr>
            <a:endParaRPr lang="cs-CZ" b="1" baseline="30000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Při cvičení střední intenzity</a:t>
            </a:r>
          </a:p>
          <a:p>
            <a:pPr algn="ctr">
              <a:defRPr/>
            </a:pPr>
            <a:r>
              <a:rPr lang="cs-CZ" b="1" dirty="0"/>
              <a:t>snižujeme rozsah a SFc asi o 10 tepů.min</a:t>
            </a:r>
            <a:r>
              <a:rPr lang="cs-CZ" b="1" baseline="30000" dirty="0"/>
              <a:t>-1</a:t>
            </a: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Při cvičení nízké intenzity</a:t>
            </a:r>
          </a:p>
          <a:p>
            <a:pPr algn="ctr">
              <a:defRPr/>
            </a:pPr>
            <a:r>
              <a:rPr lang="cs-CZ" b="1" dirty="0"/>
              <a:t>snižujeme rozsah a SFc asi o 20 tepů.min</a:t>
            </a:r>
            <a:r>
              <a:rPr lang="cs-CZ" b="1" baseline="30000" dirty="0"/>
              <a:t>-1</a:t>
            </a:r>
            <a:r>
              <a:rPr lang="cs-CZ" b="1" dirty="0"/>
              <a:t>.    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333375"/>
            <a:ext cx="820896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 </a:t>
            </a:r>
          </a:p>
          <a:p>
            <a:pPr lvl="2" algn="ctr">
              <a:defRPr/>
            </a:pP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ctr">
              <a:defRPr/>
            </a:pPr>
            <a:r>
              <a:rPr lang="cs-CZ" b="1" dirty="0"/>
              <a:t>Odhad optimálního zatížení cirkulace (ZC %) </a:t>
            </a:r>
          </a:p>
          <a:p>
            <a:pPr algn="ctr">
              <a:defRPr/>
            </a:pPr>
            <a:r>
              <a:rPr lang="cs-CZ" b="1" dirty="0"/>
              <a:t>bez znalosti ventilačního prahu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0,6 + (VO</a:t>
            </a:r>
            <a:r>
              <a:rPr lang="cs-CZ" b="1" baseline="-25000" dirty="0"/>
              <a:t>2</a:t>
            </a:r>
            <a:r>
              <a:rPr lang="cs-CZ" b="1" dirty="0"/>
              <a:t>.kg</a:t>
            </a:r>
            <a:r>
              <a:rPr lang="cs-CZ" b="1" baseline="30000" dirty="0"/>
              <a:t>-1</a:t>
            </a:r>
            <a:r>
              <a:rPr lang="cs-CZ" b="1" dirty="0"/>
              <a:t>max/350)).MTR) + SFk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SF max = 170 tepů.min</a:t>
            </a:r>
            <a:r>
              <a:rPr lang="cs-CZ" b="1" baseline="30000" dirty="0"/>
              <a:t>-1</a:t>
            </a:r>
            <a:r>
              <a:rPr lang="cs-CZ" b="1" dirty="0"/>
              <a:t>, SFk = 70 tepů.min</a:t>
            </a:r>
            <a:r>
              <a:rPr lang="cs-CZ" b="1" baseline="30000" dirty="0"/>
              <a:t>-1</a:t>
            </a:r>
            <a:r>
              <a:rPr lang="cs-CZ" b="1" dirty="0"/>
              <a:t> a VO</a:t>
            </a:r>
            <a:r>
              <a:rPr lang="cs-CZ" b="1" baseline="-25000" dirty="0"/>
              <a:t>2</a:t>
            </a:r>
            <a:r>
              <a:rPr lang="cs-CZ" b="1" dirty="0"/>
              <a:t>.kg</a:t>
            </a:r>
            <a:r>
              <a:rPr lang="cs-CZ" b="1" baseline="30000" dirty="0"/>
              <a:t>-1</a:t>
            </a:r>
            <a:r>
              <a:rPr lang="cs-CZ" b="1" dirty="0"/>
              <a:t>.min</a:t>
            </a:r>
            <a:r>
              <a:rPr lang="cs-CZ" b="1" baseline="30000" dirty="0"/>
              <a:t>-1</a:t>
            </a:r>
            <a:r>
              <a:rPr lang="cs-CZ" b="1" dirty="0"/>
              <a:t> max = 35 ml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SFc = ((0,6 + (VO</a:t>
            </a:r>
            <a:r>
              <a:rPr lang="cs-CZ" b="1" baseline="-25000" dirty="0"/>
              <a:t>2</a:t>
            </a:r>
            <a:r>
              <a:rPr lang="cs-CZ" b="1" dirty="0"/>
              <a:t>.kg</a:t>
            </a:r>
            <a:r>
              <a:rPr lang="cs-CZ" b="1" baseline="30000" dirty="0"/>
              <a:t>-1</a:t>
            </a:r>
            <a:r>
              <a:rPr lang="cs-CZ" b="1" dirty="0"/>
              <a:t>max/350)).MTR) + SFk =</a:t>
            </a:r>
          </a:p>
          <a:p>
            <a:pPr algn="ctr">
              <a:defRPr/>
            </a:pPr>
            <a:r>
              <a:rPr lang="cs-CZ" b="1" dirty="0"/>
              <a:t>= ((0,6 + (35/350)).(170-70)) + </a:t>
            </a:r>
            <a:r>
              <a:rPr lang="cs-CZ" b="1" dirty="0" err="1"/>
              <a:t>70</a:t>
            </a:r>
            <a:r>
              <a:rPr lang="cs-CZ" b="1" dirty="0"/>
              <a:t> =</a:t>
            </a:r>
          </a:p>
          <a:p>
            <a:pPr algn="ctr">
              <a:defRPr/>
            </a:pPr>
            <a:r>
              <a:rPr lang="cs-CZ" b="1" dirty="0"/>
              <a:t>= ((0,6 + 0,1) . 100) + 70 = 140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Kontinuální zatížení – SFc 125 - 140 tepy.min</a:t>
            </a:r>
            <a:r>
              <a:rPr lang="cs-CZ" b="1" baseline="30000" dirty="0"/>
              <a:t>-1</a:t>
            </a:r>
            <a:endParaRPr lang="cs-CZ" b="1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4248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 </a:t>
            </a:r>
          </a:p>
          <a:p>
            <a:pPr lvl="2" algn="ctr">
              <a:defRPr/>
            </a:pPr>
            <a:endParaRPr lang="cs-CZ" sz="2000" b="1">
              <a:solidFill>
                <a:schemeClr val="accent2"/>
              </a:solidFill>
            </a:endParaRPr>
          </a:p>
          <a:p>
            <a:pPr lvl="2" algn="ctr">
              <a:defRPr/>
            </a:pPr>
            <a:r>
              <a:rPr lang="cs-CZ" sz="2000" b="1">
                <a:solidFill>
                  <a:schemeClr val="accent2"/>
                </a:solidFill>
              </a:rPr>
              <a:t>Doporučené pásmo optimální SF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b="1"/>
              <a:t>(těsně pod odhadnutým optimálním ZC)</a:t>
            </a:r>
          </a:p>
          <a:p>
            <a:pPr algn="ctr">
              <a:spcBef>
                <a:spcPct val="50000"/>
              </a:spcBef>
              <a:defRPr/>
            </a:pPr>
            <a:endParaRPr lang="cs-CZ" b="1"/>
          </a:p>
          <a:p>
            <a:pPr>
              <a:spcBef>
                <a:spcPct val="50000"/>
              </a:spcBef>
              <a:defRPr/>
            </a:pPr>
            <a:r>
              <a:rPr lang="cs-CZ"/>
              <a:t>a) U pacientů a osob s delším obdobím hypokineze: (SF</a:t>
            </a:r>
            <a:r>
              <a:rPr lang="cs-CZ" baseline="-25000"/>
              <a:t>c</a:t>
            </a:r>
            <a:r>
              <a:rPr lang="cs-CZ"/>
              <a:t> – 20)  až (SF</a:t>
            </a:r>
            <a:r>
              <a:rPr lang="cs-CZ" baseline="-25000"/>
              <a:t>c </a:t>
            </a:r>
            <a:r>
              <a:rPr lang="cs-CZ"/>
              <a:t>– 5) </a:t>
            </a:r>
          </a:p>
          <a:p>
            <a:pPr>
              <a:spcBef>
                <a:spcPct val="50000"/>
              </a:spcBef>
              <a:defRPr/>
            </a:pPr>
            <a:r>
              <a:rPr lang="cs-CZ"/>
              <a:t>např. SF</a:t>
            </a:r>
            <a:r>
              <a:rPr lang="cs-CZ" baseline="-25000"/>
              <a:t>c</a:t>
            </a:r>
            <a:r>
              <a:rPr lang="cs-CZ"/>
              <a:t> 135/min, doporučené pásmo </a:t>
            </a:r>
            <a:r>
              <a:rPr lang="cs-CZ" b="1">
                <a:solidFill>
                  <a:schemeClr val="accent2"/>
                </a:solidFill>
              </a:rPr>
              <a:t>115 – 130/min</a:t>
            </a:r>
            <a:r>
              <a:rPr lang="cs-CZ" b="1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cs-CZ"/>
              <a:t>b) U osob s optimálním pohybovým režimem </a:t>
            </a:r>
            <a:endParaRPr lang="cs-CZ"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>
                <a:cs typeface="Arial" charset="0"/>
              </a:rPr>
              <a:t>např. SF</a:t>
            </a:r>
            <a:r>
              <a:rPr lang="cs-CZ" baseline="-25000">
                <a:cs typeface="Arial" charset="0"/>
              </a:rPr>
              <a:t>c</a:t>
            </a:r>
            <a:r>
              <a:rPr lang="cs-CZ">
                <a:cs typeface="Arial" charset="0"/>
              </a:rPr>
              <a:t> 135/min, doporučené pásmo </a:t>
            </a:r>
            <a:r>
              <a:rPr lang="cs-CZ" b="1">
                <a:solidFill>
                  <a:srgbClr val="FF0000"/>
                </a:solidFill>
                <a:cs typeface="Arial" charset="0"/>
              </a:rPr>
              <a:t>125 – 135/min</a:t>
            </a:r>
            <a:r>
              <a:rPr lang="cs-CZ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cs-CZ">
                <a:cs typeface="Arial" charset="0"/>
              </a:rPr>
              <a:t>(zúžení a zvýšení pásma)</a:t>
            </a:r>
            <a:endParaRPr lang="en-US">
              <a:cs typeface="Arial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1258888" y="52292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50825" y="50133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SF</a:t>
            </a:r>
            <a:r>
              <a:rPr lang="cs-CZ" baseline="-25000"/>
              <a:t>c</a:t>
            </a:r>
            <a:r>
              <a:rPr lang="cs-CZ"/>
              <a:t> </a:t>
            </a:r>
          </a:p>
        </p:txBody>
      </p:sp>
      <p:sp>
        <p:nvSpPr>
          <p:cNvPr id="59399" name="Rectangle 7" descr="Vlákna"/>
          <p:cNvSpPr>
            <a:spLocks noChangeArrowheads="1"/>
          </p:cNvSpPr>
          <p:nvPr/>
        </p:nvSpPr>
        <p:spPr bwMode="auto">
          <a:xfrm>
            <a:off x="1258888" y="5516563"/>
            <a:ext cx="6624637" cy="576262"/>
          </a:xfrm>
          <a:prstGeom prst="rect">
            <a:avLst/>
          </a:prstGeom>
          <a:pattFill prst="weav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9400" name="Rectangle 8" descr="Vlákna"/>
          <p:cNvSpPr>
            <a:spLocks noChangeArrowheads="1"/>
          </p:cNvSpPr>
          <p:nvPr/>
        </p:nvSpPr>
        <p:spPr bwMode="auto">
          <a:xfrm>
            <a:off x="1835150" y="5229225"/>
            <a:ext cx="6624638" cy="360363"/>
          </a:xfrm>
          <a:prstGeom prst="rect">
            <a:avLst/>
          </a:prstGeom>
          <a:pattFill prst="weave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uiExpand="1" build="p"/>
      <p:bldP spid="59397" grpId="0" animBg="1"/>
      <p:bldP spid="59398" grpId="0"/>
      <p:bldP spid="59399" grpId="0" animBg="1"/>
      <p:bldP spid="5940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8913"/>
            <a:ext cx="18907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63722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5292725" y="4149725"/>
            <a:ext cx="0" cy="18002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1908175" y="4149725"/>
            <a:ext cx="33845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508625" y="4048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INTERNET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476375" y="4048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INTERNET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50825" y="2205038"/>
            <a:ext cx="86423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sz="3200" b="1">
                <a:solidFill>
                  <a:schemeClr val="accent2"/>
                </a:solidFill>
              </a:rPr>
              <a:t>Měřit SF max i SF</a:t>
            </a:r>
            <a:r>
              <a:rPr lang="cs-CZ" sz="3200" b="1" baseline="-25000">
                <a:solidFill>
                  <a:schemeClr val="accent2"/>
                </a:solidFill>
              </a:rPr>
              <a:t>klid</a:t>
            </a:r>
          </a:p>
          <a:p>
            <a:pPr algn="ctr">
              <a:spcBef>
                <a:spcPct val="20000"/>
              </a:spcBef>
            </a:pPr>
            <a:r>
              <a:rPr lang="cs-CZ" sz="3200" b="1">
                <a:solidFill>
                  <a:schemeClr val="accent2"/>
                </a:solidFill>
              </a:rPr>
              <a:t>NEPOUŽÍVAT OBECNÁ DOPORUČENÍ!</a:t>
            </a:r>
            <a:endParaRPr lang="cs-CZ" sz="3200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2" grpId="1" animBg="1"/>
      <p:bldP spid="60423" grpId="0" animBg="1"/>
      <p:bldP spid="60423" grpId="1" animBg="1"/>
      <p:bldP spid="60424" grpId="0"/>
      <p:bldP spid="60424" grpId="1"/>
      <p:bldP spid="60425" grpId="0"/>
      <p:bldP spid="60425" grpId="1"/>
      <p:bldP spid="60427" grpId="0" build="p"/>
      <p:bldP spid="6042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281988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VYJÁDŘENÍ INTENZITY ZATÍŽENÍ POMOCÍ SRDEČNÍ FREKVENCE </a:t>
            </a:r>
          </a:p>
          <a:p>
            <a:pPr lvl="2" algn="ctr">
              <a:defRPr/>
            </a:pP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ctr">
              <a:defRPr/>
            </a:pPr>
            <a:r>
              <a:rPr lang="cs-CZ" b="1" dirty="0"/>
              <a:t>Během mnohaleté fáze udržování tělesné zdatnosti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SFc</a:t>
            </a:r>
            <a:r>
              <a:rPr lang="cs-CZ" b="1" baseline="-25000" dirty="0"/>
              <a:t> </a:t>
            </a:r>
            <a:r>
              <a:rPr lang="cs-CZ" b="1" dirty="0"/>
              <a:t>postupně velmi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zvolna klesá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/>
              <a:t>u zdravého člověka asi o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tepů/min za 10 let života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Snížit rozsah nastavené SFc asi o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3 tepy za 4 roky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5 tepů za 6 let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NEMUSÍME VĚNOVAT PO RELATIVNĚ DLOUHOU DOBU </a:t>
            </a:r>
          </a:p>
          <a:p>
            <a:pPr algn="ctr">
              <a:defRPr/>
            </a:pPr>
            <a:r>
              <a:rPr lang="cs-CZ" b="1" dirty="0"/>
              <a:t>DOBŘE NASTAVENÉMU ROZSAHU OPTIMÁLNÍ SFc </a:t>
            </a:r>
          </a:p>
          <a:p>
            <a:pPr algn="ctr">
              <a:defRPr/>
            </a:pPr>
            <a:r>
              <a:rPr lang="cs-CZ" b="1" dirty="0"/>
              <a:t>VĚTŠÍ POZORNOST</a:t>
            </a:r>
            <a:endParaRPr lang="cs-CZ" b="1" i="1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83968" y="1628800"/>
            <a:ext cx="288032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258888" y="4292600"/>
            <a:ext cx="6481762" cy="1368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562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Měření SF pomocí srdečních monitorů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Měření SF </a:t>
            </a:r>
            <a:r>
              <a:rPr lang="cs-CZ" sz="2400" b="1">
                <a:solidFill>
                  <a:schemeClr val="accent2"/>
                </a:solidFill>
              </a:rPr>
              <a:t>palpací při pohybové aktivitě </a:t>
            </a:r>
            <a:r>
              <a:rPr lang="cs-CZ" sz="2000" b="1"/>
              <a:t>je nemožné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Není možné </a:t>
            </a:r>
            <a:r>
              <a:rPr lang="cs-CZ" sz="2400" b="1">
                <a:solidFill>
                  <a:schemeClr val="accent2"/>
                </a:solidFill>
              </a:rPr>
              <a:t>nepřetržité zpětné řízení rychlosti pohybu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podle okamžité intenzity zatížení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Příliš vysoká SF – zpomalení rychlosti pohybu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Příliš nízká SF – zrychlení rychlosti pohybu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Tuto možnost poskytuje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>
                <a:solidFill>
                  <a:schemeClr val="accent2"/>
                </a:solidFill>
              </a:rPr>
              <a:t>průběžné monitorování SF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měněním rychlosti pohybu </a:t>
            </a:r>
            <a:r>
              <a:rPr lang="cs-CZ" sz="2400" b="1">
                <a:solidFill>
                  <a:schemeClr val="accent2"/>
                </a:solidFill>
              </a:rPr>
              <a:t>udržovat SF na optimální úrovni</a:t>
            </a:r>
            <a:r>
              <a:rPr lang="cs-CZ" sz="2000" b="1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tím výrazně </a:t>
            </a:r>
            <a:r>
              <a:rPr lang="cs-CZ" sz="2400" b="1">
                <a:solidFill>
                  <a:schemeClr val="accent2"/>
                </a:solidFill>
              </a:rPr>
              <a:t>zvýšíme efektivitu cvičení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33413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accent2"/>
                </a:solidFill>
              </a:rPr>
              <a:t>Měření srdeční frekvence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4572000" y="4797425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933825"/>
            <a:ext cx="3657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38788"/>
            <a:ext cx="15128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263" y="5516563"/>
            <a:ext cx="1512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14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/>
      <p:bldP spid="61444" grpId="0" animBg="1"/>
      <p:bldP spid="6144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Měření SF pomocí srdečních monitorů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Podle SF na monitoru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rychlost pohybu zvýšit nebo snížit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Před cvičením nastavíme na monitoru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optimální TFc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(např. 130 – 140 tepů/min)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Hodnoty </a:t>
            </a:r>
            <a:r>
              <a:rPr lang="cs-CZ" sz="2400" b="1" smtClean="0">
                <a:solidFill>
                  <a:schemeClr val="accent2"/>
                </a:solidFill>
              </a:rPr>
              <a:t>mimo nastavené pásmo</a:t>
            </a:r>
            <a:r>
              <a:rPr lang="cs-CZ" sz="2000" b="1" smtClean="0"/>
              <a:t> jsou provázeny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„blikáním“ displeje monitoru a akustickými signály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SF pod dolní hranici nastaveného pásma - pohyb mírně zrychlit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SF nad horní hranici pásma – pohyb mírně zpomalit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33413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accent2"/>
                </a:solidFill>
              </a:rPr>
              <a:t>Měření srdeční frekvence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1969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  <p:bldP spid="6246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Cyklické sportovní aktivity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07950" y="4076700"/>
            <a:ext cx="892810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021388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11188" y="2997200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 rot="-5400000">
            <a:off x="-311944" y="4352132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/>
              <a:t>Doporučené pásmo SF</a:t>
            </a:r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755650" y="3860800"/>
            <a:ext cx="8280400" cy="1800225"/>
          </a:xfrm>
          <a:custGeom>
            <a:avLst/>
            <a:gdLst>
              <a:gd name="T0" fmla="*/ 0 w 5216"/>
              <a:gd name="T1" fmla="*/ 2147483647 h 1134"/>
              <a:gd name="T2" fmla="*/ 1144150906 w 5216"/>
              <a:gd name="T3" fmla="*/ 2147483647 h 1134"/>
              <a:gd name="T4" fmla="*/ 2147483647 w 5216"/>
              <a:gd name="T5" fmla="*/ 2058966770 h 1134"/>
              <a:gd name="T6" fmla="*/ 2147483647 w 5216"/>
              <a:gd name="T7" fmla="*/ 1486891944 h 1134"/>
              <a:gd name="T8" fmla="*/ 2147483647 w 5216"/>
              <a:gd name="T9" fmla="*/ 1028223704 h 1134"/>
              <a:gd name="T10" fmla="*/ 2147483647 w 5216"/>
              <a:gd name="T11" fmla="*/ 458668438 h 1134"/>
              <a:gd name="T12" fmla="*/ 2147483647 w 5216"/>
              <a:gd name="T13" fmla="*/ 342741202 h 1134"/>
              <a:gd name="T14" fmla="*/ 2147483647 w 5216"/>
              <a:gd name="T15" fmla="*/ 0 h 1134"/>
              <a:gd name="T16" fmla="*/ 2147483647 w 5216"/>
              <a:gd name="T17" fmla="*/ 342741202 h 1134"/>
              <a:gd name="T18" fmla="*/ 2147483647 w 5216"/>
              <a:gd name="T19" fmla="*/ 1028223704 h 1134"/>
              <a:gd name="T20" fmla="*/ 2147483647 w 5216"/>
              <a:gd name="T21" fmla="*/ 1028223704 h 1134"/>
              <a:gd name="T22" fmla="*/ 2147483647 w 5216"/>
              <a:gd name="T23" fmla="*/ 2147483647 h 1134"/>
              <a:gd name="T24" fmla="*/ 2147483647 w 5216"/>
              <a:gd name="T25" fmla="*/ 2147483647 h 1134"/>
              <a:gd name="T26" fmla="*/ 2147483647 w 5216"/>
              <a:gd name="T27" fmla="*/ 2147483647 h 1134"/>
              <a:gd name="T28" fmla="*/ 2147483647 w 5216"/>
              <a:gd name="T29" fmla="*/ 1370964807 h 1134"/>
              <a:gd name="T30" fmla="*/ 2147483647 w 5216"/>
              <a:gd name="T31" fmla="*/ 801409541 h 1134"/>
              <a:gd name="T32" fmla="*/ 2147483647 w 5216"/>
              <a:gd name="T33" fmla="*/ 458668438 h 1134"/>
              <a:gd name="T34" fmla="*/ 2147483647 w 5216"/>
              <a:gd name="T35" fmla="*/ 572074627 h 11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16"/>
              <a:gd name="T55" fmla="*/ 0 h 1134"/>
              <a:gd name="T56" fmla="*/ 5216 w 5216"/>
              <a:gd name="T57" fmla="*/ 1134 h 11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16" h="1134">
                <a:moveTo>
                  <a:pt x="0" y="1134"/>
                </a:moveTo>
                <a:cubicBezTo>
                  <a:pt x="155" y="1115"/>
                  <a:pt x="310" y="1096"/>
                  <a:pt x="454" y="1043"/>
                </a:cubicBezTo>
                <a:cubicBezTo>
                  <a:pt x="598" y="990"/>
                  <a:pt x="726" y="892"/>
                  <a:pt x="862" y="817"/>
                </a:cubicBezTo>
                <a:cubicBezTo>
                  <a:pt x="998" y="742"/>
                  <a:pt x="1111" y="658"/>
                  <a:pt x="1270" y="590"/>
                </a:cubicBezTo>
                <a:cubicBezTo>
                  <a:pt x="1429" y="522"/>
                  <a:pt x="1670" y="476"/>
                  <a:pt x="1814" y="408"/>
                </a:cubicBezTo>
                <a:cubicBezTo>
                  <a:pt x="1958" y="340"/>
                  <a:pt x="2064" y="227"/>
                  <a:pt x="2132" y="182"/>
                </a:cubicBezTo>
                <a:cubicBezTo>
                  <a:pt x="2200" y="137"/>
                  <a:pt x="2102" y="166"/>
                  <a:pt x="2223" y="136"/>
                </a:cubicBezTo>
                <a:cubicBezTo>
                  <a:pt x="2344" y="106"/>
                  <a:pt x="2722" y="0"/>
                  <a:pt x="2858" y="0"/>
                </a:cubicBezTo>
                <a:cubicBezTo>
                  <a:pt x="2994" y="0"/>
                  <a:pt x="2979" y="68"/>
                  <a:pt x="3039" y="136"/>
                </a:cubicBezTo>
                <a:cubicBezTo>
                  <a:pt x="3099" y="204"/>
                  <a:pt x="3144" y="363"/>
                  <a:pt x="3220" y="408"/>
                </a:cubicBezTo>
                <a:cubicBezTo>
                  <a:pt x="3296" y="453"/>
                  <a:pt x="3402" y="317"/>
                  <a:pt x="3493" y="408"/>
                </a:cubicBezTo>
                <a:cubicBezTo>
                  <a:pt x="3584" y="499"/>
                  <a:pt x="3682" y="840"/>
                  <a:pt x="3765" y="953"/>
                </a:cubicBezTo>
                <a:cubicBezTo>
                  <a:pt x="3848" y="1066"/>
                  <a:pt x="3909" y="1097"/>
                  <a:pt x="3992" y="1089"/>
                </a:cubicBezTo>
                <a:cubicBezTo>
                  <a:pt x="4075" y="1081"/>
                  <a:pt x="4188" y="998"/>
                  <a:pt x="4264" y="907"/>
                </a:cubicBezTo>
                <a:cubicBezTo>
                  <a:pt x="4340" y="816"/>
                  <a:pt x="4355" y="642"/>
                  <a:pt x="4445" y="544"/>
                </a:cubicBezTo>
                <a:cubicBezTo>
                  <a:pt x="4535" y="446"/>
                  <a:pt x="4710" y="378"/>
                  <a:pt x="4808" y="318"/>
                </a:cubicBezTo>
                <a:cubicBezTo>
                  <a:pt x="4906" y="258"/>
                  <a:pt x="4967" y="197"/>
                  <a:pt x="5035" y="182"/>
                </a:cubicBezTo>
                <a:cubicBezTo>
                  <a:pt x="5103" y="167"/>
                  <a:pt x="5159" y="197"/>
                  <a:pt x="5216" y="227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292725" y="3141663"/>
            <a:ext cx="223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/>
              <a:t>Zvukový a optický signál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77050" y="5589588"/>
            <a:ext cx="223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/>
              <a:t>Zvukový a optický signál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284663" y="3789363"/>
            <a:ext cx="4787900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V="1">
            <a:off x="4284663" y="3284538"/>
            <a:ext cx="9350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356100" y="60864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Zpomalení!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659563" y="60928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Zrychlení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588125" y="4005263"/>
            <a:ext cx="2555875" cy="165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6588125" y="50847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4284663" y="407670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6588125" y="508476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3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animBg="1"/>
      <p:bldP spid="66565" grpId="0" animBg="1"/>
      <p:bldP spid="66566" grpId="0" animBg="1"/>
      <p:bldP spid="66567" grpId="0"/>
      <p:bldP spid="66568" grpId="0" animBg="1"/>
      <p:bldP spid="66569" grpId="0"/>
      <p:bldP spid="66570" grpId="0"/>
      <p:bldP spid="66571" grpId="0" animBg="1"/>
      <p:bldP spid="66572" grpId="0" animBg="1"/>
      <p:bldP spid="66573" grpId="0"/>
      <p:bldP spid="66574" grpId="0"/>
      <p:bldP spid="66575" grpId="0" animBg="1"/>
      <p:bldP spid="66576" grpId="0" animBg="1"/>
      <p:bldP spid="66577" grpId="0" animBg="1"/>
      <p:bldP spid="66578" grpId="0" animBg="1"/>
      <p:bldP spid="665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25" y="260350"/>
            <a:ext cx="8497888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lvl="1"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Okrajové části cvičení nebo tréninku (rozcvičení a uklidnění)</a:t>
            </a: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ZKLIDNĚNÍ (COOL DOWN)</a:t>
            </a:r>
          </a:p>
          <a:p>
            <a:pPr algn="ctr">
              <a:defRPr/>
            </a:pPr>
            <a:r>
              <a:rPr lang="cs-CZ" b="1" dirty="0"/>
              <a:t>postupné ↓ intenzity zatížení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Zabránění prudkým změnám aktivity obou větví ANS </a:t>
            </a:r>
            <a:r>
              <a:rPr lang="cs-CZ" sz="1600" b="1" i="1" dirty="0"/>
              <a:t>(snížení prokrvení periferních tkání a poruchami srdečního rytmu, atd.)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Urychlené vyplavení látek vzniklých při intenzivním svalovém metabolismu z míst svého vzniku do krevního oběhu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Pozvolné přeladění psychiky </a:t>
            </a:r>
            <a:r>
              <a:rPr lang="cs-CZ" sz="1600" b="1" i="1" dirty="0"/>
              <a:t>(pozitivní vnímání zvýšené produkce endorfinů a </a:t>
            </a:r>
            <a:r>
              <a:rPr lang="cs-CZ" sz="1600" b="1" i="1" dirty="0" err="1"/>
              <a:t>enkefalinů</a:t>
            </a:r>
            <a:r>
              <a:rPr lang="cs-CZ" sz="1600" b="1" i="1" dirty="0"/>
              <a:t>)     </a:t>
            </a:r>
            <a:endParaRPr lang="cs-CZ" b="1" i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PROTAŽENÍ NEJDŮLEŽITĚJŠÍCH SVALŮ</a:t>
            </a:r>
          </a:p>
          <a:p>
            <a:pPr algn="ctr">
              <a:defRPr/>
            </a:pPr>
            <a:endParaRPr lang="cs-CZ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udržení pružnosti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zlepšovat výkonnost pohybového systému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Nedostatečná pružnost a snížená kloubní pohyblivost </a:t>
            </a:r>
          </a:p>
          <a:p>
            <a:pPr algn="ctr">
              <a:defRPr/>
            </a:pPr>
            <a:r>
              <a:rPr lang="cs-CZ" b="1" dirty="0"/>
              <a:t>= příčina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bolestí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zranění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snížené schopnosti svalové adaptace (↓ trénovatelnost svalů) </a:t>
            </a:r>
            <a:endParaRPr lang="cs-CZ" b="1" i="1" dirty="0"/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accent2"/>
                </a:solidFill>
              </a:rPr>
              <a:t>Měření tepové frekvence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075613" cy="2879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Měření SF pomocí srdečních monitorů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Součástí monitorů SF je obvykle </a:t>
            </a:r>
            <a:r>
              <a:rPr lang="cs-CZ" sz="2400" b="1" smtClean="0">
                <a:solidFill>
                  <a:schemeClr val="accent2"/>
                </a:solidFill>
              </a:rPr>
              <a:t>pás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800" b="1" i="1" smtClean="0"/>
              <a:t>(jednoduše upneme na hrudník)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v pásu jsou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chemeClr val="accent2"/>
                </a:solidFill>
              </a:rPr>
              <a:t>elektrody, snímající elektrický srdeční potenciál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chemeClr val="accent2"/>
                </a:solidFill>
              </a:rPr>
              <a:t>vysílačka, pomocí které se registrovaný signál přenáší na monitor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Monitor nejčastěji umístěn na předloktí jako náramkové hodinky </a:t>
            </a:r>
          </a:p>
        </p:txBody>
      </p:sp>
      <p:sp>
        <p:nvSpPr>
          <p:cNvPr id="64521" name="Text Box 4"/>
          <p:cNvSpPr txBox="1">
            <a:spLocks noChangeArrowheads="1"/>
          </p:cNvSpPr>
          <p:nvPr/>
        </p:nvSpPr>
        <p:spPr bwMode="auto">
          <a:xfrm>
            <a:off x="539750" y="3933825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378325"/>
            <a:ext cx="28813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208588" y="3573463"/>
          <a:ext cx="2747962" cy="3213100"/>
        </p:xfrm>
        <a:graphic>
          <a:graphicData uri="http://schemas.openxmlformats.org/presentationml/2006/ole">
            <p:oleObj spid="_x0000_s64518" r:id="rId4" imgW="2819167" imgH="3297663" progId="">
              <p:embed/>
            </p:oleObj>
          </a:graphicData>
        </a:graphic>
      </p:graphicFrame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2700338" y="5516563"/>
            <a:ext cx="34559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547813" y="5013325"/>
            <a:ext cx="5329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  <p:bldP spid="2" grpId="0" animBg="1"/>
      <p:bldP spid="64520" grpId="0" animBg="1"/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34559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Měření SF pomocí srdečních monitorů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Monitorování SF je v současné době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jediný způsob, kterým můžeme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optimalizovat intenzitu zatížení při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Typů těchto přístrojů je na trhu mnoho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pro každého člověka se hodí jiné funkce a možnosti využití</a:t>
            </a:r>
            <a:r>
              <a:rPr lang="cs-CZ" sz="2000" smtClean="0"/>
              <a:t> 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33413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accent2"/>
                </a:solidFill>
              </a:rPr>
              <a:t>Měření tepové frekvence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644900"/>
            <a:ext cx="120332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10271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500438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004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6449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5229225"/>
            <a:ext cx="10874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373688"/>
            <a:ext cx="8636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5229225"/>
            <a:ext cx="9937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5445125"/>
            <a:ext cx="111918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5413" y="5013325"/>
            <a:ext cx="11080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3860800"/>
            <a:ext cx="9794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3860800"/>
            <a:ext cx="8556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260350"/>
            <a:ext cx="81375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marL="0" lvl="3" algn="ctr">
              <a:defRPr/>
            </a:pPr>
            <a:endParaRPr lang="cs-CZ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INTENZITY ZATÍŽENÍ V JEDNOTKÁCH KLIDOVÉHO METABOLISMU (MET)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b="1" dirty="0"/>
              <a:t>Intenzita zatížení jako násobek klidové hodnoty metabolismu</a:t>
            </a:r>
          </a:p>
          <a:p>
            <a:pPr algn="ctr">
              <a:defRPr/>
            </a:pPr>
            <a:r>
              <a:rPr lang="cs-CZ" b="1" dirty="0"/>
              <a:t>násobek 1 MET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Např. PA na úrovni 3 MET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zvýšená VO</a:t>
            </a:r>
            <a:r>
              <a:rPr lang="cs-CZ" b="1" baseline="-25000" dirty="0"/>
              <a:t>2</a:t>
            </a:r>
            <a:r>
              <a:rPr lang="cs-CZ" b="1" dirty="0"/>
              <a:t> proti klidovému stavu třikrát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188913"/>
            <a:ext cx="820896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</a:p>
          <a:p>
            <a:pPr marL="0" lvl="3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INTENZITY ZATÍŽENÍ V JEDNOTKÁCH KLIDOVÉHO METABOLISMU (MET)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71550" y="1624013"/>
          <a:ext cx="6337300" cy="5044758"/>
        </p:xfrm>
        <a:graphic>
          <a:graphicData uri="http://schemas.openxmlformats.org/drawingml/2006/table">
            <a:tbl>
              <a:tblPr/>
              <a:tblGrid>
                <a:gridCol w="4967288"/>
                <a:gridCol w="1370012"/>
              </a:tblGrid>
              <a:tr h="225425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Činnost</a:t>
                      </a:r>
                      <a:endParaRPr kumimoji="0" lang="cs-CZ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</a:t>
                      </a:r>
                      <a:endParaRPr kumimoji="0" lang="cs-CZ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Zdravotní sestra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3,4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Malíř pokojů	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4,1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Zemědělec (tradiční zemědělství) 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5,9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Kopáč		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6,2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Obsluha pecí	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7,4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Zametání, vaření, mytí nádobí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2,9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Čištění oken, leštění podlahy, nákupy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3,7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Klepání koberce, leštění nábytku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4,5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Volné společenské tance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4,1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Lidové a moderní tance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6,5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Sběr lesních plodů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2,5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Hrabání listí	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3,9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Práce s motorovou pilou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4,4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Rytí, okopávání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5,0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Štípání dřeva	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6,7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Řezání ruční pilou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7,8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Chůze rychlostí 5 km.hod</a:t>
                      </a:r>
                      <a:r>
                        <a:rPr kumimoji="0" lang="cs-CZ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po rovině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4,1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Chůze rychlostí 5 km.hod</a:t>
                      </a:r>
                      <a:r>
                        <a:rPr kumimoji="0" lang="cs-CZ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do kopce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8,0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Běh rychlostí 8 km.hod</a:t>
                      </a:r>
                      <a:r>
                        <a:rPr kumimoji="0" lang="cs-CZ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po rovině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7,3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Jízda na horském kole po rovině 21 km.hod</a:t>
                      </a:r>
                      <a:r>
                        <a:rPr kumimoji="0" lang="cs-CZ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8,2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Tenis rekreační čtyřhra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5,5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Tenis rekreační dvouhra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8,6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Lyžařská turistika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6,5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Aerobik				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5,6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Golf					           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3,1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Horolezectví				           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7,4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08" marR="29408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72" name="TextovéPole 5"/>
          <p:cNvSpPr txBox="1">
            <a:spLocks noChangeArrowheads="1"/>
          </p:cNvSpPr>
          <p:nvPr/>
        </p:nvSpPr>
        <p:spPr bwMode="auto">
          <a:xfrm>
            <a:off x="900113" y="1320800"/>
            <a:ext cx="5040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POVOLÁNÍ</a:t>
            </a:r>
          </a:p>
        </p:txBody>
      </p:sp>
      <p:sp>
        <p:nvSpPr>
          <p:cNvPr id="93273" name="TextovéPole 6"/>
          <p:cNvSpPr txBox="1">
            <a:spLocks noChangeArrowheads="1"/>
          </p:cNvSpPr>
          <p:nvPr/>
        </p:nvSpPr>
        <p:spPr bwMode="auto">
          <a:xfrm>
            <a:off x="5940425" y="1320800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METs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4213" y="1557338"/>
            <a:ext cx="6840537" cy="5111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900113" y="4868863"/>
            <a:ext cx="6840537" cy="367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8163" y="2852738"/>
            <a:ext cx="6840537" cy="316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  <a:b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  <a:b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INTENZITA ZATÍŽENÍ </a:t>
            </a:r>
            <a:br>
              <a:rPr lang="cs-C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 INTENZITY ZATÍŽENÍ PODLE VNÍMANÉHO ÚSILÍ</a:t>
            </a:r>
            <a:endParaRPr lang="cs-CZ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Ohodnocení </a:t>
            </a:r>
            <a:r>
              <a:rPr lang="cs-CZ" sz="2400" b="1" smtClean="0">
                <a:solidFill>
                  <a:schemeClr val="accent2"/>
                </a:solidFill>
              </a:rPr>
              <a:t>vnímaného úsilí</a:t>
            </a:r>
            <a:r>
              <a:rPr lang="cs-CZ" sz="20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smtClean="0">
                <a:solidFill>
                  <a:schemeClr val="accent2"/>
                </a:solidFill>
              </a:rPr>
              <a:t>RPE</a:t>
            </a:r>
            <a:r>
              <a:rPr lang="cs-CZ" sz="2000" smtClean="0"/>
              <a:t> = rating of perceived exertion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jednoduchá metoda posouzení intenzity zatížení při cvičení.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Švédský fyziolog Gunnar Borg = Borgův systém RPE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Pocit, kterým člověk hodnotí vlastní úsilí vynaložené při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Borgův systém založený na otevřené škále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od </a:t>
            </a:r>
            <a:r>
              <a:rPr lang="cs-CZ" sz="2000" b="1" smtClean="0"/>
              <a:t>6</a:t>
            </a:r>
            <a:r>
              <a:rPr lang="cs-CZ" sz="2000" smtClean="0"/>
              <a:t> bodů (úsilí vynaložené v klidu)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do </a:t>
            </a:r>
            <a:r>
              <a:rPr lang="cs-CZ" sz="2000" b="1" smtClean="0"/>
              <a:t>20 </a:t>
            </a:r>
            <a:r>
              <a:rPr lang="cs-CZ" sz="2000" smtClean="0"/>
              <a:t>bodů (extrémní úsilí) 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29260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  <p:bldP spid="675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Group 2"/>
          <p:cNvGraphicFramePr>
            <a:graphicFrameLocks noGrp="1"/>
          </p:cNvGraphicFramePr>
          <p:nvPr>
            <p:ph/>
          </p:nvPr>
        </p:nvGraphicFramePr>
        <p:xfrm>
          <a:off x="322263" y="1054100"/>
          <a:ext cx="4321175" cy="4751392"/>
        </p:xfrm>
        <a:graphic>
          <a:graphicData uri="http://schemas.openxmlformats.org/drawingml/2006/table">
            <a:tbl>
              <a:tblPr/>
              <a:tblGrid>
                <a:gridCol w="2378075"/>
                <a:gridCol w="1943100"/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Bodové hodnocení</a:t>
                      </a: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vnímaného úsilí (RPE)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Slovní popis RPE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Velmi, velmi lehké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Velmi lehké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Docela lehké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Poněkud těžké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Velmi těžké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Velmi, velmi těžké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86" name="Text Box 55"/>
          <p:cNvSpPr txBox="1">
            <a:spLocks noChangeArrowheads="1"/>
          </p:cNvSpPr>
          <p:nvPr/>
        </p:nvSpPr>
        <p:spPr bwMode="auto">
          <a:xfrm>
            <a:off x="395288" y="26035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Borgův systém pro hodnocení vynaloženého úsilí</a:t>
            </a:r>
            <a:r>
              <a:rPr lang="cs-CZ"/>
              <a:t> 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4932363" y="1700213"/>
            <a:ext cx="40322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Jestliže např. budeme mít </a:t>
            </a:r>
          </a:p>
          <a:p>
            <a:pPr>
              <a:spcBef>
                <a:spcPct val="50000"/>
              </a:spcBef>
            </a:pPr>
            <a:r>
              <a:rPr lang="cs-CZ"/>
              <a:t>při cvičení pocit, </a:t>
            </a:r>
          </a:p>
          <a:p>
            <a:pPr>
              <a:spcBef>
                <a:spcPct val="50000"/>
              </a:spcBef>
            </a:pPr>
            <a:r>
              <a:rPr lang="cs-CZ"/>
              <a:t>že bylo poněkud namáhavé,</a:t>
            </a:r>
          </a:p>
          <a:p>
            <a:pPr>
              <a:spcBef>
                <a:spcPct val="50000"/>
              </a:spcBef>
            </a:pPr>
            <a:r>
              <a:rPr lang="cs-CZ"/>
              <a:t>přiřadíme mu 13 až 14 bodů</a:t>
            </a:r>
          </a:p>
          <a:p>
            <a:pPr>
              <a:spcBef>
                <a:spcPct val="50000"/>
              </a:spcBef>
            </a:pPr>
            <a:endParaRPr lang="cs-CZ"/>
          </a:p>
          <a:p>
            <a:pPr>
              <a:spcBef>
                <a:spcPct val="50000"/>
              </a:spcBef>
            </a:pPr>
            <a:r>
              <a:rPr lang="cs-CZ"/>
              <a:t>Jestliže jsme po něm velmi unavení,</a:t>
            </a:r>
          </a:p>
          <a:p>
            <a:pPr>
              <a:spcBef>
                <a:spcPct val="50000"/>
              </a:spcBef>
            </a:pPr>
            <a:r>
              <a:rPr lang="cs-CZ"/>
              <a:t>patří mezi velmi těžké </a:t>
            </a:r>
          </a:p>
          <a:p>
            <a:pPr>
              <a:spcBef>
                <a:spcPct val="50000"/>
              </a:spcBef>
            </a:pPr>
            <a:r>
              <a:rPr lang="cs-CZ"/>
              <a:t>a hodnotíme ho 17 až 18 body</a:t>
            </a:r>
          </a:p>
        </p:txBody>
      </p:sp>
      <p:sp>
        <p:nvSpPr>
          <p:cNvPr id="68665" name="Rectangle 57"/>
          <p:cNvSpPr>
            <a:spLocks noChangeArrowheads="1"/>
          </p:cNvSpPr>
          <p:nvPr/>
        </p:nvSpPr>
        <p:spPr bwMode="auto">
          <a:xfrm>
            <a:off x="323850" y="3502025"/>
            <a:ext cx="4319588" cy="576263"/>
          </a:xfrm>
          <a:prstGeom prst="rect">
            <a:avLst/>
          </a:prstGeom>
          <a:gradFill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gamma/>
                  <a:tint val="95294"/>
                  <a:invGamma/>
                  <a:alpha val="30000"/>
                </a:schemeClr>
              </a:gs>
            </a:gsLst>
            <a:lin ang="5400000" scaled="1"/>
          </a:gradFill>
          <a:ln w="444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66" name="Rectangle 58"/>
          <p:cNvSpPr>
            <a:spLocks noChangeArrowheads="1"/>
          </p:cNvSpPr>
          <p:nvPr/>
        </p:nvSpPr>
        <p:spPr bwMode="auto">
          <a:xfrm>
            <a:off x="323850" y="4654550"/>
            <a:ext cx="4319588" cy="576263"/>
          </a:xfrm>
          <a:prstGeom prst="rect">
            <a:avLst/>
          </a:prstGeom>
          <a:gradFill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gamma/>
                  <a:tint val="95294"/>
                  <a:invGamma/>
                  <a:alpha val="30000"/>
                </a:schemeClr>
              </a:gs>
            </a:gsLst>
            <a:lin ang="5400000" scaled="1"/>
          </a:gradFill>
          <a:ln w="444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6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4" grpId="0" uiExpand="1" build="p"/>
      <p:bldP spid="68665" grpId="0" animBg="1"/>
      <p:bldP spid="68666" grpId="0" animBg="1"/>
      <p:bldP spid="6866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3960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Obecně platí, že </a:t>
            </a:r>
            <a:r>
              <a:rPr lang="cs-CZ" sz="1800" b="1" smtClean="0">
                <a:solidFill>
                  <a:srgbClr val="002060"/>
                </a:solidFill>
              </a:rPr>
              <a:t>RPE 12 až 13 bodů</a:t>
            </a:r>
            <a:r>
              <a:rPr lang="cs-CZ" sz="1600" smtClean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odpovídá intenzitě zatížení </a:t>
            </a:r>
            <a:r>
              <a:rPr lang="cs-CZ" sz="1800" b="1" smtClean="0">
                <a:solidFill>
                  <a:srgbClr val="002060"/>
                </a:solidFill>
              </a:rPr>
              <a:t>65 % až 80 % TF max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což je </a:t>
            </a:r>
            <a:r>
              <a:rPr lang="cs-CZ" sz="1800" b="1" smtClean="0">
                <a:solidFill>
                  <a:srgbClr val="002060"/>
                </a:solidFill>
              </a:rPr>
              <a:t>40 až 65 % MTR </a:t>
            </a:r>
            <a:endParaRPr lang="cs-CZ" sz="160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b="1" smtClean="0">
                <a:solidFill>
                  <a:srgbClr val="002060"/>
                </a:solidFill>
              </a:rPr>
              <a:t>RPE 12 až 13 bodů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b="1" smtClean="0"/>
              <a:t>odpovídá tréninkové zóně začátečníků</a:t>
            </a:r>
            <a:r>
              <a:rPr lang="cs-CZ" sz="1600" smtClean="0"/>
              <a:t> </a:t>
            </a:r>
            <a:r>
              <a:rPr lang="cs-CZ" sz="1600" b="1" smtClean="0"/>
              <a:t>při aerobním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6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b="1" smtClean="0">
                <a:solidFill>
                  <a:srgbClr val="002060"/>
                </a:solidFill>
              </a:rPr>
              <a:t>Při cvičení pro zdraví by nemělo RPE přesahovat 15 bodů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zóna </a:t>
            </a:r>
            <a:r>
              <a:rPr lang="cs-CZ" sz="1600" b="1" smtClean="0"/>
              <a:t>16 až 20 bodů</a:t>
            </a:r>
            <a:r>
              <a:rPr lang="cs-CZ" sz="1600" smtClean="0"/>
              <a:t> je využívána při </a:t>
            </a:r>
            <a:r>
              <a:rPr lang="cs-CZ" sz="1600" b="1" smtClean="0"/>
              <a:t>tréninku a závodění sportovců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6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Hodnocení intenzity zatížení na základě RPE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vyžaduje </a:t>
            </a:r>
            <a:r>
              <a:rPr lang="cs-CZ" sz="1600" b="1" smtClean="0"/>
              <a:t>dlouhodobou zkušenost</a:t>
            </a:r>
            <a:r>
              <a:rPr lang="cs-CZ" sz="16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pro osoby, které se pohybové aktivitě nevěnují pravidelně,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jako jediné kriterium intenzity zatížení </a:t>
            </a:r>
            <a:r>
              <a:rPr lang="cs-CZ" sz="1800" b="1" smtClean="0">
                <a:solidFill>
                  <a:schemeClr val="accent2"/>
                </a:solidFill>
              </a:rPr>
              <a:t>nevyhovuje 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28892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!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476375" y="3284538"/>
            <a:ext cx="6191250" cy="1152525"/>
          </a:xfrm>
          <a:prstGeom prst="rect">
            <a:avLst/>
          </a:prstGeom>
          <a:noFill/>
          <a:ln w="444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4460875"/>
            <a:ext cx="18796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4056063" y="5478463"/>
            <a:ext cx="50482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940425" y="5661025"/>
            <a:ext cx="28797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s-CZ" sz="3200" b="1">
                <a:solidFill>
                  <a:srgbClr val="002060"/>
                </a:solidFill>
              </a:rPr>
              <a:t>nevyhovuje </a:t>
            </a:r>
            <a:endParaRPr lang="cs-CZ" sz="3200">
              <a:solidFill>
                <a:srgbClr val="002060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0" y="4797425"/>
            <a:ext cx="349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Neodpovídá aktivitě ANS!!!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-0.23456 L 1.94444E-6 -0.07703 " pathEditMode="relative" ptsTypes="AA">
                                      <p:cBhvr>
                                        <p:cTn id="84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6" grpId="0" animBg="1"/>
      <p:bldP spid="69637" grpId="0" animBg="1"/>
      <p:bldP spid="69639" grpId="0" animBg="1"/>
      <p:bldP spid="69641" grpId="0"/>
      <p:bldP spid="69641" grpId="1"/>
      <p:bldP spid="6964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388" y="188913"/>
            <a:ext cx="8713787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KONTINUÁLNÍ (NEPŘETRŽITÝ) </a:t>
            </a:r>
          </a:p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PŘERUŠOVANÝ (INTERMITENTNÍ) TRÉNINK</a:t>
            </a:r>
          </a:p>
          <a:p>
            <a:pPr algn="ctr">
              <a:defRPr/>
            </a:pPr>
            <a:endParaRPr lang="cs-CZ" b="1" u="sng" dirty="0"/>
          </a:p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KONTINUÁLNÍ TRÉNINK </a:t>
            </a:r>
          </a:p>
          <a:p>
            <a:pPr algn="ctr">
              <a:defRPr/>
            </a:pPr>
            <a:r>
              <a:rPr lang="cs-CZ" b="1" dirty="0"/>
              <a:t>vytrvalostní charakter, většinou cyklický pohybový vzorec</a:t>
            </a:r>
          </a:p>
          <a:p>
            <a:pPr algn="ctr">
              <a:defRPr/>
            </a:pPr>
            <a:r>
              <a:rPr lang="cs-CZ" b="1" dirty="0"/>
              <a:t>po celou dobu hlavní části tréninku opakuje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VNITŘNÍHO ZATÍŽENÍ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b="1" dirty="0"/>
              <a:t>zhruba stejná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b="1" dirty="0"/>
              <a:t>mění se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1. Zpětné řízení rychlosti pohybu „sevřenou“ srdeční frekvencí </a:t>
            </a:r>
          </a:p>
          <a:p>
            <a:pPr algn="ctr">
              <a:defRPr/>
            </a:pPr>
            <a:r>
              <a:rPr lang="cs-CZ" b="1" dirty="0"/>
              <a:t>(např. v rozsahu 10 tepů.min</a:t>
            </a:r>
            <a:r>
              <a:rPr lang="cs-CZ" b="1" baseline="30000" dirty="0"/>
              <a:t>-1</a:t>
            </a:r>
            <a:r>
              <a:rPr lang="cs-CZ" b="1" dirty="0"/>
              <a:t>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 nárůstem teploty tělesného jádra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postupné snižování rychlosti pohybu a pokles VO</a:t>
            </a:r>
            <a:r>
              <a:rPr lang="cs-CZ" b="1" baseline="-25000" dirty="0"/>
              <a:t>2</a:t>
            </a: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Testování výkonnosti oběhu při submaximálním zatížení </a:t>
            </a:r>
          </a:p>
          <a:p>
            <a:pPr algn="ctr">
              <a:defRPr/>
            </a:pPr>
            <a:r>
              <a:rPr lang="cs-CZ" b="1" dirty="0"/>
              <a:t>(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b="1" dirty="0" err="1"/>
              <a:t>lamped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b="1" dirty="0" err="1"/>
              <a:t>eart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b="1" dirty="0" err="1"/>
              <a:t>ate</a:t>
            </a:r>
            <a:r>
              <a:rPr lang="cs-CZ" b="1" dirty="0"/>
              <a:t> test – CHR-test)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388" y="188913"/>
            <a:ext cx="8713787" cy="4727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cs-CZ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KONTINUÁLNÍ (NEPŘETRŽITÝ) </a:t>
            </a:r>
          </a:p>
          <a:p>
            <a:pPr lvl="2" algn="ctr">
              <a:defRPr/>
            </a:pPr>
            <a:r>
              <a:rPr lang="cs-CZ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PŘERUŠOVANÝ (INTERMITENTNÍ) TRÉNINK</a:t>
            </a:r>
          </a:p>
          <a:p>
            <a:pPr algn="ctr">
              <a:defRPr/>
            </a:pPr>
            <a:endParaRPr lang="cs-CZ" b="1" u="sng"/>
          </a:p>
          <a:p>
            <a:pPr algn="ctr">
              <a:defRPr/>
            </a:pPr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KONTINUÁLNÍ TRÉNINK 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Stálá rychlost pohybu</a:t>
            </a:r>
          </a:p>
          <a:p>
            <a:pPr algn="ctr">
              <a:defRPr/>
            </a:pPr>
            <a:r>
              <a:rPr lang="cs-CZ" b="1"/>
              <a:t>=</a:t>
            </a:r>
          </a:p>
          <a:p>
            <a:pPr algn="ctr">
              <a:defRPr/>
            </a:pPr>
            <a:r>
              <a:rPr lang="cs-CZ" b="1"/>
              <a:t>SF a relativní zatížení oběhu </a:t>
            </a:r>
            <a:r>
              <a:rPr lang="cs-CZ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postupně narůstá</a:t>
            </a:r>
            <a:endParaRPr lang="cs-CZ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/>
              <a:t>2. V souladu s cílem cvičení </a:t>
            </a:r>
            <a:r>
              <a:rPr lang="cs-CZ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měnění tempa a intenzity zatížení</a:t>
            </a:r>
            <a:r>
              <a:rPr lang="cs-CZ" b="1"/>
              <a:t>, </a:t>
            </a:r>
            <a:r>
              <a:rPr lang="cs-CZ" sz="1600" b="1" i="1"/>
              <a:t>např.</a:t>
            </a:r>
            <a:r>
              <a:rPr lang="cs-CZ" b="1"/>
              <a:t>  </a:t>
            </a:r>
          </a:p>
          <a:p>
            <a:pPr>
              <a:buFont typeface="Arial" charset="0"/>
              <a:buChar char="•"/>
              <a:defRPr/>
            </a:pPr>
            <a:r>
              <a:rPr lang="cs-CZ" b="1" i="1"/>
              <a:t> maximální intenzita na rozhraní mezi druhou a třetí třetinou hlavní části tréninku </a:t>
            </a:r>
          </a:p>
          <a:p>
            <a:pPr>
              <a:buFont typeface="Arial" charset="0"/>
              <a:buChar char="•"/>
              <a:defRPr/>
            </a:pPr>
            <a:r>
              <a:rPr lang="cs-CZ" b="1" i="1"/>
              <a:t>nižší intenzita na začátku a na konci hlavní části tréninku, atd.</a:t>
            </a:r>
          </a:p>
          <a:p>
            <a:pPr algn="ctr">
              <a:defRPr/>
            </a:pPr>
            <a:endParaRPr lang="cs-CZ" b="1"/>
          </a:p>
          <a:p>
            <a:pPr algn="ctr">
              <a:defRPr/>
            </a:pPr>
            <a:r>
              <a:rPr lang="cs-CZ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NIKDY NEDOJDE K ČASTĚJŠÍMU PŘERUŠENÍ KONTINUÁLNÍHO POHYBU   </a:t>
            </a:r>
          </a:p>
          <a:p>
            <a:pPr algn="ctr">
              <a:defRPr/>
            </a:pPr>
            <a:endParaRPr lang="cs-CZ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388" y="188913"/>
            <a:ext cx="8713787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KONTINUÁLNÍ (NEPŘETRŽITÝ) </a:t>
            </a:r>
          </a:p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PŘERUŠOVANÝ (INTERMITENTNÍ) TRÉNINK</a:t>
            </a:r>
          </a:p>
          <a:p>
            <a:pPr algn="ctr">
              <a:defRPr/>
            </a:pPr>
            <a:endParaRPr lang="cs-CZ" b="1" u="sng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PŘERUŠOVANÝ TRÉNINK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SÉRIE CVIČENÍ O NÍZKÉ AŽ VYSOKÉ INTENZITĚ</a:t>
            </a:r>
          </a:p>
          <a:p>
            <a:pPr algn="ctr">
              <a:defRPr/>
            </a:pPr>
            <a:r>
              <a:rPr lang="cs-CZ" b="1" dirty="0"/>
              <a:t>PŘERUŠOVANÉ ÚSEKY KLIDU NEBO CVIČENÍM O NÍZKÉ INTENZITĚ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Všechny druhy pohybových aktivit využívané celým spektrem sportujících</a:t>
            </a:r>
          </a:p>
          <a:p>
            <a:pPr algn="ctr">
              <a:defRPr/>
            </a:pPr>
            <a:r>
              <a:rPr lang="cs-CZ" b="1" dirty="0"/>
              <a:t>I symptomatičtí pacienti tolerující pouze krátké časové úseky zátěže </a:t>
            </a:r>
          </a:p>
          <a:p>
            <a:pPr algn="ctr">
              <a:defRPr/>
            </a:pPr>
            <a:r>
              <a:rPr lang="cs-CZ" sz="1600" b="1" i="1" dirty="0"/>
              <a:t>(např. 3 – 5 minut)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Kruhový trénink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Intervalový trénink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INTERVALOVÝ TRÉNINK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/>
              <a:t>- vyšší intenzita než při kontinuální zátěži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496944" cy="437042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Okrajové části cvičení nebo tréninku (rozcvičení a uklidnění)</a:t>
            </a:r>
          </a:p>
          <a:p>
            <a:pPr lvl="2" algn="ctr">
              <a:defRPr/>
            </a:pPr>
            <a:r>
              <a:rPr lang="cs-CZ" b="1" u="sng" dirty="0">
                <a:solidFill>
                  <a:srgbClr val="002060"/>
                </a:solidFill>
              </a:rPr>
              <a:t>DYNAMICKÉ PROTAHOVACÍ CVIČENÍ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Švihová cvičení v podobě hmitů </a:t>
            </a:r>
          </a:p>
          <a:p>
            <a:pPr algn="ctr">
              <a:defRPr/>
            </a:pPr>
            <a:r>
              <a:rPr lang="cs-CZ" b="1" i="1" dirty="0"/>
              <a:t>(např. hmitání v předklonu nebo v upažení)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vyvolává tzv. napínací reflex</a:t>
            </a:r>
          </a:p>
          <a:p>
            <a:pPr algn="ctr">
              <a:defRPr/>
            </a:pPr>
            <a:r>
              <a:rPr lang="cs-CZ" b="1" dirty="0"/>
              <a:t>= svalový stah působící jako ochrana kloubu proti intenzivním pohybům </a:t>
            </a:r>
          </a:p>
          <a:p>
            <a:pPr algn="ctr">
              <a:defRPr/>
            </a:pPr>
            <a:r>
              <a:rPr lang="cs-CZ" b="1" dirty="0"/>
              <a:t>v krajní poloze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VÝRAZNĚ SNIŽUJE EFEKTIVITU CVIČENÍ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endParaRPr lang="cs-CZ" b="1" dirty="0"/>
          </a:p>
          <a:p>
            <a:pPr marL="342900" indent="-342900">
              <a:defRPr/>
            </a:pPr>
            <a:endParaRPr lang="cs-CZ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24075" y="3356992"/>
            <a:ext cx="4824413" cy="576064"/>
          </a:xfrm>
          <a:prstGeom prst="rect">
            <a:avLst/>
          </a:prstGeom>
          <a:noFill/>
          <a:ln w="34925">
            <a:solidFill>
              <a:schemeClr val="accent2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422116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388" y="188913"/>
            <a:ext cx="8713787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KONTINUÁLNÍ (NEPŘETRŽITÝ) </a:t>
            </a:r>
          </a:p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PŘERUŠOVANÝ (INTERMITENTNÍ) TRÉNINK</a:t>
            </a:r>
          </a:p>
          <a:p>
            <a:pPr algn="ctr">
              <a:defRPr/>
            </a:pPr>
            <a:r>
              <a:rPr lang="cs-CZ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INTERVALOVÝ TRÉNINK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Měněním délky zátěžových a odpočinkových intervalů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aerobní zdatnost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rychlost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síla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/>
              <a:t>anaerobní kapacitu</a:t>
            </a:r>
          </a:p>
          <a:p>
            <a:pPr algn="ctr">
              <a:defRPr/>
            </a:pPr>
            <a:r>
              <a:rPr lang="cs-CZ" b="1" dirty="0"/>
              <a:t>1. Zkracováním intervalu odpočinku a snižováním intenzity zatížení </a:t>
            </a:r>
          </a:p>
          <a:p>
            <a:pPr algn="ctr">
              <a:defRPr/>
            </a:pPr>
            <a:r>
              <a:rPr lang="cs-CZ" sz="1600" b="1" i="1" dirty="0"/>
              <a:t>(poměr mezi úsekem zátěže a odpočinku může být např. </a:t>
            </a:r>
            <a:r>
              <a:rPr lang="cs-CZ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1</a:t>
            </a:r>
            <a:r>
              <a:rPr lang="cs-CZ" sz="1600" b="1" i="1" dirty="0"/>
              <a:t>)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blíží se kontinuálnímu tréninku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pozitivně ovlivňuje zejména na aerobní kapacitu</a:t>
            </a:r>
          </a:p>
          <a:p>
            <a:pPr algn="ctr">
              <a:defRPr/>
            </a:pPr>
            <a:r>
              <a:rPr lang="cs-CZ" b="1" dirty="0"/>
              <a:t>2. Prodlužování přestávky mezi zátěžovými úseky </a:t>
            </a:r>
          </a:p>
          <a:p>
            <a:pPr algn="ctr">
              <a:defRPr/>
            </a:pPr>
            <a:r>
              <a:rPr lang="cs-CZ" b="1" dirty="0"/>
              <a:t>s vysokou nebo velmi vysokou intenzitou zatížení </a:t>
            </a:r>
          </a:p>
          <a:p>
            <a:pPr algn="ctr">
              <a:defRPr/>
            </a:pPr>
            <a:r>
              <a:rPr lang="cs-CZ" sz="1600" b="1" i="1" dirty="0"/>
              <a:t>(poměr mezi úsekem zátěže a odpočinku může být např. </a:t>
            </a:r>
            <a:r>
              <a:rPr lang="cs-CZ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3</a:t>
            </a:r>
            <a:r>
              <a:rPr lang="cs-CZ" sz="1600" b="1" i="1" dirty="0"/>
              <a:t>) </a:t>
            </a:r>
          </a:p>
          <a:p>
            <a:pPr algn="ctr">
              <a:defRPr/>
            </a:pPr>
            <a:r>
              <a:rPr lang="cs-CZ" b="1" dirty="0"/>
              <a:t>vysoká aktivita rychlých svalových vláken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pozitivně ovlivňuje spíš sílu, rychlost a anaerobní kapacitu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388" y="188913"/>
            <a:ext cx="8713787" cy="670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KONTINUÁLNÍ (NEPŘETRŽITÝ) </a:t>
            </a:r>
          </a:p>
          <a:p>
            <a:pPr lvl="2"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PŘERUŠOVANÝ (INTERMITENTNÍ) TRÉNINK</a:t>
            </a:r>
          </a:p>
          <a:p>
            <a:pPr algn="ctr">
              <a:defRPr/>
            </a:pPr>
            <a:r>
              <a:rPr lang="cs-CZ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INTERVALOVÝ TRÉNINK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!!! Každý intervalový trénink trvající desítky minut má výrazný vliv </a:t>
            </a:r>
          </a:p>
          <a:p>
            <a:pPr algn="ctr">
              <a:defRPr/>
            </a:pPr>
            <a:r>
              <a:rPr lang="cs-CZ" b="1" dirty="0"/>
              <a:t>na vytrvalost a aerobní kapacitu !!!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i="1" dirty="0"/>
              <a:t>Příklad: </a:t>
            </a:r>
          </a:p>
          <a:p>
            <a:pPr algn="ctr">
              <a:defRPr/>
            </a:pPr>
            <a:r>
              <a:rPr lang="cs-CZ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b="1" i="1" dirty="0"/>
              <a:t> –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b="1" i="1" dirty="0"/>
              <a:t>minutový běžecký interval (intenzita 70 – 85 % VO</a:t>
            </a:r>
            <a:r>
              <a:rPr lang="cs-CZ" b="1" i="1" baseline="-25000" dirty="0"/>
              <a:t>2</a:t>
            </a:r>
            <a:r>
              <a:rPr lang="cs-CZ" b="1" i="1" dirty="0"/>
              <a:t> max) - 1 km</a:t>
            </a:r>
          </a:p>
          <a:p>
            <a:pPr algn="ctr">
              <a:defRPr/>
            </a:pPr>
            <a:r>
              <a:rPr lang="cs-CZ" b="1" i="1" dirty="0"/>
              <a:t>+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b="1" i="1" dirty="0"/>
              <a:t> – </a:t>
            </a:r>
            <a:r>
              <a:rPr lang="cs-CZ" b="1" i="1" dirty="0">
                <a:solidFill>
                  <a:srgbClr val="00B050"/>
                </a:solidFill>
              </a:rPr>
              <a:t>2</a:t>
            </a:r>
            <a:r>
              <a:rPr lang="cs-CZ" b="1" i="1" dirty="0"/>
              <a:t> minutový odpočinkový interval (chůze, jogging)</a:t>
            </a:r>
          </a:p>
          <a:p>
            <a:pPr algn="ctr">
              <a:defRPr/>
            </a:pPr>
            <a:r>
              <a:rPr lang="cs-CZ" b="1" i="1" dirty="0"/>
              <a:t>Trvání 1 sekvence 4 – 6 minut</a:t>
            </a:r>
          </a:p>
          <a:p>
            <a:pPr algn="ctr">
              <a:defRPr/>
            </a:pPr>
            <a:r>
              <a:rPr lang="cs-CZ" b="1" i="1" dirty="0"/>
              <a:t>poměr mezi úsekem zátěže a odpočinku může být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: 1 </a:t>
            </a:r>
            <a:r>
              <a:rPr lang="cs-CZ" b="1" i="1" dirty="0"/>
              <a:t>až </a:t>
            </a:r>
            <a:r>
              <a:rPr lang="cs-CZ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2</a:t>
            </a:r>
            <a:r>
              <a:rPr lang="cs-CZ" b="1" i="1" dirty="0"/>
              <a:t>)</a:t>
            </a:r>
          </a:p>
          <a:p>
            <a:pPr algn="ctr">
              <a:defRPr/>
            </a:pPr>
            <a:r>
              <a:rPr lang="cs-CZ" b="1" i="1" dirty="0"/>
              <a:t>Každá sekvence se opakuje např. 3 - 7krát (12 – 42 minut)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Přetížení</a:t>
            </a:r>
            <a:r>
              <a:rPr lang="cs-CZ" b="1" dirty="0"/>
              <a:t> </a:t>
            </a:r>
          </a:p>
          <a:p>
            <a:pPr algn="ctr">
              <a:defRPr/>
            </a:pPr>
            <a:r>
              <a:rPr lang="cs-CZ" b="1" dirty="0"/>
              <a:t>V určité části sezóny může mít výrazně pozitivní vliv </a:t>
            </a:r>
          </a:p>
          <a:p>
            <a:pPr algn="ctr">
              <a:defRPr/>
            </a:pPr>
            <a:r>
              <a:rPr lang="cs-CZ" b="1" dirty="0"/>
              <a:t>na limitující schopnosti i sportovní výkonnost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Clr>
                <a:srgbClr val="FF0000"/>
              </a:buClr>
              <a:buSzPct val="118000"/>
              <a:buFont typeface="Wingdings" pitchFamily="2" charset="2"/>
              <a:buChar char="Ø"/>
              <a:defRPr/>
            </a:pPr>
            <a:r>
              <a:rPr lang="cs-CZ" b="1" dirty="0"/>
              <a:t>zvýšení intenzity zatížení</a:t>
            </a:r>
          </a:p>
          <a:p>
            <a:pPr>
              <a:buClr>
                <a:srgbClr val="FF0000"/>
              </a:buClr>
              <a:buSzPct val="118000"/>
              <a:buFont typeface="Wingdings" pitchFamily="2" charset="2"/>
              <a:buChar char="Ø"/>
              <a:defRPr/>
            </a:pPr>
            <a:r>
              <a:rPr lang="cs-CZ" b="1" dirty="0"/>
              <a:t>prodloužení zátěžového intervalu</a:t>
            </a:r>
          </a:p>
          <a:p>
            <a:pPr>
              <a:buClr>
                <a:srgbClr val="FF0000"/>
              </a:buClr>
              <a:buSzPct val="118000"/>
              <a:buFont typeface="Wingdings" pitchFamily="2" charset="2"/>
              <a:buChar char="Ø"/>
              <a:defRPr/>
            </a:pPr>
            <a:r>
              <a:rPr lang="cs-CZ" b="1" dirty="0"/>
              <a:t>zkrácení odpočinkového intervalu </a:t>
            </a:r>
          </a:p>
          <a:p>
            <a:pPr>
              <a:buClr>
                <a:srgbClr val="FF0000"/>
              </a:buClr>
              <a:buSzPct val="118000"/>
              <a:buFont typeface="Wingdings" pitchFamily="2" charset="2"/>
              <a:buChar char="Ø"/>
              <a:defRPr/>
            </a:pPr>
            <a:r>
              <a:rPr lang="cs-CZ" b="1" dirty="0"/>
              <a:t>zvýšení počtu sekvencí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827088" y="1412875"/>
            <a:ext cx="7416800" cy="79216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404813"/>
            <a:ext cx="8353425" cy="6678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TRVÁNÍ CVIČENÍ NEBO TRÉNINKU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Rozhoduje celkový objem týdenní pohybové aktivity</a:t>
            </a:r>
          </a:p>
          <a:p>
            <a:pPr algn="ctr">
              <a:defRPr/>
            </a:pP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vyšší je intenzita a frekvence cvičení, 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může být cvičení kratší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Dolní mez trvání</a:t>
            </a:r>
          </a:p>
          <a:p>
            <a:pPr algn="ctr">
              <a:defRPr/>
            </a:pPr>
            <a:r>
              <a:rPr lang="cs-CZ" b="1" dirty="0"/>
              <a:t>při optimální intenzitě zatížení kontinuální cvičení =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/>
              <a:t>při nižší intenzitě zatížení kontinuální cvičení =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minut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marL="342900" indent="-342900" algn="ctr">
              <a:buFontTx/>
              <a:buAutoNum type="arabicPeriod"/>
              <a:defRPr/>
            </a:pPr>
            <a:r>
              <a:rPr lang="cs-CZ" b="1" dirty="0"/>
              <a:t>Delší trvání cvičení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 60 minut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defRPr/>
            </a:pPr>
            <a:r>
              <a:rPr lang="cs-CZ" b="1" u="sng" dirty="0"/>
              <a:t>nezvyšuje výrazně jeho zdravotní efekty</a:t>
            </a:r>
          </a:p>
          <a:p>
            <a:pPr algn="ctr">
              <a:defRPr/>
            </a:pPr>
            <a:r>
              <a:rPr lang="cs-CZ" b="1" dirty="0"/>
              <a:t>2. Prodlužování trvání tréninku nad optimální hranici </a:t>
            </a:r>
          </a:p>
          <a:p>
            <a:pPr algn="ctr">
              <a:defRPr/>
            </a:pPr>
            <a:r>
              <a:rPr lang="cs-CZ" b="1" u="sng" dirty="0"/>
              <a:t>nepřináší zlepšení sportovní výkonnosti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Naopak - možnost vyčerpání nebo přetížení organismu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negativní zdravotní efekty</a:t>
            </a:r>
          </a:p>
          <a:p>
            <a:pPr algn="ctr">
              <a:defRPr/>
            </a:pP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1835150" y="2060575"/>
            <a:ext cx="5473700" cy="863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404813"/>
            <a:ext cx="8353425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TRVÁNÍ CVIČENÍ NEBO TRÉNINKU</a:t>
            </a:r>
            <a:endParaRPr lang="cs-CZ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U hypokinetických jedinců</a:t>
            </a:r>
          </a:p>
          <a:p>
            <a:pPr algn="ctr">
              <a:defRPr/>
            </a:pPr>
            <a:r>
              <a:rPr lang="cs-CZ" b="1" dirty="0"/>
              <a:t>STARTOVACÍ FÁZE = např.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15 minut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/>
              <a:t>V průběhu dvou měsíců postupně prodlužujeme až na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minut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V prvních týdnech cvičení lze rozdělit celkovou dobu </a:t>
            </a:r>
          </a:p>
          <a:p>
            <a:pPr algn="ctr">
              <a:defRPr/>
            </a:pPr>
            <a:r>
              <a:rPr lang="cs-CZ" b="1" dirty="0"/>
              <a:t>na dvě nebo více části</a:t>
            </a:r>
          </a:p>
          <a:p>
            <a:pPr algn="ctr">
              <a:defRPr/>
            </a:pPr>
            <a:r>
              <a:rPr lang="cs-CZ" b="1" dirty="0"/>
              <a:t>Minimální trvání jednoho děleného cvičení ne kratší než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 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b="1" dirty="0"/>
              <a:t>(</a:t>
            </a:r>
            <a:r>
              <a:rPr lang="cs-CZ" b="1" i="1" dirty="0">
                <a:solidFill>
                  <a:srgbClr val="002060"/>
                </a:solidFill>
              </a:rPr>
              <a:t>např. 10 + </a:t>
            </a:r>
            <a:r>
              <a:rPr lang="cs-CZ" b="1" i="1" dirty="0" err="1">
                <a:solidFill>
                  <a:srgbClr val="002060"/>
                </a:solidFill>
              </a:rPr>
              <a:t>10</a:t>
            </a:r>
            <a:r>
              <a:rPr lang="cs-CZ" b="1" i="1" dirty="0">
                <a:solidFill>
                  <a:srgbClr val="002060"/>
                </a:solidFill>
              </a:rPr>
              <a:t> + 25 minut</a:t>
            </a:r>
            <a:r>
              <a:rPr lang="cs-CZ" b="1" dirty="0"/>
              <a:t>)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U zcela neadaptovaných jedinců i tak krátké cvičení</a:t>
            </a:r>
          </a:p>
          <a:p>
            <a:pPr algn="ctr">
              <a:defRPr/>
            </a:pPr>
            <a:r>
              <a:rPr lang="cs-CZ" b="1" dirty="0"/>
              <a:t>postřehnutelný pozitivní účinek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Při pravidelném cvičení každý druhý den doporučené trvání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2 % – </a:t>
            </a:r>
            <a:r>
              <a:rPr lang="cs-CZ" b="1" dirty="0" err="1"/>
              <a:t>2</a:t>
            </a:r>
            <a:r>
              <a:rPr lang="cs-CZ" b="1" dirty="0"/>
              <a:t>,5 % celkového času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výmluva na nedostatek času není na místě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F.I.T.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Frekvence</a:t>
            </a:r>
          </a:p>
          <a:p>
            <a:pPr algn="ctr" eaLnBrk="1" hangingPunct="1">
              <a:buFontTx/>
              <a:buNone/>
            </a:pPr>
            <a:r>
              <a:rPr lang="cs-CZ" b="1" smtClean="0"/>
              <a:t>Intenzita</a:t>
            </a:r>
          </a:p>
          <a:p>
            <a:pPr algn="ctr" eaLnBrk="1" hangingPunct="1">
              <a:buFontTx/>
              <a:buNone/>
            </a:pPr>
            <a:r>
              <a:rPr lang="cs-CZ" b="1" smtClean="0"/>
              <a:t>Trvání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7950" y="3573463"/>
            <a:ext cx="87852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>
                <a:solidFill>
                  <a:srgbClr val="002060"/>
                </a:solidFill>
              </a:rPr>
              <a:t>Minimálně 30 až 45 minut</a:t>
            </a:r>
          </a:p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2060"/>
                </a:solidFill>
              </a:rPr>
              <a:t>Objem</a:t>
            </a:r>
            <a:r>
              <a:rPr lang="cs-CZ" b="1"/>
              <a:t> (trvání x intenzita)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Proto zdatnější (trénující intenzivněji)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mohou efektivně trénovat kratší dobu (30 minut)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4859338" y="4221163"/>
            <a:ext cx="1008062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uiExpand="1" build="p"/>
      <p:bldP spid="73731" grpId="1" uiExpand="1" build="p"/>
      <p:bldP spid="73732" grpId="0" uiExpand="1" build="p"/>
      <p:bldP spid="7373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260350"/>
          <a:ext cx="9144000" cy="6248400"/>
        </p:xfrm>
        <a:graphic>
          <a:graphicData uri="http://schemas.openxmlformats.org/presentationml/2006/ole">
            <p:oleObj spid="_x0000_s75778" name="Graf" r:id="rId3" imgW="7096049" imgH="4848149" progId="Excel.Sheet.8">
              <p:embed/>
            </p:oleObj>
          </a:graphicData>
        </a:graphic>
      </p:graphicFrame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71550" y="61658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10</a:t>
            </a:r>
            <a:endParaRPr lang="en-US" sz="1000" b="1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47813" y="61658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15</a:t>
            </a:r>
            <a:endParaRPr lang="en-US" sz="1000" b="1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051050" y="61658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20</a:t>
            </a:r>
            <a:endParaRPr lang="en-US" sz="1000" b="1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627313" y="61658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30</a:t>
            </a:r>
            <a:endParaRPr lang="en-US" sz="1000" b="1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03575" y="61658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45</a:t>
            </a:r>
            <a:endParaRPr lang="en-US" sz="1000" b="1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706813" y="61658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60</a:t>
            </a:r>
            <a:endParaRPr lang="en-US" sz="1000" b="1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4283075" y="61658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75</a:t>
            </a:r>
            <a:endParaRPr lang="en-US" sz="1000" b="1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859338" y="61658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90</a:t>
            </a:r>
            <a:endParaRPr lang="en-US" sz="1000" b="1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364163" y="616585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120</a:t>
            </a:r>
            <a:endParaRPr lang="en-US" sz="1000" b="1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5940425" y="616585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180</a:t>
            </a:r>
            <a:endParaRPr lang="en-US" sz="1000" b="1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443663" y="6165850"/>
            <a:ext cx="503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b="1"/>
              <a:t>240</a:t>
            </a:r>
            <a:endParaRPr lang="en-US" sz="1000" b="1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578475" y="6405563"/>
            <a:ext cx="468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Trvání vyčerpávající zátěže</a:t>
            </a:r>
            <a:endParaRPr lang="en-US" sz="1600" b="1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1042988" y="3716338"/>
            <a:ext cx="604996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3563938" y="3357563"/>
            <a:ext cx="1295400" cy="7191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1116013" y="1989138"/>
            <a:ext cx="5616575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778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778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778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5778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5778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5778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5778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778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778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5778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778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763E-6 L -2.77778E-7 0.3775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5778" grpId="0" bld="category"/>
      <p:bldP spid="75779" grpId="0"/>
      <p:bldP spid="75780" grpId="0"/>
      <p:bldP spid="75781" grpId="0"/>
      <p:bldP spid="75782" grpId="0"/>
      <p:bldP spid="75783" grpId="0"/>
      <p:bldP spid="75784" grpId="0"/>
      <p:bldP spid="75785" grpId="0"/>
      <p:bldP spid="75786" grpId="0"/>
      <p:bldP spid="75787" grpId="0"/>
      <p:bldP spid="75788" grpId="0"/>
      <p:bldP spid="75789" grpId="0"/>
      <p:bldP spid="75791" grpId="0" animBg="1"/>
      <p:bldP spid="75792" grpId="0" animBg="1"/>
      <p:bldP spid="75792" grpId="1" animBg="1"/>
      <p:bldP spid="75793" grpId="0" animBg="1"/>
      <p:bldP spid="7579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1403350" y="17732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1331913" y="5084763"/>
            <a:ext cx="727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187450" y="1773238"/>
            <a:ext cx="2174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187450" y="3141663"/>
            <a:ext cx="2159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187450" y="4437063"/>
            <a:ext cx="2159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827088" y="1484313"/>
            <a:ext cx="431800" cy="3744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403350" y="5084763"/>
            <a:ext cx="12239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851275" y="5084763"/>
            <a:ext cx="11525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6227763" y="5084763"/>
            <a:ext cx="11525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7380288" y="5084763"/>
            <a:ext cx="12239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258888" y="5229225"/>
            <a:ext cx="74898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>
            <a:off x="1403350" y="3248025"/>
            <a:ext cx="7200900" cy="1836738"/>
          </a:xfrm>
          <a:custGeom>
            <a:avLst/>
            <a:gdLst>
              <a:gd name="T0" fmla="*/ 0 w 4536"/>
              <a:gd name="T1" fmla="*/ 2147483647 h 1157"/>
              <a:gd name="T2" fmla="*/ 229333425 w 4536"/>
              <a:gd name="T3" fmla="*/ 1544856740 h 1157"/>
              <a:gd name="T4" fmla="*/ 229333425 w 4536"/>
              <a:gd name="T5" fmla="*/ 400705677 h 1157"/>
              <a:gd name="T6" fmla="*/ 342741202 w 4536"/>
              <a:gd name="T7" fmla="*/ 57964404 h 1157"/>
              <a:gd name="T8" fmla="*/ 685482403 w 4536"/>
              <a:gd name="T9" fmla="*/ 57964404 h 1157"/>
              <a:gd name="T10" fmla="*/ 1257557030 w 4536"/>
              <a:gd name="T11" fmla="*/ 287297869 h 1157"/>
              <a:gd name="T12" fmla="*/ 2147483647 w 4536"/>
              <a:gd name="T13" fmla="*/ 1544856740 h 1157"/>
              <a:gd name="T14" fmla="*/ 2147483647 w 4536"/>
              <a:gd name="T15" fmla="*/ 2116931727 h 1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57"/>
              <a:gd name="T26" fmla="*/ 4536 w 4536"/>
              <a:gd name="T27" fmla="*/ 1157 h 1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57">
                <a:moveTo>
                  <a:pt x="0" y="1157"/>
                </a:moveTo>
                <a:cubicBezTo>
                  <a:pt x="38" y="968"/>
                  <a:pt x="76" y="779"/>
                  <a:pt x="91" y="613"/>
                </a:cubicBezTo>
                <a:cubicBezTo>
                  <a:pt x="106" y="447"/>
                  <a:pt x="84" y="257"/>
                  <a:pt x="91" y="159"/>
                </a:cubicBezTo>
                <a:cubicBezTo>
                  <a:pt x="98" y="61"/>
                  <a:pt x="106" y="46"/>
                  <a:pt x="136" y="23"/>
                </a:cubicBezTo>
                <a:cubicBezTo>
                  <a:pt x="166" y="0"/>
                  <a:pt x="212" y="8"/>
                  <a:pt x="272" y="23"/>
                </a:cubicBezTo>
                <a:cubicBezTo>
                  <a:pt x="332" y="38"/>
                  <a:pt x="182" y="16"/>
                  <a:pt x="499" y="114"/>
                </a:cubicBezTo>
                <a:cubicBezTo>
                  <a:pt x="816" y="212"/>
                  <a:pt x="1504" y="492"/>
                  <a:pt x="2177" y="613"/>
                </a:cubicBezTo>
                <a:cubicBezTo>
                  <a:pt x="2850" y="734"/>
                  <a:pt x="3693" y="787"/>
                  <a:pt x="4536" y="84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14" name="Freeform 14"/>
          <p:cNvSpPr>
            <a:spLocks/>
          </p:cNvSpPr>
          <p:nvPr/>
        </p:nvSpPr>
        <p:spPr bwMode="auto">
          <a:xfrm>
            <a:off x="1547813" y="2276475"/>
            <a:ext cx="6985000" cy="2808288"/>
          </a:xfrm>
          <a:custGeom>
            <a:avLst/>
            <a:gdLst>
              <a:gd name="T0" fmla="*/ 0 w 4400"/>
              <a:gd name="T1" fmla="*/ 2147483647 h 1769"/>
              <a:gd name="T2" fmla="*/ 914815916 w 4400"/>
              <a:gd name="T3" fmla="*/ 2147483647 h 1769"/>
              <a:gd name="T4" fmla="*/ 1943039606 w 4400"/>
              <a:gd name="T5" fmla="*/ 2147483647 h 1769"/>
              <a:gd name="T6" fmla="*/ 2147483647 w 4400"/>
              <a:gd name="T7" fmla="*/ 1486892439 h 1769"/>
              <a:gd name="T8" fmla="*/ 2147483647 w 4400"/>
              <a:gd name="T9" fmla="*/ 801409807 h 1769"/>
              <a:gd name="T10" fmla="*/ 2147483647 w 4400"/>
              <a:gd name="T11" fmla="*/ 229335089 h 1769"/>
              <a:gd name="T12" fmla="*/ 2147483647 w 4400"/>
              <a:gd name="T13" fmla="*/ 0 h 17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00"/>
              <a:gd name="T22" fmla="*/ 0 h 1769"/>
              <a:gd name="T23" fmla="*/ 4400 w 4400"/>
              <a:gd name="T24" fmla="*/ 1769 h 17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00" h="1769">
                <a:moveTo>
                  <a:pt x="0" y="1769"/>
                </a:moveTo>
                <a:cubicBezTo>
                  <a:pt x="117" y="1595"/>
                  <a:pt x="235" y="1421"/>
                  <a:pt x="363" y="1270"/>
                </a:cubicBezTo>
                <a:cubicBezTo>
                  <a:pt x="491" y="1119"/>
                  <a:pt x="620" y="975"/>
                  <a:pt x="771" y="862"/>
                </a:cubicBezTo>
                <a:cubicBezTo>
                  <a:pt x="922" y="749"/>
                  <a:pt x="1036" y="681"/>
                  <a:pt x="1270" y="590"/>
                </a:cubicBezTo>
                <a:cubicBezTo>
                  <a:pt x="1504" y="499"/>
                  <a:pt x="1807" y="401"/>
                  <a:pt x="2177" y="318"/>
                </a:cubicBezTo>
                <a:cubicBezTo>
                  <a:pt x="2547" y="235"/>
                  <a:pt x="3123" y="144"/>
                  <a:pt x="3493" y="91"/>
                </a:cubicBezTo>
                <a:cubicBezTo>
                  <a:pt x="3863" y="38"/>
                  <a:pt x="4131" y="19"/>
                  <a:pt x="440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15" name="Freeform 15"/>
          <p:cNvSpPr>
            <a:spLocks/>
          </p:cNvSpPr>
          <p:nvPr/>
        </p:nvSpPr>
        <p:spPr bwMode="auto">
          <a:xfrm>
            <a:off x="1392238" y="1989138"/>
            <a:ext cx="7212012" cy="2952750"/>
          </a:xfrm>
          <a:custGeom>
            <a:avLst/>
            <a:gdLst>
              <a:gd name="T0" fmla="*/ 17640297 w 4543"/>
              <a:gd name="T1" fmla="*/ 0 h 1860"/>
              <a:gd name="T2" fmla="*/ 246975288 w 4543"/>
              <a:gd name="T3" fmla="*/ 2147483647 h 1860"/>
              <a:gd name="T4" fmla="*/ 1504532133 w 4543"/>
              <a:gd name="T5" fmla="*/ 2147483647 h 1860"/>
              <a:gd name="T6" fmla="*/ 2147483647 w 4543"/>
              <a:gd name="T7" fmla="*/ 2147483647 h 1860"/>
              <a:gd name="T8" fmla="*/ 2147483647 w 4543"/>
              <a:gd name="T9" fmla="*/ 2147483647 h 18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43"/>
              <a:gd name="T16" fmla="*/ 0 h 1860"/>
              <a:gd name="T17" fmla="*/ 4543 w 4543"/>
              <a:gd name="T18" fmla="*/ 1860 h 18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43" h="1860">
                <a:moveTo>
                  <a:pt x="7" y="0"/>
                </a:moveTo>
                <a:cubicBezTo>
                  <a:pt x="3" y="370"/>
                  <a:pt x="0" y="741"/>
                  <a:pt x="98" y="998"/>
                </a:cubicBezTo>
                <a:cubicBezTo>
                  <a:pt x="196" y="1255"/>
                  <a:pt x="401" y="1421"/>
                  <a:pt x="597" y="1542"/>
                </a:cubicBezTo>
                <a:cubicBezTo>
                  <a:pt x="793" y="1663"/>
                  <a:pt x="619" y="1670"/>
                  <a:pt x="1277" y="1723"/>
                </a:cubicBezTo>
                <a:cubicBezTo>
                  <a:pt x="1935" y="1776"/>
                  <a:pt x="3239" y="1818"/>
                  <a:pt x="4543" y="18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563938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100</a:t>
            </a:r>
            <a:endParaRPr lang="en-US" b="1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716463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150</a:t>
            </a:r>
            <a:endParaRPr lang="en-US" b="1"/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5940425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200</a:t>
            </a:r>
            <a:endParaRPr lang="en-US" b="1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092950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250</a:t>
            </a:r>
            <a:endParaRPr lang="en-US" b="1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8316913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300</a:t>
            </a:r>
            <a:endParaRPr lang="en-US" b="1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2339975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50</a:t>
            </a:r>
            <a:endParaRPr lang="en-US" b="1"/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116013" y="5229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0</a:t>
            </a:r>
            <a:endParaRPr lang="en-US" b="1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23850" y="16224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100</a:t>
            </a:r>
            <a:endParaRPr lang="en-US" b="1"/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323850" y="2205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80</a:t>
            </a:r>
            <a:endParaRPr lang="en-US" b="1"/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323850" y="29241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60</a:t>
            </a:r>
            <a:endParaRPr lang="en-US" b="1"/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323850" y="36385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40</a:t>
            </a:r>
            <a:endParaRPr lang="en-US" b="1"/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323850" y="42862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20</a:t>
            </a:r>
            <a:endParaRPr lang="en-US" b="1"/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323850" y="49339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0</a:t>
            </a:r>
            <a:endParaRPr lang="en-US" b="1"/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 rot="-5400000">
            <a:off x="-2314575" y="3692526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Příspěvek k celkovému energetickému výdeji (%)</a:t>
            </a:r>
            <a:endParaRPr lang="en-US" sz="1600" b="1"/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6156325" y="5734050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Trvání práce (s)</a:t>
            </a:r>
            <a:endParaRPr lang="en-US" sz="1600" b="1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3851275" y="3573463"/>
            <a:ext cx="223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glykolysa</a:t>
            </a:r>
            <a:endParaRPr lang="en-US" b="1"/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5508625" y="184467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aerobní fosforylace</a:t>
            </a:r>
            <a:endParaRPr lang="en-US" b="1"/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1547813" y="23495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ATP-CP</a:t>
            </a:r>
            <a:endParaRPr lang="en-US" b="1"/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323850" y="44450"/>
            <a:ext cx="8928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Gastin PB. </a:t>
            </a:r>
            <a:r>
              <a:rPr lang="en-US" sz="1400" b="1"/>
              <a:t>Energy system interaction and relative contribution during maximal exercise. Sports Med 2001; 31 (10): 725-741</a:t>
            </a:r>
            <a:endParaRPr lang="cs-CZ" sz="1400" b="1"/>
          </a:p>
          <a:p>
            <a:pPr algn="ctr">
              <a:spcBef>
                <a:spcPct val="50000"/>
              </a:spcBef>
            </a:pPr>
            <a:r>
              <a:rPr lang="cs-CZ" b="1"/>
              <a:t>Podíl jednotlivých energetických systémů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na hrazení celkového energetického výdeje při různém trvání maximální zátěže.</a:t>
            </a:r>
            <a:r>
              <a:rPr lang="cs-CZ"/>
              <a:t> </a:t>
            </a:r>
            <a:endParaRPr lang="en-US" sz="1400" b="1"/>
          </a:p>
        </p:txBody>
      </p:sp>
      <p:sp>
        <p:nvSpPr>
          <p:cNvPr id="76837" name="Line 37"/>
          <p:cNvSpPr>
            <a:spLocks noChangeShapeType="1"/>
          </p:cNvSpPr>
          <p:nvPr/>
        </p:nvSpPr>
        <p:spPr bwMode="auto">
          <a:xfrm>
            <a:off x="2843213" y="3141663"/>
            <a:ext cx="0" cy="2303462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6156325" y="2636838"/>
            <a:ext cx="2808288" cy="162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Podíly glykolysy                            a systému ATP-CP                  na resyntéze ATP                 po 4 minutách maximální práce činí jen asi 20 %</a:t>
            </a:r>
            <a:r>
              <a:rPr lang="cs-CZ" b="1">
                <a:solidFill>
                  <a:schemeClr val="bg1"/>
                </a:solidFill>
              </a:rPr>
              <a:t>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839" name="Oval 3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3" grpId="0" animBg="1"/>
      <p:bldP spid="76804" grpId="0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10" grpId="0" animBg="1"/>
      <p:bldP spid="76811" grpId="0" animBg="1"/>
      <p:bldP spid="76812" grpId="0" animBg="1"/>
      <p:bldP spid="76813" grpId="0" animBg="1"/>
      <p:bldP spid="76814" grpId="0" animBg="1"/>
      <p:bldP spid="76815" grpId="0" animBg="1"/>
      <p:bldP spid="76816" grpId="0"/>
      <p:bldP spid="76817" grpId="0"/>
      <p:bldP spid="76818" grpId="0"/>
      <p:bldP spid="76819" grpId="0"/>
      <p:bldP spid="76820" grpId="0"/>
      <p:bldP spid="76821" grpId="0"/>
      <p:bldP spid="76822" grpId="0"/>
      <p:bldP spid="76823" grpId="0"/>
      <p:bldP spid="76824" grpId="0"/>
      <p:bldP spid="76825" grpId="0"/>
      <p:bldP spid="76826" grpId="0"/>
      <p:bldP spid="76827" grpId="0"/>
      <p:bldP spid="76828" grpId="0"/>
      <p:bldP spid="76829" grpId="0"/>
      <p:bldP spid="76830" grpId="0"/>
      <p:bldP spid="76831" grpId="0"/>
      <p:bldP spid="76832" grpId="0"/>
      <p:bldP spid="76833" grpId="0"/>
      <p:bldP spid="76834" grpId="0" build="p"/>
      <p:bldP spid="76837" grpId="0" animBg="1"/>
      <p:bldP spid="76838" grpId="0" animBg="1"/>
      <p:bldP spid="7683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41052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Lipolýza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zahrnuje 3 hydrolytické reakce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(vzniknou 3 MK + glycerol),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z nichž každá je katalyzovaná</a:t>
            </a:r>
            <a:r>
              <a:rPr lang="cs-CZ" sz="240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40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 senzitivní lipázou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lipoproteinovou lipázou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40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/>
              <a:t>MK buď vstupují do cytoplazmy buněk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pomocí transportéru FABP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nebo prostou difúzí napříč buněčnou membránou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52400" y="532765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b="1">
                <a:latin typeface="Times New Roman" pitchFamily="18" charset="0"/>
              </a:rPr>
              <a:t>MK + ATP + CoA</a:t>
            </a:r>
            <a:r>
              <a:rPr lang="cs-CZ">
                <a:latin typeface="Times New Roman" pitchFamily="18" charset="0"/>
              </a:rPr>
              <a:t> 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715000" y="532765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b="1">
                <a:latin typeface="Times New Roman" pitchFamily="18" charset="0"/>
              </a:rPr>
              <a:t>Acyl-CoA + AMP + Pi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3124200" y="57086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276600" y="525145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>
                <a:solidFill>
                  <a:srgbClr val="008000"/>
                </a:solidFill>
                <a:latin typeface="Times New Roman" pitchFamily="18" charset="0"/>
              </a:rPr>
              <a:t>acyl CoA syntetáza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276600" y="578485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>
                <a:latin typeface="Times New Roman" pitchFamily="18" charset="0"/>
              </a:rPr>
              <a:t>Mg</a:t>
            </a:r>
            <a:r>
              <a:rPr lang="cs-CZ" baseline="30000">
                <a:latin typeface="Times New Roman" pitchFamily="18" charset="0"/>
              </a:rPr>
              <a:t>2+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  <p:bldP spid="78853" grpId="0" autoUpdateAnimBg="0"/>
      <p:bldP spid="78854" grpId="0" autoUpdateAnimBg="0"/>
      <p:bldP spid="78855" grpId="0" animBg="1"/>
      <p:bldP spid="78856" grpId="0" autoUpdateAnimBg="0"/>
      <p:bldP spid="78857" grpId="0" autoUpdateAnimBg="0"/>
      <p:bldP spid="7885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Line 2"/>
          <p:cNvSpPr>
            <a:spLocks noChangeShapeType="1"/>
          </p:cNvSpPr>
          <p:nvPr/>
        </p:nvSpPr>
        <p:spPr bwMode="auto">
          <a:xfrm>
            <a:off x="2286000" y="9144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6934200" y="9144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chemeClr val="accent2"/>
                </a:solidFill>
                <a:latin typeface="Times New Roman" pitchFamily="18" charset="0"/>
              </a:rPr>
              <a:t>acyl</a:t>
            </a:r>
            <a:r>
              <a:rPr lang="cs-CZ" sz="2400">
                <a:latin typeface="Times New Roman" pitchFamily="18" charset="0"/>
              </a:rPr>
              <a:t>-</a:t>
            </a:r>
            <a:r>
              <a:rPr lang="cs-CZ" sz="2400" b="1">
                <a:latin typeface="Times New Roman" pitchFamily="18" charset="0"/>
              </a:rPr>
              <a:t>CoA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74676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chemeClr val="accent2"/>
                </a:solidFill>
                <a:latin typeface="Times New Roman" pitchFamily="18" charset="0"/>
              </a:rPr>
              <a:t>acyl</a:t>
            </a:r>
            <a:r>
              <a:rPr lang="cs-CZ" sz="2400">
                <a:latin typeface="Times New Roman" pitchFamily="18" charset="0"/>
              </a:rPr>
              <a:t>-</a:t>
            </a:r>
            <a:r>
              <a:rPr lang="cs-CZ" sz="2400" b="1">
                <a:latin typeface="Times New Roman" pitchFamily="18" charset="0"/>
              </a:rPr>
              <a:t>CoA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495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 b="1">
                <a:latin typeface="Times New Roman" pitchFamily="18" charset="0"/>
              </a:rPr>
              <a:t>   CoA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7391400" y="495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 </a:t>
            </a:r>
            <a:r>
              <a:rPr lang="cs-CZ" sz="2400" b="1">
                <a:latin typeface="Times New Roman" pitchFamily="18" charset="0"/>
              </a:rPr>
              <a:t>  CoA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8194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chemeClr val="tx2"/>
                </a:solidFill>
                <a:latin typeface="Times New Roman" pitchFamily="18" charset="0"/>
              </a:rPr>
              <a:t>Karnitin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0292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chemeClr val="tx2"/>
                </a:solidFill>
                <a:latin typeface="Times New Roman" pitchFamily="18" charset="0"/>
              </a:rPr>
              <a:t>Karnitin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5029200" y="4876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chemeClr val="accent2"/>
                </a:solidFill>
                <a:latin typeface="Times New Roman" pitchFamily="18" charset="0"/>
              </a:rPr>
              <a:t>acyl</a:t>
            </a:r>
            <a:r>
              <a:rPr lang="cs-CZ" sz="2400" b="1">
                <a:solidFill>
                  <a:schemeClr val="tx2"/>
                </a:solidFill>
                <a:latin typeface="Times New Roman" pitchFamily="18" charset="0"/>
              </a:rPr>
              <a:t>karnitin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971800" y="4876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chemeClr val="accent2"/>
                </a:solidFill>
                <a:latin typeface="Times New Roman" pitchFamily="18" charset="0"/>
              </a:rPr>
              <a:t>acyl</a:t>
            </a:r>
            <a:r>
              <a:rPr lang="cs-CZ" sz="2400" b="1">
                <a:solidFill>
                  <a:schemeClr val="tx2"/>
                </a:solidFill>
                <a:latin typeface="Times New Roman" pitchFamily="18" charset="0"/>
              </a:rPr>
              <a:t>karnitin</a:t>
            </a:r>
            <a:endParaRPr lang="cs-CZ" sz="2400">
              <a:latin typeface="Times New Roman" pitchFamily="18" charset="0"/>
            </a:endParaRPr>
          </a:p>
        </p:txBody>
      </p:sp>
      <p:cxnSp>
        <p:nvCxnSpPr>
          <p:cNvPr id="79884" name="AutoShape 12"/>
          <p:cNvCxnSpPr>
            <a:cxnSpLocks noChangeShapeType="1"/>
            <a:stCxn id="79878" idx="3"/>
            <a:endCxn id="79876" idx="3"/>
          </p:cNvCxnSpPr>
          <p:nvPr/>
        </p:nvCxnSpPr>
        <p:spPr bwMode="auto">
          <a:xfrm flipV="1">
            <a:off x="1447800" y="1600200"/>
            <a:ext cx="1588" cy="3581400"/>
          </a:xfrm>
          <a:prstGeom prst="curvedConnector3">
            <a:avLst>
              <a:gd name="adj1" fmla="val 5320001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9885" name="AutoShape 13"/>
          <p:cNvCxnSpPr>
            <a:cxnSpLocks noChangeShapeType="1"/>
            <a:stCxn id="79883" idx="1"/>
            <a:endCxn id="79880" idx="1"/>
          </p:cNvCxnSpPr>
          <p:nvPr/>
        </p:nvCxnSpPr>
        <p:spPr bwMode="auto">
          <a:xfrm rot="10800000">
            <a:off x="2819400" y="1600200"/>
            <a:ext cx="152400" cy="3505200"/>
          </a:xfrm>
          <a:prstGeom prst="curvedConnector3">
            <a:avLst>
              <a:gd name="adj1" fmla="val 47187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9886" name="Line 14"/>
          <p:cNvSpPr>
            <a:spLocks noChangeShapeType="1"/>
          </p:cNvSpPr>
          <p:nvPr/>
        </p:nvSpPr>
        <p:spPr bwMode="auto">
          <a:xfrm flipH="1">
            <a:off x="4114800" y="1600200"/>
            <a:ext cx="99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9888" name="AutoShape 16"/>
          <p:cNvCxnSpPr>
            <a:cxnSpLocks noChangeShapeType="1"/>
            <a:stCxn id="79881" idx="3"/>
            <a:endCxn id="79882" idx="3"/>
          </p:cNvCxnSpPr>
          <p:nvPr/>
        </p:nvCxnSpPr>
        <p:spPr bwMode="auto">
          <a:xfrm>
            <a:off x="6477000" y="1600200"/>
            <a:ext cx="1588" cy="3505200"/>
          </a:xfrm>
          <a:prstGeom prst="curvedConnector3">
            <a:avLst>
              <a:gd name="adj1" fmla="val 3030000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9889" name="AutoShape 17"/>
          <p:cNvCxnSpPr>
            <a:cxnSpLocks noChangeShapeType="1"/>
            <a:stCxn id="79879" idx="1"/>
            <a:endCxn id="79877" idx="1"/>
          </p:cNvCxnSpPr>
          <p:nvPr/>
        </p:nvCxnSpPr>
        <p:spPr bwMode="auto">
          <a:xfrm rot="10800000" flipH="1">
            <a:off x="7391400" y="1600200"/>
            <a:ext cx="76200" cy="3581400"/>
          </a:xfrm>
          <a:prstGeom prst="curvedConnector3">
            <a:avLst>
              <a:gd name="adj1" fmla="val -5958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81000"/>
            <a:ext cx="2286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Cytoplazma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3276600" y="381000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Vnitřní membrána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6934200" y="381000"/>
            <a:ext cx="2286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Matrix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1905000" y="3200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I</a:t>
            </a: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7086600" y="3200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II</a:t>
            </a:r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3276600" y="2514600"/>
            <a:ext cx="2590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rgbClr val="008000"/>
                </a:solidFill>
                <a:latin typeface="Times New Roman" pitchFamily="18" charset="0"/>
              </a:rPr>
              <a:t>Acyl karnitin</a:t>
            </a:r>
          </a:p>
          <a:p>
            <a:pPr algn="ctr" eaLnBrk="0" hangingPunct="0"/>
            <a:r>
              <a:rPr lang="cs-CZ" sz="2800" b="1">
                <a:solidFill>
                  <a:srgbClr val="008000"/>
                </a:solidFill>
                <a:latin typeface="Times New Roman" pitchFamily="18" charset="0"/>
              </a:rPr>
              <a:t>translokáza</a:t>
            </a:r>
            <a:endParaRPr lang="cs-CZ" sz="3200" b="1">
              <a:latin typeface="Times New Roman" pitchFamily="18" charset="0"/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4572000" y="4191000"/>
            <a:ext cx="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V="1">
            <a:off x="4572000" y="1676400"/>
            <a:ext cx="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7" grpId="0" autoUpdateAnimBg="0"/>
      <p:bldP spid="79878" grpId="0" autoUpdateAnimBg="0"/>
      <p:bldP spid="79879" grpId="0" autoUpdateAnimBg="0"/>
      <p:bldP spid="79880" grpId="0" autoUpdateAnimBg="0"/>
      <p:bldP spid="79881" grpId="0" autoUpdateAnimBg="0"/>
      <p:bldP spid="79882" grpId="0" autoUpdateAnimBg="0"/>
      <p:bldP spid="79883" grpId="0" autoUpdateAnimBg="0"/>
      <p:bldP spid="79886" grpId="0" animBg="1"/>
      <p:bldP spid="79887" grpId="0" animBg="1"/>
      <p:bldP spid="79890" grpId="0" animBg="1" autoUpdateAnimBg="0"/>
      <p:bldP spid="79891" grpId="0" animBg="1" autoUpdateAnimBg="0"/>
      <p:bldP spid="79892" grpId="0" animBg="1" autoUpdateAnimBg="0"/>
      <p:bldP spid="79893" grpId="0" autoUpdateAnimBg="0"/>
      <p:bldP spid="79894" grpId="0" autoUpdateAnimBg="0"/>
      <p:bldP spid="79895" grpId="0" animBg="1" autoUpdateAnimBg="0"/>
      <p:bldP spid="79896" grpId="0" animBg="1"/>
      <p:bldP spid="79897" grpId="0" animBg="1"/>
      <p:bldP spid="7989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24200" y="228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n)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810000" y="1143000"/>
            <a:ext cx="0" cy="297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19600" y="990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19600" y="1828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FADH2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419600" y="266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9600" y="3505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cxnSp>
        <p:nvCxnSpPr>
          <p:cNvPr id="80904" name="AutoShape 8"/>
          <p:cNvCxnSpPr>
            <a:cxnSpLocks noChangeShapeType="1"/>
            <a:stCxn id="80900" idx="1"/>
            <a:endCxn id="80901" idx="1"/>
          </p:cNvCxnSpPr>
          <p:nvPr/>
        </p:nvCxnSpPr>
        <p:spPr bwMode="auto">
          <a:xfrm rot="10800000" flipH="1" flipV="1">
            <a:off x="4419600" y="1181100"/>
            <a:ext cx="1588" cy="838200"/>
          </a:xfrm>
          <a:prstGeom prst="curvedConnector3">
            <a:avLst>
              <a:gd name="adj1" fmla="val -39100014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80905" name="AutoShape 9"/>
          <p:cNvCxnSpPr>
            <a:cxnSpLocks noChangeShapeType="1"/>
            <a:stCxn id="80902" idx="1"/>
            <a:endCxn id="80903" idx="1"/>
          </p:cNvCxnSpPr>
          <p:nvPr/>
        </p:nvCxnSpPr>
        <p:spPr bwMode="auto">
          <a:xfrm rot="10800000" flipH="1" flipV="1">
            <a:off x="4419600" y="2857500"/>
            <a:ext cx="1588" cy="838200"/>
          </a:xfrm>
          <a:prstGeom prst="curvedConnector3">
            <a:avLst>
              <a:gd name="adj1" fmla="val -39200014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87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n-2)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06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Acetyl-CoA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C = 2</a:t>
            </a:r>
          </a:p>
        </p:txBody>
      </p:sp>
      <p:cxnSp>
        <p:nvCxnSpPr>
          <p:cNvPr id="80908" name="AutoShape 12"/>
          <p:cNvCxnSpPr>
            <a:cxnSpLocks noChangeShapeType="1"/>
            <a:stCxn id="80899" idx="1"/>
            <a:endCxn id="80907" idx="3"/>
          </p:cNvCxnSpPr>
          <p:nvPr/>
        </p:nvCxnSpPr>
        <p:spPr bwMode="auto">
          <a:xfrm rot="5400000">
            <a:off x="24955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80909" name="AutoShape 13"/>
          <p:cNvCxnSpPr>
            <a:cxnSpLocks noChangeShapeType="1"/>
            <a:stCxn id="80899" idx="1"/>
            <a:endCxn id="80906" idx="1"/>
          </p:cNvCxnSpPr>
          <p:nvPr/>
        </p:nvCxnSpPr>
        <p:spPr bwMode="auto">
          <a:xfrm rot="16200000" flipH="1">
            <a:off x="35623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80910" name="AutoShape 14"/>
          <p:cNvCxnSpPr>
            <a:cxnSpLocks noChangeShapeType="1"/>
            <a:stCxn id="80906" idx="3"/>
            <a:endCxn id="80898" idx="3"/>
          </p:cNvCxnSpPr>
          <p:nvPr/>
        </p:nvCxnSpPr>
        <p:spPr bwMode="auto">
          <a:xfrm flipH="1" flipV="1">
            <a:off x="4800600" y="419100"/>
            <a:ext cx="1752600" cy="5257800"/>
          </a:xfrm>
          <a:prstGeom prst="curvedConnector3">
            <a:avLst>
              <a:gd name="adj1" fmla="val 14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2590800" y="16002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152400" y="20574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dehydrogenace</a:t>
            </a:r>
          </a:p>
        </p:txBody>
      </p:sp>
      <p:sp>
        <p:nvSpPr>
          <p:cNvPr id="80914" name="AutoShape 18"/>
          <p:cNvSpPr>
            <a:spLocks/>
          </p:cNvSpPr>
          <p:nvPr/>
        </p:nvSpPr>
        <p:spPr bwMode="auto">
          <a:xfrm>
            <a:off x="1981200" y="1600200"/>
            <a:ext cx="533400" cy="1676400"/>
          </a:xfrm>
          <a:prstGeom prst="leftBrace">
            <a:avLst>
              <a:gd name="adj1" fmla="val 26190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971800" y="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 - 2)</a:t>
            </a:r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animBg="1"/>
      <p:bldP spid="80900" grpId="0" autoUpdateAnimBg="0"/>
      <p:bldP spid="80901" grpId="0" autoUpdateAnimBg="0"/>
      <p:bldP spid="80902" grpId="0" autoUpdateAnimBg="0"/>
      <p:bldP spid="80903" grpId="0" autoUpdateAnimBg="0"/>
      <p:bldP spid="80906" grpId="0" autoUpdateAnimBg="0"/>
      <p:bldP spid="80907" grpId="0" autoUpdateAnimBg="0"/>
      <p:bldP spid="80911" grpId="0" animBg="1"/>
      <p:bldP spid="80912" grpId="0" animBg="1"/>
      <p:bldP spid="80913" grpId="0" autoUpdateAnimBg="0"/>
      <p:bldP spid="80914" grpId="0" animBg="1"/>
      <p:bldP spid="80915" grpId="0" animBg="1" autoUpdateAnimBg="0"/>
      <p:bldP spid="809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640763" cy="4322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PRINCIPY PRESKRIPCE PROGRAMU POHYBOVÉ AKTIVITY NEBO SPORTOVNÍHO TRÉNINKU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Okrajové části cvičení nebo tréninku (rozcvičení a uklidnění)</a:t>
            </a:r>
          </a:p>
          <a:p>
            <a:pPr marL="914400" lvl="1" indent="-457200" algn="ctr" eaLnBrk="1" hangingPunct="1">
              <a:buFontTx/>
              <a:buNone/>
              <a:defRPr/>
            </a:pPr>
            <a:r>
              <a:rPr lang="cs-CZ" sz="1800" b="1" u="sng" dirty="0" smtClean="0">
                <a:solidFill>
                  <a:srgbClr val="002060"/>
                </a:solidFill>
              </a:rPr>
              <a:t>DYNAMICKÉ PROTAHOVACÍ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Má-li </a:t>
            </a:r>
            <a:r>
              <a:rPr lang="cs-CZ" sz="2000" b="1" dirty="0"/>
              <a:t>být dynamické cvičení účinné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velký počet opakování (až 50krát)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/>
              <a:t>Navíc vyžaduje i předchozí důkladné prokrvení svalů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 vůbec nehodí pro rozcvičení před hlavní částí cvičení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/>
              <a:t>Pro uvedené nevýhody pro kondiční a zdravotní cvičení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DYNAMICKÉ ROZCVIČENÍ NEDOPORUČUJEME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VOLÍME STATICKÉ PROTAHOVÁNÍ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478338"/>
            <a:ext cx="31686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211638" y="16287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4" grpId="0" uiExpan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Pyruvát (3C)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Acetyl-CoA (2C)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Oxalacetát (4C)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Citrát (6C)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Izocitrát (6C)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Alfa-ketoglutarát (5C)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Sukcinyl-CoA (4C)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Sukcinát (4C)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Fumarát (4C)</a:t>
            </a: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Malát (4C)</a:t>
            </a: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GTP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GDP</a:t>
            </a: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</a:t>
            </a:r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FADH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</a:t>
            </a:r>
          </a:p>
        </p:txBody>
      </p: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1647" name="AutoShape 31"/>
          <p:cNvCxnSpPr>
            <a:cxnSpLocks noChangeShapeType="1"/>
            <a:stCxn id="111620" idx="3"/>
            <a:endCxn id="111621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111648" name="AutoShape 32"/>
          <p:cNvCxnSpPr>
            <a:cxnSpLocks noChangeShapeType="1"/>
            <a:stCxn id="111646" idx="0"/>
            <a:endCxn id="111619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111649" name="AutoShape 33"/>
          <p:cNvCxnSpPr>
            <a:cxnSpLocks noChangeShapeType="1"/>
            <a:stCxn id="111623" idx="0"/>
            <a:endCxn id="111624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1650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1652" name="AutoShape 36"/>
          <p:cNvCxnSpPr>
            <a:cxnSpLocks noChangeShapeType="1"/>
            <a:stCxn id="111632" idx="3"/>
            <a:endCxn id="111633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111653" name="AutoShape 37"/>
          <p:cNvCxnSpPr>
            <a:cxnSpLocks noChangeShapeType="1"/>
            <a:stCxn id="111625" idx="2"/>
            <a:endCxn id="111631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11654" name="AutoShape 38"/>
          <p:cNvCxnSpPr>
            <a:cxnSpLocks noChangeShapeType="1"/>
            <a:stCxn id="111625" idx="2"/>
            <a:endCxn id="111626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1655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1656" name="AutoShape 40"/>
          <p:cNvCxnSpPr>
            <a:cxnSpLocks noChangeShapeType="1"/>
            <a:stCxn id="111635" idx="3"/>
            <a:endCxn id="111634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111657" name="AutoShape 41"/>
          <p:cNvCxnSpPr>
            <a:cxnSpLocks noChangeShapeType="1"/>
            <a:stCxn id="111626" idx="2"/>
            <a:endCxn id="111636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11658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59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60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1661" name="AutoShape 45"/>
          <p:cNvCxnSpPr>
            <a:cxnSpLocks noChangeShapeType="1"/>
            <a:stCxn id="111638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sp>
        <p:nvSpPr>
          <p:cNvPr id="111662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1663" name="AutoShape 47"/>
          <p:cNvCxnSpPr>
            <a:cxnSpLocks noChangeShapeType="1"/>
            <a:stCxn id="111642" idx="3"/>
            <a:endCxn id="111641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sp>
        <p:nvSpPr>
          <p:cNvPr id="111664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1665" name="AutoShape 49"/>
          <p:cNvCxnSpPr>
            <a:cxnSpLocks noChangeShapeType="1"/>
            <a:stCxn id="111643" idx="1"/>
            <a:endCxn id="111644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</p:cxnSp>
      <p:sp>
        <p:nvSpPr>
          <p:cNvPr id="111666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2" name="Oval 52"/>
          <p:cNvSpPr>
            <a:spLocks noChangeArrowheads="1"/>
          </p:cNvSpPr>
          <p:nvPr/>
        </p:nvSpPr>
        <p:spPr bwMode="auto">
          <a:xfrm>
            <a:off x="2819400" y="1143000"/>
            <a:ext cx="2590800" cy="1219200"/>
          </a:xfrm>
          <a:prstGeom prst="ellipse">
            <a:avLst/>
          </a:prstGeom>
          <a:noFill/>
          <a:ln w="82550">
            <a:pattFill prst="lgCheck">
              <a:fgClr>
                <a:srgbClr val="FF0000"/>
              </a:fgClr>
              <a:bgClr>
                <a:srgbClr val="3366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240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7010400" y="1600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</a:t>
            </a:r>
          </a:p>
        </p:txBody>
      </p:sp>
      <p:cxnSp>
        <p:nvCxnSpPr>
          <p:cNvPr id="81974" name="AutoShape 54"/>
          <p:cNvCxnSpPr>
            <a:cxnSpLocks noChangeShapeType="1"/>
            <a:stCxn id="81973" idx="2"/>
            <a:endCxn id="81973" idx="0"/>
          </p:cNvCxnSpPr>
          <p:nvPr/>
        </p:nvCxnSpPr>
        <p:spPr bwMode="auto">
          <a:xfrm rot="5400000" flipH="1" flipV="1">
            <a:off x="7506494" y="1904206"/>
            <a:ext cx="609600" cy="1588"/>
          </a:xfrm>
          <a:prstGeom prst="curvedConnector5">
            <a:avLst>
              <a:gd name="adj1" fmla="val -37500"/>
              <a:gd name="adj2" fmla="val -87000032"/>
              <a:gd name="adj3" fmla="val 137500"/>
            </a:avLst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</p:spPr>
      </p:cxnSp>
      <p:sp>
        <p:nvSpPr>
          <p:cNvPr id="81975" name="Line 55"/>
          <p:cNvSpPr>
            <a:spLocks noChangeShapeType="1"/>
          </p:cNvSpPr>
          <p:nvPr/>
        </p:nvSpPr>
        <p:spPr bwMode="auto">
          <a:xfrm flipH="1">
            <a:off x="5410200" y="1371600"/>
            <a:ext cx="1676400" cy="304800"/>
          </a:xfrm>
          <a:prstGeom prst="lin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6" name="Oval 56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8" name="Oval 58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9" name="Oval 5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2" grpId="0" animBg="1" autoUpdateAnimBg="0"/>
      <p:bldP spid="81973" grpId="0" autoUpdateAnimBg="0"/>
      <p:bldP spid="81975" grpId="0" animBg="1"/>
      <p:bldP spid="81976" grpId="0" animBg="1"/>
      <p:bldP spid="81978" grpId="0" animBg="1"/>
      <p:bldP spid="8197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820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Trvání tréninkové jednotky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8785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800" b="1">
                <a:solidFill>
                  <a:schemeClr val="accent2"/>
                </a:solidFill>
              </a:rPr>
              <a:t>Minimálně 30 až 45 minut</a:t>
            </a:r>
          </a:p>
        </p:txBody>
      </p:sp>
      <p:sp>
        <p:nvSpPr>
          <p:cNvPr id="100385" name="Text Box 26"/>
          <p:cNvSpPr txBox="1">
            <a:spLocks noChangeArrowheads="1"/>
          </p:cNvSpPr>
          <p:nvPr/>
        </p:nvSpPr>
        <p:spPr bwMode="auto">
          <a:xfrm>
            <a:off x="323850" y="2420938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00386" name="Rectangle 29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0380" name="Object 28"/>
          <p:cNvGraphicFramePr>
            <a:graphicFrameLocks noChangeAspect="1"/>
          </p:cNvGraphicFramePr>
          <p:nvPr/>
        </p:nvGraphicFramePr>
        <p:xfrm>
          <a:off x="5003800" y="3068638"/>
          <a:ext cx="3717925" cy="2774950"/>
        </p:xfrm>
        <a:graphic>
          <a:graphicData uri="http://schemas.openxmlformats.org/presentationml/2006/ole">
            <p:oleObj spid="_x0000_s100380" name="Snímek" r:id="rId3" imgW="4571967" imgH="3429060" progId="PowerPoint.Slide.8">
              <p:embed/>
            </p:oleObj>
          </a:graphicData>
        </a:graphic>
      </p:graphicFrame>
      <p:sp>
        <p:nvSpPr>
          <p:cNvPr id="100387" name="Rectangle 31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0382" name="Object 30"/>
          <p:cNvGraphicFramePr>
            <a:graphicFrameLocks noChangeAspect="1"/>
          </p:cNvGraphicFramePr>
          <p:nvPr/>
        </p:nvGraphicFramePr>
        <p:xfrm>
          <a:off x="395288" y="2924175"/>
          <a:ext cx="3816350" cy="2847975"/>
        </p:xfrm>
        <a:graphic>
          <a:graphicData uri="http://schemas.openxmlformats.org/presentationml/2006/ole">
            <p:oleObj spid="_x0000_s100382" name="Snímek" r:id="rId4" imgW="4571967" imgH="3429060" progId="PowerPoint.Slide.8">
              <p:embed/>
            </p:oleObj>
          </a:graphicData>
        </a:graphic>
      </p:graphicFrame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844800" y="2371725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/>
              <a:t>Beta-oxidace MK</a:t>
            </a:r>
          </a:p>
        </p:txBody>
      </p:sp>
      <p:sp>
        <p:nvSpPr>
          <p:cNvPr id="2" name="Oval 34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  <p:bldP spid="100384" grpId="0"/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F.I.T.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Frekvence</a:t>
            </a:r>
          </a:p>
          <a:p>
            <a:pPr algn="ctr" eaLnBrk="1" hangingPunct="1">
              <a:buFontTx/>
              <a:buNone/>
            </a:pPr>
            <a:r>
              <a:rPr lang="cs-CZ" b="1" smtClean="0"/>
              <a:t>Intenzita</a:t>
            </a:r>
          </a:p>
          <a:p>
            <a:pPr algn="ctr" eaLnBrk="1" hangingPunct="1">
              <a:buFontTx/>
              <a:buNone/>
            </a:pPr>
            <a:r>
              <a:rPr lang="cs-CZ" b="1" smtClean="0"/>
              <a:t>Trvání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7950" y="3573463"/>
            <a:ext cx="8785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optimální IZ (60 – 80 % MTR)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a optimálním trvání tréninku (30 – 45 minut)</a:t>
            </a:r>
          </a:p>
          <a:p>
            <a:pPr algn="ctr">
              <a:spcBef>
                <a:spcPct val="50000"/>
              </a:spcBef>
            </a:pPr>
            <a:r>
              <a:rPr lang="cs-CZ" sz="3200" b="1">
                <a:solidFill>
                  <a:srgbClr val="002060"/>
                </a:solidFill>
              </a:rPr>
              <a:t>minimálně 3 až 4krát týdně,</a:t>
            </a:r>
          </a:p>
          <a:p>
            <a:pPr algn="ctr">
              <a:spcBef>
                <a:spcPct val="50000"/>
              </a:spcBef>
            </a:pPr>
            <a:r>
              <a:rPr lang="cs-CZ" sz="3200" b="1">
                <a:solidFill>
                  <a:srgbClr val="002060"/>
                </a:solidFill>
              </a:rPr>
              <a:t>lépe obden, nejlépe denně!</a:t>
            </a:r>
            <a:endParaRPr lang="cs-CZ" b="1">
              <a:solidFill>
                <a:srgbClr val="002060"/>
              </a:solidFill>
            </a:endParaRPr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/>
      <p:bldP spid="103428" grpId="0" uiExpand="1" build="p"/>
      <p:bldP spid="10343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850" y="260350"/>
            <a:ext cx="8424863" cy="637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ctr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FREKVENCE CVIČENÍ NEBO TRÉNINKU </a:t>
            </a:r>
          </a:p>
          <a:p>
            <a:pPr lvl="2" algn="ctr">
              <a:defRPr/>
            </a:pPr>
            <a:r>
              <a:rPr lang="cs-CZ" b="1" dirty="0"/>
              <a:t>Žádoucí</a:t>
            </a:r>
          </a:p>
          <a:p>
            <a:pPr lvl="2" algn="ctr">
              <a:defRPr/>
            </a:pPr>
            <a:r>
              <a:rPr lang="cs-CZ" b="1" dirty="0"/>
              <a:t>KAŽDODENNÍ CVIČENÍ NEBO TRÉNINK </a:t>
            </a:r>
          </a:p>
          <a:p>
            <a:pPr lvl="2" algn="ctr">
              <a:defRPr/>
            </a:pPr>
            <a:r>
              <a:rPr lang="cs-CZ" b="1" dirty="0"/>
              <a:t>OPTIMÁLNÍ INTENZITY A TRVÁNÍ</a:t>
            </a:r>
          </a:p>
          <a:p>
            <a:pPr lvl="2" algn="ctr">
              <a:defRPr/>
            </a:pPr>
            <a:endParaRPr lang="cs-CZ" b="1" dirty="0"/>
          </a:p>
          <a:p>
            <a:pPr lvl="2" algn="ctr">
              <a:defRPr/>
            </a:pPr>
            <a:r>
              <a:rPr lang="cs-CZ" b="1" dirty="0"/>
              <a:t>Minimálně 3krát týdně, lépe obden </a:t>
            </a:r>
          </a:p>
          <a:p>
            <a:pPr lvl="2" algn="ctr">
              <a:defRPr/>
            </a:pPr>
            <a:r>
              <a:rPr lang="cs-CZ" b="1" i="1" dirty="0"/>
              <a:t>(pravidelný jednodenní odpočinek mezi dvěma aktivními dny)</a:t>
            </a:r>
          </a:p>
          <a:p>
            <a:pPr lvl="2" algn="ctr">
              <a:defRPr/>
            </a:pPr>
            <a:r>
              <a:rPr lang="cs-CZ" b="1" i="1" dirty="0"/>
              <a:t>(přestávka mezi jednotlivými cvičebními jednotkami 1 den)</a:t>
            </a:r>
          </a:p>
          <a:p>
            <a:pPr lvl="2" algn="ctr">
              <a:defRPr/>
            </a:pPr>
            <a:r>
              <a:rPr lang="cs-CZ" b="1" dirty="0"/>
              <a:t>Příliš nízká frekvence cvičení </a:t>
            </a:r>
          </a:p>
          <a:p>
            <a:pPr lvl="2" algn="ctr">
              <a:defRPr/>
            </a:pPr>
            <a:r>
              <a:rPr lang="cs-CZ" b="1" dirty="0"/>
              <a:t>= </a:t>
            </a:r>
          </a:p>
          <a:p>
            <a:pPr lvl="2" algn="ctr">
              <a:defRPr/>
            </a:pPr>
            <a:r>
              <a:rPr lang="cs-CZ" b="1" dirty="0"/>
              <a:t>pokles efektivity cvičení </a:t>
            </a:r>
          </a:p>
          <a:p>
            <a:pPr lvl="2" algn="ctr">
              <a:defRPr/>
            </a:pPr>
            <a:r>
              <a:rPr lang="cs-CZ" sz="1400" b="1" i="1" dirty="0"/>
              <a:t>(při frekvenci dvou cvičení za týden se po čase stává pohybová aktivita prakticky neúčinná - začínáme stále znovu)</a:t>
            </a:r>
          </a:p>
          <a:p>
            <a:pPr lvl="2" algn="ctr">
              <a:defRPr/>
            </a:pPr>
            <a:r>
              <a:rPr lang="cs-CZ" b="1" dirty="0"/>
              <a:t>Při intenzivní a objemné pohybové aktivitě nebo tréninku </a:t>
            </a:r>
          </a:p>
          <a:p>
            <a:pPr lvl="2" algn="ctr">
              <a:defRPr/>
            </a:pPr>
            <a:r>
              <a:rPr lang="cs-CZ" b="1" dirty="0"/>
              <a:t>frekvence tréninku nižší </a:t>
            </a:r>
            <a:r>
              <a:rPr lang="cs-CZ" sz="1600" b="1" i="1" dirty="0"/>
              <a:t>(např. co druhý nebo třetí den odpočinek)</a:t>
            </a:r>
            <a:r>
              <a:rPr lang="cs-CZ" b="1" dirty="0"/>
              <a:t> </a:t>
            </a:r>
          </a:p>
          <a:p>
            <a:pPr lvl="2" algn="ctr">
              <a:defRPr/>
            </a:pPr>
            <a:endParaRPr lang="cs-CZ" b="1" dirty="0"/>
          </a:p>
          <a:p>
            <a:pPr lvl="2" algn="ctr">
              <a:defRPr/>
            </a:pPr>
            <a:r>
              <a:rPr lang="cs-CZ" b="1" dirty="0"/>
              <a:t>Nepřiměřeně vysoká frekvence cvičení </a:t>
            </a:r>
          </a:p>
          <a:p>
            <a:pPr lvl="2" algn="ctr">
              <a:defRPr/>
            </a:pPr>
            <a:r>
              <a:rPr lang="cs-CZ" b="1" dirty="0"/>
              <a:t>neumožňuje dokonalou regeneraci </a:t>
            </a:r>
          </a:p>
          <a:p>
            <a:pPr lvl="2" algn="ctr">
              <a:defRPr/>
            </a:pPr>
            <a:r>
              <a:rPr lang="cs-CZ" b="1" dirty="0"/>
              <a:t>postupné zvyšování únavy, snižování pozitivních zdravotních efektů</a:t>
            </a:r>
          </a:p>
          <a:p>
            <a:pPr lvl="2" algn="ctr">
              <a:defRPr/>
            </a:pPr>
            <a:r>
              <a:rPr lang="cs-CZ" b="1" dirty="0"/>
              <a:t> zvyšování rizika zranění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850" y="260350"/>
            <a:ext cx="8424863" cy="317023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FREKVENCE CVIČENÍ NEBO TRÉNINKU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Další cvičení nebo trénink </a:t>
            </a:r>
          </a:p>
          <a:p>
            <a:pPr algn="ctr">
              <a:defRPr/>
            </a:pPr>
            <a:r>
              <a:rPr lang="cs-CZ" b="1" dirty="0"/>
              <a:t>1. až negativní účinky předcházejícího cvičení pominou</a:t>
            </a:r>
          </a:p>
          <a:p>
            <a:pPr algn="ctr">
              <a:defRPr/>
            </a:pPr>
            <a:r>
              <a:rPr lang="cs-CZ" sz="1400" b="1" i="1" dirty="0"/>
              <a:t>(např. přetrvávající zvýšená aktivita stresové osy hypotalamus – hypofýza – kůra nadledvin, redukovaná aktivita vagu, přetrvávající lokální svalové bolesti a únava, atd.) </a:t>
            </a:r>
            <a:endParaRPr lang="cs-CZ" sz="1400" b="1" dirty="0"/>
          </a:p>
          <a:p>
            <a:pPr algn="ctr">
              <a:defRPr/>
            </a:pPr>
            <a:r>
              <a:rPr lang="cs-CZ" b="1" dirty="0"/>
              <a:t>2. přetrvávají pouze jeho pozitivní efekty </a:t>
            </a:r>
          </a:p>
          <a:p>
            <a:pPr algn="ctr">
              <a:defRPr/>
            </a:pPr>
            <a:r>
              <a:rPr lang="cs-CZ" sz="1400" b="1" i="1" dirty="0"/>
              <a:t>(např. zvýšená aktivita enzymů aerobní fosforylace, zvýšené množství zásobního glykogenu ve svalech, zvýšená senzitivita periférie na inzulin, atd.) </a:t>
            </a:r>
          </a:p>
          <a:p>
            <a:pPr algn="ctr"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323850" y="6237288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468313" y="1196975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79930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</a:rPr>
              <a:t>Negativní účinky PA (periferní a centrální únava, aktivace osy HHN, úbytek energetických substrátů, porušená vegetativní rovnováha, atd.)</a:t>
            </a:r>
          </a:p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66"/>
                </a:solidFill>
              </a:rPr>
              <a:t>Pozitivní účinky PA (zvýšená aktivita klíčových enzymů glykolýzy i aerobní fosforylace, zvýšená aktivita antioxidativního enzymatického systému, superkompenzace, zvýšená senzitivita svalových vláken na insulin, atd. )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-252413" y="6237288"/>
            <a:ext cx="8135938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-36513" y="6237288"/>
            <a:ext cx="4032251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7766" name="Rectangle 13"/>
          <p:cNvSpPr>
            <a:spLocks noChangeArrowheads="1"/>
          </p:cNvSpPr>
          <p:nvPr/>
        </p:nvSpPr>
        <p:spPr bwMode="auto">
          <a:xfrm>
            <a:off x="-36513" y="6381750"/>
            <a:ext cx="8569326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403350" y="573405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čas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3490913" y="643731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/>
              <a:t>24 hod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7381875" y="643731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/>
              <a:t>48 hod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 rot="-5400000">
            <a:off x="-407988" y="2181226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/>
              <a:t>Efekty PA</a:t>
            </a:r>
          </a:p>
        </p:txBody>
      </p:sp>
      <p:sp>
        <p:nvSpPr>
          <p:cNvPr id="85010" name="Freeform 18"/>
          <p:cNvSpPr>
            <a:spLocks/>
          </p:cNvSpPr>
          <p:nvPr/>
        </p:nvSpPr>
        <p:spPr bwMode="auto">
          <a:xfrm>
            <a:off x="468313" y="2133600"/>
            <a:ext cx="8207375" cy="4103688"/>
          </a:xfrm>
          <a:custGeom>
            <a:avLst/>
            <a:gdLst>
              <a:gd name="T0" fmla="*/ 0 w 5170"/>
              <a:gd name="T1" fmla="*/ 0 h 2585"/>
              <a:gd name="T2" fmla="*/ 798890222 w 5170"/>
              <a:gd name="T3" fmla="*/ 226814104 h 2585"/>
              <a:gd name="T4" fmla="*/ 1141629953 w 5170"/>
              <a:gd name="T5" fmla="*/ 569555365 h 2585"/>
              <a:gd name="T6" fmla="*/ 1484372661 w 5170"/>
              <a:gd name="T7" fmla="*/ 798890319 h 2585"/>
              <a:gd name="T8" fmla="*/ 2056447517 w 5170"/>
              <a:gd name="T9" fmla="*/ 1028223884 h 2585"/>
              <a:gd name="T10" fmla="*/ 2147483647 w 5170"/>
              <a:gd name="T11" fmla="*/ 1370965046 h 2585"/>
              <a:gd name="T12" fmla="*/ 2147483647 w 5170"/>
              <a:gd name="T13" fmla="*/ 1943041559 h 2585"/>
              <a:gd name="T14" fmla="*/ 2147483647 w 5170"/>
              <a:gd name="T15" fmla="*/ 2147483647 h 2585"/>
              <a:gd name="T16" fmla="*/ 2147483647 w 5170"/>
              <a:gd name="T17" fmla="*/ 2147483647 h 2585"/>
              <a:gd name="T18" fmla="*/ 2147483647 w 5170"/>
              <a:gd name="T19" fmla="*/ 2147483647 h 2585"/>
              <a:gd name="T20" fmla="*/ 2147483647 w 5170"/>
              <a:gd name="T21" fmla="*/ 2147483647 h 2585"/>
              <a:gd name="T22" fmla="*/ 2147483647 w 5170"/>
              <a:gd name="T23" fmla="*/ 2147483647 h 2585"/>
              <a:gd name="T24" fmla="*/ 2147483647 w 5170"/>
              <a:gd name="T25" fmla="*/ 2147483647 h 2585"/>
              <a:gd name="T26" fmla="*/ 2147483647 w 5170"/>
              <a:gd name="T27" fmla="*/ 2147483647 h 2585"/>
              <a:gd name="T28" fmla="*/ 2147483647 w 5170"/>
              <a:gd name="T29" fmla="*/ 2147483647 h 2585"/>
              <a:gd name="T30" fmla="*/ 2147483647 w 5170"/>
              <a:gd name="T31" fmla="*/ 2147483647 h 25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170"/>
              <a:gd name="T49" fmla="*/ 0 h 2585"/>
              <a:gd name="T50" fmla="*/ 5170 w 5170"/>
              <a:gd name="T51" fmla="*/ 2585 h 25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170" h="2585">
                <a:moveTo>
                  <a:pt x="0" y="0"/>
                </a:moveTo>
                <a:cubicBezTo>
                  <a:pt x="120" y="26"/>
                  <a:pt x="241" y="52"/>
                  <a:pt x="317" y="90"/>
                </a:cubicBezTo>
                <a:cubicBezTo>
                  <a:pt x="393" y="128"/>
                  <a:pt x="408" y="188"/>
                  <a:pt x="453" y="226"/>
                </a:cubicBezTo>
                <a:cubicBezTo>
                  <a:pt x="498" y="264"/>
                  <a:pt x="529" y="287"/>
                  <a:pt x="589" y="317"/>
                </a:cubicBezTo>
                <a:cubicBezTo>
                  <a:pt x="649" y="347"/>
                  <a:pt x="718" y="370"/>
                  <a:pt x="816" y="408"/>
                </a:cubicBezTo>
                <a:cubicBezTo>
                  <a:pt x="914" y="446"/>
                  <a:pt x="1066" y="484"/>
                  <a:pt x="1179" y="544"/>
                </a:cubicBezTo>
                <a:cubicBezTo>
                  <a:pt x="1292" y="604"/>
                  <a:pt x="1360" y="703"/>
                  <a:pt x="1496" y="771"/>
                </a:cubicBezTo>
                <a:cubicBezTo>
                  <a:pt x="1632" y="839"/>
                  <a:pt x="1859" y="877"/>
                  <a:pt x="1995" y="952"/>
                </a:cubicBezTo>
                <a:cubicBezTo>
                  <a:pt x="2131" y="1027"/>
                  <a:pt x="2215" y="1164"/>
                  <a:pt x="2313" y="1224"/>
                </a:cubicBezTo>
                <a:cubicBezTo>
                  <a:pt x="2411" y="1284"/>
                  <a:pt x="2457" y="1270"/>
                  <a:pt x="2585" y="1315"/>
                </a:cubicBezTo>
                <a:cubicBezTo>
                  <a:pt x="2713" y="1360"/>
                  <a:pt x="2925" y="1405"/>
                  <a:pt x="3084" y="1496"/>
                </a:cubicBezTo>
                <a:cubicBezTo>
                  <a:pt x="3243" y="1587"/>
                  <a:pt x="3372" y="1776"/>
                  <a:pt x="3538" y="1859"/>
                </a:cubicBezTo>
                <a:cubicBezTo>
                  <a:pt x="3704" y="1942"/>
                  <a:pt x="3931" y="1935"/>
                  <a:pt x="4082" y="1995"/>
                </a:cubicBezTo>
                <a:cubicBezTo>
                  <a:pt x="4233" y="2055"/>
                  <a:pt x="4317" y="2139"/>
                  <a:pt x="4445" y="2222"/>
                </a:cubicBezTo>
                <a:cubicBezTo>
                  <a:pt x="4573" y="2305"/>
                  <a:pt x="4732" y="2434"/>
                  <a:pt x="4853" y="2494"/>
                </a:cubicBezTo>
                <a:cubicBezTo>
                  <a:pt x="4974" y="2554"/>
                  <a:pt x="5117" y="2570"/>
                  <a:pt x="5170" y="2585"/>
                </a:cubicBez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7772" name="Rectangle 19"/>
          <p:cNvSpPr>
            <a:spLocks noChangeArrowheads="1"/>
          </p:cNvSpPr>
          <p:nvPr/>
        </p:nvSpPr>
        <p:spPr bwMode="auto">
          <a:xfrm>
            <a:off x="0" y="5949950"/>
            <a:ext cx="32385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5012" name="Freeform 20"/>
          <p:cNvSpPr>
            <a:spLocks/>
          </p:cNvSpPr>
          <p:nvPr/>
        </p:nvSpPr>
        <p:spPr bwMode="auto">
          <a:xfrm>
            <a:off x="468313" y="2133600"/>
            <a:ext cx="4535487" cy="4103688"/>
          </a:xfrm>
          <a:custGeom>
            <a:avLst/>
            <a:gdLst>
              <a:gd name="T0" fmla="*/ 0 w 2857"/>
              <a:gd name="T1" fmla="*/ 0 h 2585"/>
              <a:gd name="T2" fmla="*/ 685482389 w 2857"/>
              <a:gd name="T3" fmla="*/ 798890319 h 2585"/>
              <a:gd name="T4" fmla="*/ 1141629868 w 2857"/>
              <a:gd name="T5" fmla="*/ 1141631680 h 2585"/>
              <a:gd name="T6" fmla="*/ 2147483647 w 2857"/>
              <a:gd name="T7" fmla="*/ 1943041559 h 2585"/>
              <a:gd name="T8" fmla="*/ 2147483647 w 2857"/>
              <a:gd name="T9" fmla="*/ 2147483647 h 2585"/>
              <a:gd name="T10" fmla="*/ 2147483647 w 2857"/>
              <a:gd name="T11" fmla="*/ 2147483647 h 2585"/>
              <a:gd name="T12" fmla="*/ 2147483647 w 2857"/>
              <a:gd name="T13" fmla="*/ 2147483647 h 2585"/>
              <a:gd name="T14" fmla="*/ 2147483647 w 2857"/>
              <a:gd name="T15" fmla="*/ 2147483647 h 2585"/>
              <a:gd name="T16" fmla="*/ 2147483647 w 2857"/>
              <a:gd name="T17" fmla="*/ 2147483647 h 2585"/>
              <a:gd name="T18" fmla="*/ 2147483647 w 2857"/>
              <a:gd name="T19" fmla="*/ 2147483647 h 2585"/>
              <a:gd name="T20" fmla="*/ 2147483647 w 2857"/>
              <a:gd name="T21" fmla="*/ 2147483647 h 2585"/>
              <a:gd name="T22" fmla="*/ 2147483647 w 2857"/>
              <a:gd name="T23" fmla="*/ 2147483647 h 2585"/>
              <a:gd name="T24" fmla="*/ 2147483647 w 2857"/>
              <a:gd name="T25" fmla="*/ 2147483647 h 2585"/>
              <a:gd name="T26" fmla="*/ 2147483647 w 2857"/>
              <a:gd name="T27" fmla="*/ 2147483647 h 25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57"/>
              <a:gd name="T43" fmla="*/ 0 h 2585"/>
              <a:gd name="T44" fmla="*/ 2857 w 2857"/>
              <a:gd name="T45" fmla="*/ 2585 h 25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57" h="2585">
                <a:moveTo>
                  <a:pt x="0" y="0"/>
                </a:moveTo>
                <a:cubicBezTo>
                  <a:pt x="98" y="121"/>
                  <a:pt x="197" y="242"/>
                  <a:pt x="272" y="317"/>
                </a:cubicBezTo>
                <a:cubicBezTo>
                  <a:pt x="347" y="392"/>
                  <a:pt x="340" y="377"/>
                  <a:pt x="453" y="453"/>
                </a:cubicBezTo>
                <a:cubicBezTo>
                  <a:pt x="566" y="529"/>
                  <a:pt x="839" y="673"/>
                  <a:pt x="952" y="771"/>
                </a:cubicBezTo>
                <a:cubicBezTo>
                  <a:pt x="1065" y="869"/>
                  <a:pt x="1058" y="945"/>
                  <a:pt x="1134" y="1043"/>
                </a:cubicBezTo>
                <a:cubicBezTo>
                  <a:pt x="1210" y="1141"/>
                  <a:pt x="1331" y="1292"/>
                  <a:pt x="1406" y="1360"/>
                </a:cubicBezTo>
                <a:cubicBezTo>
                  <a:pt x="1481" y="1428"/>
                  <a:pt x="1534" y="1406"/>
                  <a:pt x="1587" y="1451"/>
                </a:cubicBezTo>
                <a:cubicBezTo>
                  <a:pt x="1640" y="1496"/>
                  <a:pt x="1655" y="1587"/>
                  <a:pt x="1723" y="1632"/>
                </a:cubicBezTo>
                <a:cubicBezTo>
                  <a:pt x="1791" y="1677"/>
                  <a:pt x="1927" y="1678"/>
                  <a:pt x="1995" y="1723"/>
                </a:cubicBezTo>
                <a:cubicBezTo>
                  <a:pt x="2063" y="1768"/>
                  <a:pt x="2086" y="1845"/>
                  <a:pt x="2131" y="1905"/>
                </a:cubicBezTo>
                <a:cubicBezTo>
                  <a:pt x="2176" y="1965"/>
                  <a:pt x="2214" y="2041"/>
                  <a:pt x="2267" y="2086"/>
                </a:cubicBezTo>
                <a:cubicBezTo>
                  <a:pt x="2320" y="2131"/>
                  <a:pt x="2389" y="2124"/>
                  <a:pt x="2449" y="2177"/>
                </a:cubicBezTo>
                <a:cubicBezTo>
                  <a:pt x="2509" y="2230"/>
                  <a:pt x="2562" y="2336"/>
                  <a:pt x="2630" y="2404"/>
                </a:cubicBezTo>
                <a:cubicBezTo>
                  <a:pt x="2698" y="2472"/>
                  <a:pt x="2777" y="2528"/>
                  <a:pt x="2857" y="2585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5003800" y="5013325"/>
            <a:ext cx="3529013" cy="1223963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5016" name="AutoShape 24"/>
          <p:cNvSpPr>
            <a:spLocks/>
          </p:cNvSpPr>
          <p:nvPr/>
        </p:nvSpPr>
        <p:spPr bwMode="auto">
          <a:xfrm rot="5400000">
            <a:off x="6551613" y="2960687"/>
            <a:ext cx="433388" cy="3529013"/>
          </a:xfrm>
          <a:prstGeom prst="leftBrace">
            <a:avLst>
              <a:gd name="adj1" fmla="val 67857"/>
              <a:gd name="adj2" fmla="val 50000"/>
            </a:avLst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5219700" y="3998913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6600"/>
                </a:solidFill>
              </a:rPr>
              <a:t>OPTIMÁLNÍ TIMING</a:t>
            </a:r>
          </a:p>
        </p:txBody>
      </p:sp>
      <p:sp>
        <p:nvSpPr>
          <p:cNvPr id="85019" name="Oval 27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uiExpand="1" build="p"/>
      <p:bldP spid="85002" grpId="0" animBg="1"/>
      <p:bldP spid="85003" grpId="0" animBg="1"/>
      <p:bldP spid="85006" grpId="0"/>
      <p:bldP spid="85007" grpId="0"/>
      <p:bldP spid="85008" grpId="0"/>
      <p:bldP spid="85009" grpId="0"/>
      <p:bldP spid="85010" grpId="0" animBg="1"/>
      <p:bldP spid="85012" grpId="0" animBg="1"/>
      <p:bldP spid="85015" grpId="0" animBg="1"/>
      <p:bldP spid="85016" grpId="0" animBg="1"/>
      <p:bldP spid="85017" grpId="0"/>
      <p:bldP spid="850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850" y="260350"/>
            <a:ext cx="8424863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 (AEROBNÍ) CVIČENÍ </a:t>
            </a:r>
          </a:p>
          <a:p>
            <a:pPr lvl="1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NEBO VYTRVALOSTNÍ SPORTOVNÍ TRÉNINK</a:t>
            </a:r>
          </a:p>
          <a:p>
            <a:pPr lvl="2" algn="ctr">
              <a:defRPr/>
            </a:pPr>
            <a:r>
              <a:rPr lang="cs-CZ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FREKVENCE CVIČENÍ NEBO TRÉNINKU </a:t>
            </a: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Kvalitní regenerace dobu optimálního začátku následujících cvičení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ZKRACUJE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Nedodržování optimální životosprávy </a:t>
            </a:r>
          </a:p>
          <a:p>
            <a:pPr algn="ctr">
              <a:defRPr/>
            </a:pPr>
            <a:r>
              <a:rPr lang="cs-CZ" sz="1600" b="1" i="1" dirty="0"/>
              <a:t>(např. dietní chyby, nadměrný příjem alkoholu, kouření, nedostatek spánku, atd.) </a:t>
            </a:r>
          </a:p>
          <a:p>
            <a:pPr algn="ctr">
              <a:defRPr/>
            </a:pPr>
            <a:r>
              <a:rPr lang="cs-CZ" b="1" dirty="0"/>
              <a:t>optimální začátek dalších pohybových aktivit 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ODDALUJE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cs-CZ" b="1" dirty="0"/>
          </a:p>
          <a:p>
            <a:pPr algn="ctr">
              <a:defRPr/>
            </a:pPr>
            <a:r>
              <a:rPr lang="cs-CZ" b="1" dirty="0"/>
              <a:t>Efektivita sportovního tréninku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správné načasování tréninku a jeho propojení s kvalitní regenerací</a:t>
            </a:r>
          </a:p>
          <a:p>
            <a:pPr algn="ctr">
              <a:defRPr/>
            </a:pPr>
            <a:r>
              <a:rPr lang="cs-CZ" b="1" dirty="0"/>
              <a:t>(obzvlášť obtížné u společných tréninků - kolektivní sporty) </a:t>
            </a:r>
          </a:p>
          <a:p>
            <a:pPr algn="ctr">
              <a:defRPr/>
            </a:pPr>
            <a:r>
              <a:rPr lang="cs-CZ" b="1" dirty="0"/>
              <a:t>=</a:t>
            </a:r>
          </a:p>
          <a:p>
            <a:pPr algn="ctr">
              <a:defRPr/>
            </a:pPr>
            <a:r>
              <a:rPr lang="cs-CZ" b="1" dirty="0"/>
              <a:t>nižší úroveň sportovní výkonnosti, </a:t>
            </a:r>
          </a:p>
          <a:p>
            <a:pPr algn="ctr">
              <a:defRPr/>
            </a:pPr>
            <a:r>
              <a:rPr lang="cs-CZ" b="1" dirty="0"/>
              <a:t>než která odpovídá možnostem týmu a jeho optimální sportovní formě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URYCHLENÍ REGENERACE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56932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/>
              <a:t> </a:t>
            </a:r>
            <a:r>
              <a:rPr lang="cs-CZ" b="1"/>
              <a:t>Zvýšení aerobní kapacity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Dietologická opatření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Složené sacharidy v období superkompenzačního vzestupu insulinu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Větší podíl dietních sacharidů v průběhu dne (70 %)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Větší podíl dietních tuků večer (35 %)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Větší frekvence lehkých jídel (zelenina, ovoce)  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Maximálně 1 g/kg bílkovin</a:t>
            </a:r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539750" y="4724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250825" y="61658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 rot="-5400000">
            <a:off x="-280193" y="5401469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insulinémie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900113" y="6165850"/>
            <a:ext cx="2016125" cy="358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solidFill>
                  <a:schemeClr val="bg1"/>
                </a:solidFill>
              </a:rPr>
              <a:t>trénink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66725" y="5013325"/>
            <a:ext cx="7345363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61" name="Freeform 9"/>
          <p:cNvSpPr>
            <a:spLocks/>
          </p:cNvSpPr>
          <p:nvPr/>
        </p:nvSpPr>
        <p:spPr bwMode="auto">
          <a:xfrm>
            <a:off x="684213" y="4824413"/>
            <a:ext cx="3887787" cy="1362075"/>
          </a:xfrm>
          <a:custGeom>
            <a:avLst/>
            <a:gdLst>
              <a:gd name="T0" fmla="*/ 0 w 2449"/>
              <a:gd name="T1" fmla="*/ 299897814 h 858"/>
              <a:gd name="T2" fmla="*/ 504031183 w 2449"/>
              <a:gd name="T3" fmla="*/ 463708816 h 858"/>
              <a:gd name="T4" fmla="*/ 831651322 w 2449"/>
              <a:gd name="T5" fmla="*/ 1897678704 h 858"/>
              <a:gd name="T6" fmla="*/ 2147483647 w 2449"/>
              <a:gd name="T7" fmla="*/ 2053928347 h 858"/>
              <a:gd name="T8" fmla="*/ 2147483647 w 2449"/>
              <a:gd name="T9" fmla="*/ 1829633711 h 858"/>
              <a:gd name="T10" fmla="*/ 2147483647 w 2449"/>
              <a:gd name="T11" fmla="*/ 257055964 h 858"/>
              <a:gd name="T12" fmla="*/ 2147483647 w 2449"/>
              <a:gd name="T13" fmla="*/ 289817192 h 8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49"/>
              <a:gd name="T22" fmla="*/ 0 h 858"/>
              <a:gd name="T23" fmla="*/ 2449 w 2449"/>
              <a:gd name="T24" fmla="*/ 858 h 8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49" h="858">
                <a:moveTo>
                  <a:pt x="0" y="119"/>
                </a:moveTo>
                <a:cubicBezTo>
                  <a:pt x="33" y="130"/>
                  <a:pt x="145" y="78"/>
                  <a:pt x="200" y="184"/>
                </a:cubicBezTo>
                <a:cubicBezTo>
                  <a:pt x="255" y="290"/>
                  <a:pt x="204" y="648"/>
                  <a:pt x="330" y="753"/>
                </a:cubicBezTo>
                <a:cubicBezTo>
                  <a:pt x="456" y="858"/>
                  <a:pt x="752" y="819"/>
                  <a:pt x="954" y="815"/>
                </a:cubicBezTo>
                <a:cubicBezTo>
                  <a:pt x="1156" y="811"/>
                  <a:pt x="1373" y="845"/>
                  <a:pt x="1544" y="726"/>
                </a:cubicBezTo>
                <a:cubicBezTo>
                  <a:pt x="1715" y="607"/>
                  <a:pt x="1832" y="204"/>
                  <a:pt x="1983" y="102"/>
                </a:cubicBezTo>
                <a:cubicBezTo>
                  <a:pt x="2134" y="0"/>
                  <a:pt x="2352" y="112"/>
                  <a:pt x="2449" y="115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900113" y="48688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2916238" y="48688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3779838" y="48688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4572000" y="48688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3563938" y="4510088"/>
            <a:ext cx="1152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800" b="1"/>
              <a:t>superkompenzace</a:t>
            </a:r>
          </a:p>
        </p:txBody>
      </p:sp>
      <p:pic>
        <p:nvPicPr>
          <p:cNvPr id="17716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652963"/>
            <a:ext cx="3524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5364163" y="400526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/>
              <a:t>Müsli tyčinka</a:t>
            </a:r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>
            <a:off x="2339975" y="2205038"/>
            <a:ext cx="453707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 rot="-1351369">
            <a:off x="5292725" y="5157788"/>
            <a:ext cx="10795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7164388" y="4797425"/>
            <a:ext cx="431800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 rot="1224593">
            <a:off x="7235825" y="5589588"/>
            <a:ext cx="5048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7956550" y="5805488"/>
            <a:ext cx="215900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 rot="-1173842">
            <a:off x="5264150" y="5665788"/>
            <a:ext cx="863600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uiExpand="1" build="p" bldLvl="2"/>
      <p:bldP spid="177156" grpId="0" animBg="1"/>
      <p:bldP spid="177156" grpId="1" animBg="1"/>
      <p:bldP spid="177157" grpId="0" animBg="1"/>
      <p:bldP spid="177157" grpId="1" animBg="1"/>
      <p:bldP spid="177158" grpId="0"/>
      <p:bldP spid="177158" grpId="1"/>
      <p:bldP spid="177159" grpId="0" animBg="1"/>
      <p:bldP spid="177159" grpId="1" animBg="1"/>
      <p:bldP spid="177160" grpId="0" animBg="1"/>
      <p:bldP spid="177160" grpId="1" animBg="1"/>
      <p:bldP spid="177161" grpId="0" animBg="1"/>
      <p:bldP spid="177161" grpId="1" animBg="1"/>
      <p:bldP spid="177162" grpId="0" animBg="1"/>
      <p:bldP spid="177162" grpId="1" animBg="1"/>
      <p:bldP spid="177163" grpId="0" animBg="1"/>
      <p:bldP spid="177163" grpId="1" animBg="1"/>
      <p:bldP spid="177164" grpId="0" animBg="1"/>
      <p:bldP spid="177164" grpId="1" animBg="1"/>
      <p:bldP spid="177165" grpId="0" animBg="1"/>
      <p:bldP spid="177165" grpId="1" animBg="1"/>
      <p:bldP spid="177166" grpId="0"/>
      <p:bldP spid="177166" grpId="1"/>
      <p:bldP spid="177168" grpId="0"/>
      <p:bldP spid="177168" grpId="1"/>
      <p:bldP spid="177169" grpId="0" animBg="1"/>
      <p:bldP spid="177169" grpId="1" animBg="1"/>
      <p:bldP spid="177170" grpId="0" animBg="1"/>
      <p:bldP spid="177170" grpId="1" animBg="1"/>
      <p:bldP spid="177171" grpId="0" animBg="1"/>
      <p:bldP spid="177171" grpId="1" animBg="1"/>
      <p:bldP spid="177172" grpId="0" animBg="1"/>
      <p:bldP spid="177172" grpId="1" animBg="1"/>
      <p:bldP spid="177173" grpId="0" animBg="1"/>
      <p:bldP spid="177173" grpId="1" animBg="1"/>
      <p:bldP spid="177174" grpId="0" animBg="1"/>
      <p:bldP spid="177174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URYCHLENÍ REGENERACE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56932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/>
              <a:t> </a:t>
            </a:r>
            <a:r>
              <a:rPr lang="cs-CZ" b="1"/>
              <a:t>Zvýšení aerobní kapacity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Dietologická opatření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Složené sacharidy v období superkompenzačního vzestupu insulinu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Větší podíl dietních sacharidů v průběhu dne (70 %)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Větší podíl dietních tuků večer (35 %)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Větší frekvence lehkých jídel (zelenina, ovoce)  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Maximálně 1 g/kg bílkovin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Potravinové doplňky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pitný režim – Na + K – mírně hypotonický nápoj 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antioxidanty (Se, Zn před, vitaminy E, C a beta karoten po tréninku)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větvené aminokyseliny (leucin, isoleucin, valin) – pouze u přetížení?</a:t>
            </a:r>
          </a:p>
          <a:p>
            <a:pPr lvl="1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Karnitin? Kreatin? atd. ??????????????? 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cs-CZ" b="1"/>
              <a:t> Fyzikální terapie (balneologické procedury – masáže, vodní procedury, atd.)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uiExpand="1" build="p" bldLvl="2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Line 4"/>
          <p:cNvSpPr>
            <a:spLocks noChangeShapeType="1"/>
          </p:cNvSpPr>
          <p:nvPr/>
        </p:nvSpPr>
        <p:spPr bwMode="auto">
          <a:xfrm>
            <a:off x="250825" y="5805488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1858" name="Line 5"/>
          <p:cNvSpPr>
            <a:spLocks noChangeShapeType="1"/>
          </p:cNvSpPr>
          <p:nvPr/>
        </p:nvSpPr>
        <p:spPr bwMode="auto">
          <a:xfrm>
            <a:off x="755650" y="692150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04298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1187450" y="5805488"/>
            <a:ext cx="431800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104458" name="Freeform 10"/>
          <p:cNvSpPr>
            <a:spLocks/>
          </p:cNvSpPr>
          <p:nvPr/>
        </p:nvSpPr>
        <p:spPr bwMode="auto">
          <a:xfrm>
            <a:off x="1187450" y="1184275"/>
            <a:ext cx="7724775" cy="3217863"/>
          </a:xfrm>
          <a:custGeom>
            <a:avLst/>
            <a:gdLst>
              <a:gd name="T0" fmla="*/ 0 w 4866"/>
              <a:gd name="T1" fmla="*/ 476310483 h 2027"/>
              <a:gd name="T2" fmla="*/ 458668452 w 4866"/>
              <a:gd name="T3" fmla="*/ 2147483647 h 2027"/>
              <a:gd name="T4" fmla="*/ 2147483647 w 4866"/>
              <a:gd name="T5" fmla="*/ 2147483647 h 2027"/>
              <a:gd name="T6" fmla="*/ 2147483647 w 4866"/>
              <a:gd name="T7" fmla="*/ 1391126528 h 2027"/>
              <a:gd name="T8" fmla="*/ 2147483647 w 4866"/>
              <a:gd name="T9" fmla="*/ 592237660 h 2027"/>
              <a:gd name="T10" fmla="*/ 2147483647 w 4866"/>
              <a:gd name="T11" fmla="*/ 20161254 h 2027"/>
              <a:gd name="T12" fmla="*/ 2147483647 w 4866"/>
              <a:gd name="T13" fmla="*/ 476310483 h 2027"/>
              <a:gd name="T14" fmla="*/ 2147483647 w 4866"/>
              <a:gd name="T15" fmla="*/ 498991093 h 20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66"/>
              <a:gd name="T25" fmla="*/ 0 h 2027"/>
              <a:gd name="T26" fmla="*/ 4866 w 4866"/>
              <a:gd name="T27" fmla="*/ 2027 h 20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66" h="2027">
                <a:moveTo>
                  <a:pt x="0" y="189"/>
                </a:moveTo>
                <a:cubicBezTo>
                  <a:pt x="15" y="949"/>
                  <a:pt x="31" y="1709"/>
                  <a:pt x="182" y="1868"/>
                </a:cubicBezTo>
                <a:cubicBezTo>
                  <a:pt x="333" y="2027"/>
                  <a:pt x="665" y="1361"/>
                  <a:pt x="907" y="1142"/>
                </a:cubicBezTo>
                <a:cubicBezTo>
                  <a:pt x="1149" y="923"/>
                  <a:pt x="1421" y="703"/>
                  <a:pt x="1633" y="552"/>
                </a:cubicBezTo>
                <a:cubicBezTo>
                  <a:pt x="1845" y="401"/>
                  <a:pt x="2003" y="326"/>
                  <a:pt x="2177" y="235"/>
                </a:cubicBezTo>
                <a:cubicBezTo>
                  <a:pt x="2351" y="144"/>
                  <a:pt x="2517" y="16"/>
                  <a:pt x="2676" y="8"/>
                </a:cubicBezTo>
                <a:cubicBezTo>
                  <a:pt x="2835" y="0"/>
                  <a:pt x="2765" y="157"/>
                  <a:pt x="3130" y="189"/>
                </a:cubicBezTo>
                <a:cubicBezTo>
                  <a:pt x="3495" y="221"/>
                  <a:pt x="4504" y="196"/>
                  <a:pt x="4866" y="198"/>
                </a:cubicBezTo>
              </a:path>
            </a:pathLst>
          </a:cu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1474788" y="4149725"/>
            <a:ext cx="144462" cy="1655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2411413" y="3068638"/>
            <a:ext cx="144462" cy="27368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3563938" y="2133600"/>
            <a:ext cx="144462" cy="367188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219700" y="1196975"/>
            <a:ext cx="144463" cy="46085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5797550" y="1412875"/>
            <a:ext cx="142875" cy="439261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464343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6732588" y="1484313"/>
            <a:ext cx="144462" cy="43211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1476375" y="4941888"/>
            <a:ext cx="142875" cy="863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2411413" y="4005263"/>
            <a:ext cx="144462" cy="18002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4643438" y="2276475"/>
            <a:ext cx="144462" cy="35290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6732588" y="692150"/>
            <a:ext cx="144462" cy="51133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6227763" y="836613"/>
            <a:ext cx="144462" cy="4968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3563938" y="2852738"/>
            <a:ext cx="144462" cy="29527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7812088" y="1484313"/>
            <a:ext cx="144462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5219700" y="1773238"/>
            <a:ext cx="144463" cy="40322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5" name="Freeform 27"/>
          <p:cNvSpPr>
            <a:spLocks/>
          </p:cNvSpPr>
          <p:nvPr/>
        </p:nvSpPr>
        <p:spPr bwMode="auto">
          <a:xfrm>
            <a:off x="1127125" y="660400"/>
            <a:ext cx="7921625" cy="4606925"/>
          </a:xfrm>
          <a:custGeom>
            <a:avLst/>
            <a:gdLst>
              <a:gd name="T0" fmla="*/ 0 w 4990"/>
              <a:gd name="T1" fmla="*/ 1307961844 h 2902"/>
              <a:gd name="T2" fmla="*/ 483870009 w 4990"/>
              <a:gd name="T3" fmla="*/ 2147483647 h 2902"/>
              <a:gd name="T4" fmla="*/ 2147483647 w 4990"/>
              <a:gd name="T5" fmla="*/ 2147483647 h 2902"/>
              <a:gd name="T6" fmla="*/ 2147483647 w 4990"/>
              <a:gd name="T7" fmla="*/ 2147483647 h 2902"/>
              <a:gd name="T8" fmla="*/ 2147483647 w 4990"/>
              <a:gd name="T9" fmla="*/ 2147483647 h 2902"/>
              <a:gd name="T10" fmla="*/ 2147483647 w 4990"/>
              <a:gd name="T11" fmla="*/ 1837193288 h 2902"/>
              <a:gd name="T12" fmla="*/ 2147483647 w 4990"/>
              <a:gd name="T13" fmla="*/ 980340054 h 2902"/>
              <a:gd name="T14" fmla="*/ 2147483647 w 4990"/>
              <a:gd name="T15" fmla="*/ 50403120 h 2902"/>
              <a:gd name="T16" fmla="*/ 2147483647 w 4990"/>
              <a:gd name="T17" fmla="*/ 1277718392 h 2902"/>
              <a:gd name="T18" fmla="*/ 2147483647 w 4990"/>
              <a:gd name="T19" fmla="*/ 1307961844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90"/>
              <a:gd name="T31" fmla="*/ 0 h 2902"/>
              <a:gd name="T32" fmla="*/ 4990 w 4990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90" h="2902">
                <a:moveTo>
                  <a:pt x="0" y="519"/>
                </a:moveTo>
                <a:cubicBezTo>
                  <a:pt x="32" y="872"/>
                  <a:pt x="48" y="2372"/>
                  <a:pt x="192" y="2637"/>
                </a:cubicBezTo>
                <a:cubicBezTo>
                  <a:pt x="336" y="2902"/>
                  <a:pt x="629" y="2316"/>
                  <a:pt x="862" y="2107"/>
                </a:cubicBezTo>
                <a:cubicBezTo>
                  <a:pt x="1095" y="1898"/>
                  <a:pt x="1354" y="1562"/>
                  <a:pt x="1588" y="1381"/>
                </a:cubicBezTo>
                <a:cubicBezTo>
                  <a:pt x="1822" y="1200"/>
                  <a:pt x="2090" y="1127"/>
                  <a:pt x="2268" y="1018"/>
                </a:cubicBezTo>
                <a:cubicBezTo>
                  <a:pt x="2446" y="909"/>
                  <a:pt x="2531" y="834"/>
                  <a:pt x="2656" y="729"/>
                </a:cubicBezTo>
                <a:cubicBezTo>
                  <a:pt x="2781" y="624"/>
                  <a:pt x="2862" y="507"/>
                  <a:pt x="3017" y="389"/>
                </a:cubicBezTo>
                <a:cubicBezTo>
                  <a:pt x="3172" y="271"/>
                  <a:pt x="3383" y="0"/>
                  <a:pt x="3584" y="20"/>
                </a:cubicBezTo>
                <a:cubicBezTo>
                  <a:pt x="3785" y="40"/>
                  <a:pt x="3990" y="424"/>
                  <a:pt x="4224" y="507"/>
                </a:cubicBezTo>
                <a:cubicBezTo>
                  <a:pt x="4458" y="590"/>
                  <a:pt x="4831" y="517"/>
                  <a:pt x="4990" y="519"/>
                </a:cubicBezTo>
              </a:path>
            </a:pathLst>
          </a:custGeom>
          <a:noFill/>
          <a:ln w="41275">
            <a:solidFill>
              <a:srgbClr val="FF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78" name="Rectangle 30"/>
          <p:cNvSpPr>
            <a:spLocks noChangeArrowheads="1"/>
          </p:cNvSpPr>
          <p:nvPr/>
        </p:nvSpPr>
        <p:spPr bwMode="auto">
          <a:xfrm>
            <a:off x="5580063" y="1484313"/>
            <a:ext cx="144462" cy="43211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4787900" y="2133600"/>
            <a:ext cx="2376488" cy="287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  <a:latin typeface="Arial Narrow" pitchFamily="34" charset="0"/>
              </a:rPr>
              <a:t>SUPERKOMPENZACE</a:t>
            </a:r>
          </a:p>
        </p:txBody>
      </p: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4787900" y="2709863"/>
            <a:ext cx="1152525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  <a:latin typeface="Arial Narrow" pitchFamily="34" charset="0"/>
              </a:rPr>
              <a:t>SUPERKOMPENZACE</a:t>
            </a:r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1042988" y="1484313"/>
            <a:ext cx="7777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1882" name="Text Box 34"/>
          <p:cNvSpPr txBox="1">
            <a:spLocks noChangeArrowheads="1"/>
          </p:cNvSpPr>
          <p:nvPr/>
        </p:nvSpPr>
        <p:spPr bwMode="auto">
          <a:xfrm rot="-5400000">
            <a:off x="-1450181" y="3167857"/>
            <a:ext cx="3817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Energetické dispozice svalového vlákna</a:t>
            </a:r>
          </a:p>
        </p:txBody>
      </p:sp>
      <p:sp>
        <p:nvSpPr>
          <p:cNvPr id="121883" name="Text Box 35"/>
          <p:cNvSpPr txBox="1">
            <a:spLocks noChangeArrowheads="1"/>
          </p:cNvSpPr>
          <p:nvPr/>
        </p:nvSpPr>
        <p:spPr bwMode="auto">
          <a:xfrm>
            <a:off x="8029575" y="587692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čas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1258888" y="109538"/>
            <a:ext cx="684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Stav superkompenzace – optimální začátek další PA</a:t>
            </a:r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8744E-6 L 0.08698 -4.08744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  <p:bldP spid="104456" grpId="0" animBg="1"/>
      <p:bldP spid="104458" grpId="0" animBg="1"/>
      <p:bldP spid="104459" grpId="0" animBg="1"/>
      <p:bldP spid="104460" grpId="0" animBg="1"/>
      <p:bldP spid="104461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5" grpId="0" animBg="1"/>
      <p:bldP spid="104478" grpId="0" animBg="1"/>
      <p:bldP spid="104479" grpId="0" animBg="1"/>
      <p:bldP spid="104479" grpId="1" animBg="1"/>
      <p:bldP spid="104480" grpId="0" animBg="1"/>
      <p:bldP spid="104481" grpId="0" animBg="1"/>
      <p:bldP spid="104484" grpId="0"/>
      <p:bldP spid="1044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ATOFYZIOLOGIE &amp;#x0D;&amp;#x0A;TĚLESNÉ ZÁTĚŽE&amp;quot;&quot;/&gt;&lt;property id=&quot;20307&quot; value=&quot;256&quot;/&gt;&lt;/object&gt;&lt;object type=&quot;3&quot; unique_id=&quot;10039&quot;&gt;&lt;property id=&quot;20148&quot; value=&quot;5&quot;/&gt;&lt;property id=&quot;20300&quot; value=&quot;Slide 2&quot;/&gt;&lt;property id=&quot;20307&quot; value=&quot;297&quot;/&gt;&lt;/object&gt;&lt;object type=&quot;3&quot; unique_id=&quot;10040&quot;&gt;&lt;property id=&quot;20148&quot; value=&quot;5&quot;/&gt;&lt;property id=&quot;20300&quot; value=&quot;Slide 3 - &amp;quot;% MTR = % VO2 max&amp;#x0D;&amp;#x0A;(60 – 85 %)&amp;quot;&quot;/&gt;&lt;property id=&quot;20307&quot; value=&quot;295&quot;/&gt;&lt;/object&gt;&lt;object type=&quot;3&quot; unique_id=&quot;10041&quot;&gt;&lt;property id=&quot;20148&quot; value=&quot;5&quot;/&gt;&lt;property id=&quot;20300&quot; value=&quot;Slide 4 - &amp;quot;% MTR = % VO2 max&amp;quot;&quot;/&gt;&lt;property id=&quot;20307&quot; value=&quot;296&quot;/&gt;&lt;/object&gt;&lt;object type=&quot;3&quot; unique_id=&quot;10042&quot;&gt;&lt;property id=&quot;20148&quot; value=&quot;5&quot;/&gt;&lt;property id=&quot;20300&quot; value=&quot;Slide 5&quot;/&gt;&lt;property id=&quot;20307&quot; value=&quot;298&quot;/&gt;&lt;/object&gt;&lt;object type=&quot;3&quot; unique_id=&quot;10043&quot;&gt;&lt;property id=&quot;20148&quot; value=&quot;5&quot;/&gt;&lt;property id=&quot;20300&quot; value=&quot;Slide 6&quot;/&gt;&lt;property id=&quot;20307&quot; value=&quot;299&quot;/&gt;&lt;/object&gt;&lt;object type=&quot;3&quot; unique_id=&quot;10044&quot;&gt;&lt;property id=&quot;20148&quot; value=&quot;5&quot;/&gt;&lt;property id=&quot;20300&quot; value=&quot;Slide 7 - &amp;quot;Malý vliv aerobní kapacity&amp;quot;&quot;/&gt;&lt;property id=&quot;20307&quot; value=&quot;300&quot;/&gt;&lt;/object&gt;&lt;object type=&quot;3&quot; unique_id=&quot;10045&quot;&gt;&lt;property id=&quot;20148&quot; value=&quot;5&quot;/&gt;&lt;property id=&quot;20300&quot; value=&quot;Slide 8 - &amp;quot;Malý vliv aerobní kapacity&amp;quot;&quot;/&gt;&lt;property id=&quot;20307&quot; value=&quot;302&quot;/&gt;&lt;/object&gt;&lt;object type=&quot;3&quot; unique_id=&quot;10046&quot;&gt;&lt;property id=&quot;20148&quot; value=&quot;5&quot;/&gt;&lt;property id=&quot;20300&quot; value=&quot;Slide 9&quot;/&gt;&lt;property id=&quot;20307&quot; value=&quot;301&quot;/&gt;&lt;/object&gt;&lt;object type=&quot;3&quot; unique_id=&quot;10047&quot;&gt;&lt;property id=&quot;20148&quot; value=&quot;5&quot;/&gt;&lt;property id=&quot;20300&quot; value=&quot;Slide 10&quot;/&gt;&lt;property id=&quot;20307&quot; value=&quot;303&quot;/&gt;&lt;/object&gt;&lt;object type=&quot;3&quot; unique_id=&quot;10048&quot;&gt;&lt;property id=&quot;20148&quot; value=&quot;5&quot;/&gt;&lt;property id=&quot;20300&quot; value=&quot;Slide 11&quot;/&gt;&lt;property id=&quot;20307&quot; value=&quot;304&quot;/&gt;&lt;/object&gt;&lt;object type=&quot;3&quot; unique_id=&quot;10049&quot;&gt;&lt;property id=&quot;20148&quot; value=&quot;5&quot;/&gt;&lt;property id=&quot;20300&quot; value=&quot;Slide 12 - &amp;quot;Měření srdeční frekvence&amp;quot;&quot;/&gt;&lt;property id=&quot;20307&quot; value=&quot;305&quot;/&gt;&lt;/object&gt;&lt;object type=&quot;3&quot; unique_id=&quot;10050&quot;&gt;&lt;property id=&quot;20148&quot; value=&quot;5&quot;/&gt;&lt;property id=&quot;20300&quot; value=&quot;Slide 13 - &amp;quot;Měření srdeční frekvence&amp;quot;&quot;/&gt;&lt;property id=&quot;20307&quot; value=&quot;306&quot;/&gt;&lt;/object&gt;&lt;object type=&quot;3&quot; unique_id=&quot;10051&quot;&gt;&lt;property id=&quot;20148&quot; value=&quot;5&quot;/&gt;&lt;property id=&quot;20300&quot; value=&quot;Slide 14&quot;/&gt;&lt;property id=&quot;20307&quot; value=&quot;310&quot;/&gt;&lt;/object&gt;&lt;object type=&quot;3&quot; unique_id=&quot;10052&quot;&gt;&lt;property id=&quot;20148&quot; value=&quot;5&quot;/&gt;&lt;property id=&quot;20300&quot; value=&quot;Slide 15 - &amp;quot;Měření tepové frekvence&amp;quot;&quot;/&gt;&lt;property id=&quot;20307&quot; value=&quot;308&quot;/&gt;&lt;/object&gt;&lt;object type=&quot;3&quot; unique_id=&quot;10053&quot;&gt;&lt;property id=&quot;20148&quot; value=&quot;5&quot;/&gt;&lt;property id=&quot;20300&quot; value=&quot;Slide 16 - &amp;quot;Měření tepové frekvence&amp;quot;&quot;/&gt;&lt;property id=&quot;20307&quot; value=&quot;309&quot;/&gt;&lt;/object&gt;&lt;object type=&quot;3&quot; unique_id=&quot;10054&quot;&gt;&lt;property id=&quot;20148&quot; value=&quot;5&quot;/&gt;&lt;property id=&quot;20300&quot; value=&quot;Slide 17 - &amp;quot;Odhad intenzity zatížení &amp;#x0D;&amp;#x0A;podle vnímaného úsilí&amp;quot;&quot;/&gt;&lt;property id=&quot;20307&quot; value=&quot;311&quot;/&gt;&lt;/object&gt;&lt;object type=&quot;3&quot; unique_id=&quot;10055&quot;&gt;&lt;property id=&quot;20148&quot; value=&quot;5&quot;/&gt;&lt;property id=&quot;20300&quot; value=&quot;Slide 18&quot;/&gt;&lt;property id=&quot;20307&quot; value=&quot;312&quot;/&gt;&lt;/object&gt;&lt;object type=&quot;3&quot; unique_id=&quot;10056&quot;&gt;&lt;property id=&quot;20148&quot; value=&quot;5&quot;/&gt;&lt;property id=&quot;20300&quot; value=&quot;Slide 19 - &amp;quot;RPE&amp;quot;&quot;/&gt;&lt;property id=&quot;20307&quot; value=&quot;313&quot;/&gt;&lt;/object&gt;&lt;object type=&quot;3&quot; unique_id=&quot;10057&quot;&gt;&lt;property id=&quot;20148&quot; value=&quot;5&quot;/&gt;&lt;property id=&quot;20300&quot; value=&quot;Slide 20&quot;/&gt;&lt;property id=&quot;20307&quot; value=&quot;314&quot;/&gt;&lt;/object&gt;&lt;object type=&quot;3&quot; unique_id=&quot;10058&quot;&gt;&lt;property id=&quot;20148&quot; value=&quot;5&quot;/&gt;&lt;property id=&quot;20300&quot; value=&quot;Slide 21&quot;/&gt;&lt;property id=&quot;20307&quot; value=&quot;315&quot;/&gt;&lt;/object&gt;&lt;object type=&quot;3&quot; unique_id=&quot;10059&quot;&gt;&lt;property id=&quot;20148&quot; value=&quot;5&quot;/&gt;&lt;property id=&quot;20300&quot; value=&quot;Slide 22&quot;/&gt;&lt;property id=&quot;20307&quot; value=&quot;316&quot;/&gt;&lt;/object&gt;&lt;object type=&quot;3&quot; unique_id=&quot;10060&quot;&gt;&lt;property id=&quot;20148&quot; value=&quot;5&quot;/&gt;&lt;property id=&quot;20300&quot; value=&quot;Slide 23 - &amp;quot;F.I.T.&amp;quot;&quot;/&gt;&lt;property id=&quot;20307&quot; value=&quot;317&quot;/&gt;&lt;/object&gt;&lt;object type=&quot;3&quot; unique_id=&quot;10061&quot;&gt;&lt;property id=&quot;20148&quot; value=&quot;5&quot;/&gt;&lt;property id=&quot;20300&quot; value=&quot;Slide 24&quot;/&gt;&lt;property id=&quot;20307&quot; value=&quot;318&quot;/&gt;&lt;/object&gt;&lt;object type=&quot;3&quot; unique_id=&quot;10062&quot;&gt;&lt;property id=&quot;20148&quot; value=&quot;5&quot;/&gt;&lt;property id=&quot;20300&quot; value=&quot;Slide 25&quot;/&gt;&lt;property id=&quot;20307&quot; value=&quot;319&quot;/&gt;&lt;/object&gt;&lt;object type=&quot;3&quot; unique_id=&quot;10063&quot;&gt;&lt;property id=&quot;20148&quot; value=&quot;5&quot;/&gt;&lt;property id=&quot;20300&quot; value=&quot;Slide 26&quot;/&gt;&lt;property id=&quot;20307&quot; value=&quot;320&quot;/&gt;&lt;/object&gt;&lt;object type=&quot;3&quot; unique_id=&quot;10064&quot;&gt;&lt;property id=&quot;20148&quot; value=&quot;5&quot;/&gt;&lt;property id=&quot;20300&quot; value=&quot;Slide 27&quot;/&gt;&lt;property id=&quot;20307&quot; value=&quot;321&quot;/&gt;&lt;/object&gt;&lt;object type=&quot;3&quot; unique_id=&quot;10065&quot;&gt;&lt;property id=&quot;20148&quot; value=&quot;5&quot;/&gt;&lt;property id=&quot;20300&quot; value=&quot;Slide 28&quot;/&gt;&lt;property id=&quot;20307&quot; value=&quot;322&quot;/&gt;&lt;/object&gt;&lt;object type=&quot;3&quot; unique_id=&quot;10066&quot;&gt;&lt;property id=&quot;20148&quot; value=&quot;5&quot;/&gt;&lt;property id=&quot;20300&quot; value=&quot;Slide 29&quot;/&gt;&lt;property id=&quot;20307&quot; value=&quot;323&quot;/&gt;&lt;/object&gt;&lt;object type=&quot;3&quot; unique_id=&quot;10067&quot;&gt;&lt;property id=&quot;20148&quot; value=&quot;5&quot;/&gt;&lt;property id=&quot;20300&quot; value=&quot;Slide 30&quot;/&gt;&lt;property id=&quot;20307&quot; value=&quot;324&quot;/&gt;&lt;/object&gt;&lt;object type=&quot;3&quot; unique_id=&quot;10068&quot;&gt;&lt;property id=&quot;20148&quot; value=&quot;5&quot;/&gt;&lt;property id=&quot;20300&quot; value=&quot;Slide 31&quot;/&gt;&lt;property id=&quot;20307&quot; value=&quot;325&quot;/&gt;&lt;/object&gt;&lt;object type=&quot;3&quot; unique_id=&quot;10069&quot;&gt;&lt;property id=&quot;20148&quot; value=&quot;5&quot;/&gt;&lt;property id=&quot;20300&quot; value=&quot;Slide 32&quot;/&gt;&lt;property id=&quot;20307&quot; value=&quot;327&quot;/&gt;&lt;/object&gt;&lt;object type=&quot;3&quot; unique_id=&quot;10070&quot;&gt;&lt;property id=&quot;20148&quot; value=&quot;5&quot;/&gt;&lt;property id=&quot;20300&quot; value=&quot;Slide 33&quot;/&gt;&lt;property id=&quot;20307&quot; value=&quot;329&quot;/&gt;&lt;/object&gt;&lt;object type=&quot;3&quot; unique_id=&quot;10071&quot;&gt;&lt;property id=&quot;20148&quot; value=&quot;5&quot;/&gt;&lt;property id=&quot;20300&quot; value=&quot;Slide 34&quot;/&gt;&lt;property id=&quot;20307&quot; value=&quot;331&quot;/&gt;&lt;/object&gt;&lt;object type=&quot;3&quot; unique_id=&quot;10072&quot;&gt;&lt;property id=&quot;20148&quot; value=&quot;5&quot;/&gt;&lt;property id=&quot;20300&quot; value=&quot;Slide 35&quot;/&gt;&lt;property id=&quot;20307&quot; value=&quot;330&quot;/&gt;&lt;/object&gt;&lt;object type=&quot;3&quot; unique_id=&quot;10073&quot;&gt;&lt;property id=&quot;20148&quot; value=&quot;5&quot;/&gt;&lt;property id=&quot;20300&quot; value=&quot;Slide 36&quot;/&gt;&lt;property id=&quot;20307&quot; value=&quot;332&quot;/&gt;&lt;/object&gt;&lt;object type=&quot;3&quot; unique_id=&quot;10074&quot;&gt;&lt;property id=&quot;20148&quot; value=&quot;5&quot;/&gt;&lt;property id=&quot;20300&quot; value=&quot;Slide 37&quot;/&gt;&lt;property id=&quot;20307&quot; value=&quot;333&quot;/&gt;&lt;/object&gt;&lt;object type=&quot;3&quot; unique_id=&quot;10075&quot;&gt;&lt;property id=&quot;20148&quot; value=&quot;5&quot;/&gt;&lt;property id=&quot;20300&quot; value=&quot;Slide 38&quot;/&gt;&lt;property id=&quot;20307&quot; value=&quot;334&quot;/&gt;&lt;/object&gt;&lt;object type=&quot;3&quot; unique_id=&quot;10076&quot;&gt;&lt;property id=&quot;20148&quot; value=&quot;5&quot;/&gt;&lt;property id=&quot;20300&quot; value=&quot;Slide 39&quot;/&gt;&lt;property id=&quot;20307&quot; value=&quot;335&quot;/&gt;&lt;/object&gt;&lt;object type=&quot;3&quot; unique_id=&quot;10077&quot;&gt;&lt;property id=&quot;20148&quot; value=&quot;5&quot;/&gt;&lt;property id=&quot;20300&quot; value=&quot;Slide 40&quot;/&gt;&lt;property id=&quot;20307&quot; value=&quot;336&quot;/&gt;&lt;/object&gt;&lt;object type=&quot;3&quot; unique_id=&quot;10078&quot;&gt;&lt;property id=&quot;20148&quot; value=&quot;5&quot;/&gt;&lt;property id=&quot;20300&quot; value=&quot;Slide 41&quot;/&gt;&lt;property id=&quot;20307&quot; value=&quot;340&quot;/&gt;&lt;/object&gt;&lt;object type=&quot;3&quot; unique_id=&quot;10079&quot;&gt;&lt;property id=&quot;20148&quot; value=&quot;5&quot;/&gt;&lt;property id=&quot;20300&quot; value=&quot;Slide 42&quot;/&gt;&lt;property id=&quot;20307&quot; value=&quot;341&quot;/&gt;&lt;/object&gt;&lt;object type=&quot;3&quot; unique_id=&quot;10080&quot;&gt;&lt;property id=&quot;20148&quot; value=&quot;5&quot;/&gt;&lt;property id=&quot;20300&quot; value=&quot;Slide 43&quot;/&gt;&lt;property id=&quot;20307&quot; value=&quot;342&quot;/&gt;&lt;/object&gt;&lt;object type=&quot;3&quot; unique_id=&quot;10081&quot;&gt;&lt;property id=&quot;20148&quot; value=&quot;5&quot;/&gt;&lt;property id=&quot;20300&quot; value=&quot;Slide 44 - &amp;quot;F.I.T.&amp;quot;&quot;/&gt;&lt;property id=&quot;20307&quot; value=&quot;343&quot;/&gt;&lt;/object&gt;&lt;object type=&quot;3&quot; unique_id=&quot;10082&quot;&gt;&lt;property id=&quot;20148&quot; value=&quot;5&quot;/&gt;&lt;property id=&quot;20300&quot; value=&quot;Slide 45&quot;/&gt;&lt;property id=&quot;20307&quot; value=&quot;328&quot;/&gt;&lt;/object&gt;&lt;object type=&quot;3&quot; unique_id=&quot;10083&quot;&gt;&lt;property id=&quot;20148&quot; value=&quot;5&quot;/&gt;&lt;property id=&quot;20300&quot; value=&quot;Slide 46&quot;/&gt;&lt;property id=&quot;20307&quot; value=&quot;344&quot;/&gt;&lt;/object&gt;&lt;object type=&quot;3&quot; unique_id=&quot;10084&quot;&gt;&lt;property id=&quot;20148&quot; value=&quot;5&quot;/&gt;&lt;property id=&quot;20300&quot; value=&quot;Slide 47&quot;/&gt;&lt;property id=&quot;20307&quot; value=&quot;345&quot;/&gt;&lt;/object&gt;&lt;object type=&quot;3&quot; unique_id=&quot;10085&quot;&gt;&lt;property id=&quot;20148&quot; value=&quot;5&quot;/&gt;&lt;property id=&quot;20300&quot; value=&quot;Slide 48&quot;/&gt;&lt;property id=&quot;20307&quot; value=&quot;346&quot;/&gt;&lt;/object&gt;&lt;object type=&quot;3&quot; unique_id=&quot;10086&quot;&gt;&lt;property id=&quot;20148&quot; value=&quot;5&quot;/&gt;&lt;property id=&quot;20300&quot; value=&quot;Slide 49&quot;/&gt;&lt;property id=&quot;20307&quot; value=&quot;347&quot;/&gt;&lt;/object&gt;&lt;object type=&quot;3&quot; unique_id=&quot;10087&quot;&gt;&lt;property id=&quot;20148&quot; value=&quot;5&quot;/&gt;&lt;property id=&quot;20300&quot; value=&quot;Slide 50&quot;/&gt;&lt;property id=&quot;20307&quot; value=&quot;348&quot;/&gt;&lt;/object&gt;&lt;object type=&quot;3&quot; unique_id=&quot;10088&quot;&gt;&lt;property id=&quot;20148&quot; value=&quot;5&quot;/&gt;&lt;property id=&quot;20300&quot; value=&quot;Slide 51&quot;/&gt;&lt;property id=&quot;20307&quot; value=&quot;349&quot;/&gt;&lt;/object&gt;&lt;object type=&quot;3&quot; unique_id=&quot;10089&quot;&gt;&lt;property id=&quot;20148&quot; value=&quot;5&quot;/&gt;&lt;property id=&quot;20300&quot; value=&quot;Slide 52&quot;/&gt;&lt;property id=&quot;20307&quot; value=&quot;350&quot;/&gt;&lt;/object&gt;&lt;object type=&quot;3&quot; unique_id=&quot;10090&quot;&gt;&lt;property id=&quot;20148&quot; value=&quot;5&quot;/&gt;&lt;property id=&quot;20300&quot; value=&quot;Slide 53&quot;/&gt;&lt;property id=&quot;20307&quot; value=&quot;351&quot;/&gt;&lt;/object&gt;&lt;object type=&quot;3&quot; unique_id=&quot;10091&quot;&gt;&lt;property id=&quot;20148&quot; value=&quot;5&quot;/&gt;&lt;property id=&quot;20300&quot; value=&quot;Slide 54&quot;/&gt;&lt;property id=&quot;20307&quot; value=&quot;398&quot;/&gt;&lt;/object&gt;&lt;object type=&quot;3&quot; unique_id=&quot;10092&quot;&gt;&lt;property id=&quot;20148&quot; value=&quot;5&quot;/&gt;&lt;property id=&quot;20300&quot; value=&quot;Slide 55&quot;/&gt;&lt;property id=&quot;20307&quot; value=&quot;397&quot;/&gt;&lt;/object&gt;&lt;object type=&quot;3&quot; unique_id=&quot;10093&quot;&gt;&lt;property id=&quot;20148&quot; value=&quot;5&quot;/&gt;&lt;property id=&quot;20300&quot; value=&quot;Slide 56&quot;/&gt;&lt;property id=&quot;20307&quot; value=&quot;399&quot;/&gt;&lt;/object&gt;&lt;object type=&quot;3&quot; unique_id=&quot;10094&quot;&gt;&lt;property id=&quot;20148&quot; value=&quot;5&quot;/&gt;&lt;property id=&quot;20300&quot; value=&quot;Slide 57&quot;/&gt;&lt;property id=&quot;20307&quot; value=&quot;400&quot;/&gt;&lt;/object&gt;&lt;object type=&quot;3&quot; unique_id=&quot;10095&quot;&gt;&lt;property id=&quot;20148&quot; value=&quot;5&quot;/&gt;&lt;property id=&quot;20300&quot; value=&quot;Slide 58&quot;/&gt;&lt;property id=&quot;20307&quot; value=&quot;401&quot;/&gt;&lt;/object&gt;&lt;object type=&quot;3&quot; unique_id=&quot;10096&quot;&gt;&lt;property id=&quot;20148&quot; value=&quot;5&quot;/&gt;&lt;property id=&quot;20300&quot; value=&quot;Slide 59&quot;/&gt;&lt;property id=&quot;20307&quot; value=&quot;402&quot;/&gt;&lt;/object&gt;&lt;object type=&quot;3&quot; unique_id=&quot;10097&quot;&gt;&lt;property id=&quot;20148&quot; value=&quot;5&quot;/&gt;&lt;property id=&quot;20300&quot; value=&quot;Slide 60&quot;/&gt;&lt;property id=&quot;20307&quot; value=&quot;403&quot;/&gt;&lt;/object&gt;&lt;object type=&quot;3&quot; unique_id=&quot;10098&quot;&gt;&lt;property id=&quot;20148&quot; value=&quot;5&quot;/&gt;&lt;property id=&quot;20300&quot; value=&quot;Slide 61&quot;/&gt;&lt;property id=&quot;20307&quot; value=&quot;404&quot;/&gt;&lt;/object&gt;&lt;object type=&quot;3&quot; unique_id=&quot;10099&quot;&gt;&lt;property id=&quot;20148&quot; value=&quot;5&quot;/&gt;&lt;property id=&quot;20300&quot; value=&quot;Slide 62&quot;/&gt;&lt;property id=&quot;20307&quot; value=&quot;409&quot;/&gt;&lt;/object&gt;&lt;object type=&quot;3&quot; unique_id=&quot;10100&quot;&gt;&lt;property id=&quot;20148&quot; value=&quot;5&quot;/&gt;&lt;property id=&quot;20300&quot; value=&quot;Slide 63&quot;/&gt;&lt;property id=&quot;20307&quot; value=&quot;410&quot;/&gt;&lt;/object&gt;&lt;object type=&quot;3&quot; unique_id=&quot;10101&quot;&gt;&lt;property id=&quot;20148&quot; value=&quot;5&quot;/&gt;&lt;property id=&quot;20300&quot; value=&quot;Slide 64&quot;/&gt;&lt;property id=&quot;20307&quot; value=&quot;408&quot;/&gt;&lt;/object&gt;&lt;object type=&quot;3&quot; unique_id=&quot;10102&quot;&gt;&lt;property id=&quot;20148&quot; value=&quot;5&quot;/&gt;&lt;property id=&quot;20300&quot; value=&quot;Slide 65&quot;/&gt;&lt;property id=&quot;20307&quot; value=&quot;411&quot;/&gt;&lt;/object&gt;&lt;object type=&quot;3&quot; unique_id=&quot;10103&quot;&gt;&lt;property id=&quot;20148&quot; value=&quot;5&quot;/&gt;&lt;property id=&quot;20300&quot; value=&quot;Slide 66&quot;/&gt;&lt;property id=&quot;20307&quot; value=&quot;412&quot;/&gt;&lt;/object&gt;&lt;object type=&quot;3&quot; unique_id=&quot;10104&quot;&gt;&lt;property id=&quot;20148&quot; value=&quot;5&quot;/&gt;&lt;property id=&quot;20300&quot; value=&quot;Slide 67&quot;/&gt;&lt;property id=&quot;20307&quot; value=&quot;413&quot;/&gt;&lt;/object&gt;&lt;object type=&quot;3&quot; unique_id=&quot;10105&quot;&gt;&lt;property id=&quot;20148&quot; value=&quot;5&quot;/&gt;&lt;property id=&quot;20300&quot; value=&quot;Slide 68&quot;/&gt;&lt;property id=&quot;20307&quot; value=&quot;414&quot;/&gt;&lt;/object&gt;&lt;object type=&quot;3&quot; unique_id=&quot;10106&quot;&gt;&lt;property id=&quot;20148&quot; value=&quot;5&quot;/&gt;&lt;property id=&quot;20300&quot; value=&quot;Slide 69&quot;/&gt;&lt;property id=&quot;20307&quot; value=&quot;354&quot;/&gt;&lt;/object&gt;&lt;object type=&quot;3&quot; unique_id=&quot;10107&quot;&gt;&lt;property id=&quot;20148&quot; value=&quot;5&quot;/&gt;&lt;property id=&quot;20300&quot; value=&quot;Slide 70 - &amp;quot;Systém zdravotních bodů&amp;quot;&quot;/&gt;&lt;property id=&quot;20307&quot; value=&quot;353&quot;/&gt;&lt;/object&gt;&lt;object type=&quot;3&quot; unique_id=&quot;10108&quot;&gt;&lt;property id=&quot;20148&quot; value=&quot;5&quot;/&gt;&lt;property id=&quot;20300&quot; value=&quot;Slide 71&quot;/&gt;&lt;property id=&quot;20307&quot; value=&quot;369&quot;/&gt;&lt;/object&gt;&lt;object type=&quot;3&quot; unique_id=&quot;10109&quot;&gt;&lt;property id=&quot;20148&quot; value=&quot;5&quot;/&gt;&lt;property id=&quot;20300&quot; value=&quot;Slide 72&quot;/&gt;&lt;property id=&quot;20307&quot; value=&quot;357&quot;/&gt;&lt;/object&gt;&lt;object type=&quot;3&quot; unique_id=&quot;10110&quot;&gt;&lt;property id=&quot;20148&quot; value=&quot;5&quot;/&gt;&lt;property id=&quot;20300&quot; value=&quot;Slide 73&quot;/&gt;&lt;property id=&quot;20307&quot; value=&quot;358&quot;/&gt;&lt;/object&gt;&lt;object type=&quot;3&quot; unique_id=&quot;10111&quot;&gt;&lt;property id=&quot;20148&quot; value=&quot;5&quot;/&gt;&lt;property id=&quot;20300&quot; value=&quot;Slide 74&quot;/&gt;&lt;property id=&quot;20307&quot; value=&quot;359&quot;/&gt;&lt;/object&gt;&lt;object type=&quot;3&quot; unique_id=&quot;10112&quot;&gt;&lt;property id=&quot;20148&quot; value=&quot;5&quot;/&gt;&lt;property id=&quot;20300&quot; value=&quot;Slide 75&quot;/&gt;&lt;property id=&quot;20307&quot; value=&quot;362&quot;/&gt;&lt;/object&gt;&lt;object type=&quot;3&quot; unique_id=&quot;10113&quot;&gt;&lt;property id=&quot;20148&quot; value=&quot;5&quot;/&gt;&lt;property id=&quot;20300&quot; value=&quot;Slide 76 - &amp;quot;AEROBNÍ POHYBOVÉ AKTIVITY&amp;quot;&quot;/&gt;&lt;property id=&quot;20307&quot; value=&quot;378&quot;/&gt;&lt;/object&gt;&lt;object type=&quot;3&quot; unique_id=&quot;10114&quot;&gt;&lt;property id=&quot;20148&quot; value=&quot;5&quot;/&gt;&lt;property id=&quot;20300&quot; value=&quot;Slide 77 - &amp;quot;AEROBNÍ POHYBOVÉ AKTIVITY&amp;quot;&quot;/&gt;&lt;property id=&quot;20307&quot; value=&quot;379&quot;/&gt;&lt;/object&gt;&lt;object type=&quot;3&quot; unique_id=&quot;10115&quot;&gt;&lt;property id=&quot;20148&quot; value=&quot;5&quot;/&gt;&lt;property id=&quot;20300&quot; value=&quot;Slide 78&quot;/&gt;&lt;property id=&quot;20307&quot; value=&quot;390&quot;/&gt;&lt;/object&gt;&lt;object type=&quot;3&quot; unique_id=&quot;10116&quot;&gt;&lt;property id=&quot;20148&quot; value=&quot;5&quot;/&gt;&lt;property id=&quot;20300&quot; value=&quot;Slide 79&quot;/&gt;&lt;property id=&quot;20307&quot; value=&quot;391&quot;/&gt;&lt;/object&gt;&lt;object type=&quot;3&quot; unique_id=&quot;10117&quot;&gt;&lt;property id=&quot;20148&quot; value=&quot;5&quot;/&gt;&lt;property id=&quot;20300&quot; value=&quot;Slide 80&quot;/&gt;&lt;property id=&quot;20307&quot; value=&quot;392&quot;/&gt;&lt;/object&gt;&lt;object type=&quot;3&quot; unique_id=&quot;10118&quot;&gt;&lt;property id=&quot;20148&quot; value=&quot;5&quot;/&gt;&lt;property id=&quot;20300&quot; value=&quot;Slide 81&quot;/&gt;&lt;property id=&quot;20307&quot; value=&quot;393&quot;/&gt;&lt;/object&gt;&lt;object type=&quot;3&quot; unique_id=&quot;10119&quot;&gt;&lt;property id=&quot;20148&quot; value=&quot;5&quot;/&gt;&lt;property id=&quot;20300&quot; value=&quot;Slide 82&quot;/&gt;&lt;property id=&quot;20307&quot; value=&quot;394&quot;/&gt;&lt;/object&gt;&lt;object type=&quot;3&quot; unique_id=&quot;10120&quot;&gt;&lt;property id=&quot;20148&quot; value=&quot;5&quot;/&gt;&lt;property id=&quot;20300&quot; value=&quot;Slide 83 - &amp;quot;AEROBNÍ POHYBOVÉ AKTIVITY&amp;quot;&quot;/&gt;&lt;property id=&quot;20307&quot; value=&quot;389&quot;/&gt;&lt;/object&gt;&lt;object type=&quot;3&quot; unique_id=&quot;10121&quot;&gt;&lt;property id=&quot;20148&quot; value=&quot;5&quot;/&gt;&lt;property id=&quot;20300&quot; value=&quot;Slide 84&quot;/&gt;&lt;property id=&quot;20307&quot; value=&quot;366&quot;/&gt;&lt;/object&gt;&lt;object type=&quot;3&quot; unique_id=&quot;10122&quot;&gt;&lt;property id=&quot;20148&quot; value=&quot;5&quot;/&gt;&lt;property id=&quot;20300&quot; value=&quot;Slide 85&quot;/&gt;&lt;property id=&quot;20307&quot; value=&quot;368&quot;/&gt;&lt;/object&gt;&lt;object type=&quot;3&quot; unique_id=&quot;10123&quot;&gt;&lt;property id=&quot;20148&quot; value=&quot;5&quot;/&gt;&lt;property id=&quot;20300&quot; value=&quot;Slide 86 - &amp;quot;Účinky PA z hlediska farmakoterapie&amp;quot;&quot;/&gt;&lt;property id=&quot;20307&quot; value=&quot;352&quot;/&gt;&lt;/object&gt;&lt;object type=&quot;3&quot; unique_id=&quot;10124&quot;&gt;&lt;property id=&quot;20148&quot; value=&quot;5&quot;/&gt;&lt;property id=&quot;20300&quot; value=&quot;Slide 87&quot;/&gt;&lt;property id=&quot;20307&quot; value=&quot;370&quot;/&gt;&lt;/object&gt;&lt;object type=&quot;3&quot; unique_id=&quot;10125&quot;&gt;&lt;property id=&quot;20148&quot; value=&quot;5&quot;/&gt;&lt;property id=&quot;20300&quot; value=&quot;Slide 88 - &amp;quot;Diabetes mellitus&amp;quot;&quot;/&gt;&lt;property id=&quot;20307&quot; value=&quot;371&quot;/&gt;&lt;/object&gt;&lt;object type=&quot;3&quot; unique_id=&quot;10126&quot;&gt;&lt;property id=&quot;20148&quot; value=&quot;5&quot;/&gt;&lt;property id=&quot;20300&quot; value=&quot;Slide 89&quot;/&gt;&lt;property id=&quot;20307&quot; value=&quot;372&quot;/&gt;&lt;/object&gt;&lt;object type=&quot;3&quot; unique_id=&quot;10127&quot;&gt;&lt;property id=&quot;20148&quot; value=&quot;5&quot;/&gt;&lt;property id=&quot;20300&quot; value=&quot;Slide 90&quot;/&gt;&lt;property id=&quot;20307&quot; value=&quot;373&quot;/&gt;&lt;/object&gt;&lt;object type=&quot;3&quot; unique_id=&quot;10128&quot;&gt;&lt;property id=&quot;20148&quot; value=&quot;5&quot;/&gt;&lt;property id=&quot;20300&quot; value=&quot;Slide 91&quot;/&gt;&lt;property id=&quot;20307&quot; value=&quot;374&quot;/&gt;&lt;/object&gt;&lt;object type=&quot;3&quot; unique_id=&quot;10129&quot;&gt;&lt;property id=&quot;20148&quot; value=&quot;5&quot;/&gt;&lt;property id=&quot;20300&quot; value=&quot;Slide 92&quot;/&gt;&lt;property id=&quot;20307&quot; value=&quot;375&quot;/&gt;&lt;/object&gt;&lt;object type=&quot;3&quot; unique_id=&quot;10130&quot;&gt;&lt;property id=&quot;20148&quot; value=&quot;5&quot;/&gt;&lt;property id=&quot;20300&quot; value=&quot;Slide 93 - &amp;quot;Diabetes mellitus&amp;quot;&quot;/&gt;&lt;property id=&quot;20307&quot; value=&quot;376&quot;/&gt;&lt;/object&gt;&lt;object type=&quot;3&quot; unique_id=&quot;10131&quot;&gt;&lt;property id=&quot;20148&quot; value=&quot;5&quot;/&gt;&lt;property id=&quot;20300&quot; value=&quot;Slide 94 - &amp;quot;Obesita&amp;quot;&quot;/&gt;&lt;property id=&quot;20307&quot; value=&quot;377&quot;/&gt;&lt;/object&gt;&lt;object type=&quot;3&quot; unique_id=&quot;10132&quot;&gt;&lt;property id=&quot;20148&quot; value=&quot;5&quot;/&gt;&lt;property id=&quot;20300&quot; value=&quot;Slide 95 - &amp;quot;Obesita&amp;quot;&quot;/&gt;&lt;property id=&quot;20307&quot; value=&quot;380&quot;/&gt;&lt;/object&gt;&lt;object type=&quot;3&quot; unique_id=&quot;10133&quot;&gt;&lt;property id=&quot;20148&quot; value=&quot;5&quot;/&gt;&lt;property id=&quot;20300&quot; value=&quot;Slide 96 - &amp;quot;ICHS&amp;quot;&quot;/&gt;&lt;property id=&quot;20307&quot; value=&quot;381&quot;/&gt;&lt;/object&gt;&lt;object type=&quot;3&quot; unique_id=&quot;10134&quot;&gt;&lt;property id=&quot;20148&quot; value=&quot;5&quot;/&gt;&lt;property id=&quot;20300&quot; value=&quot;Slide 97&quot;/&gt;&lt;property id=&quot;20307&quot; value=&quot;396&quot;/&gt;&lt;/object&gt;&lt;object type=&quot;3&quot; unique_id=&quot;10135&quot;&gt;&lt;property id=&quot;20148&quot; value=&quot;5&quot;/&gt;&lt;property id=&quot;20300&quot; value=&quot;Slide 98 - &amp;quot;ICHS&amp;quot;&quot;/&gt;&lt;property id=&quot;20307&quot; value=&quot;382&quot;/&gt;&lt;/object&gt;&lt;object type=&quot;3&quot; unique_id=&quot;10136&quot;&gt;&lt;property id=&quot;20148&quot; value=&quot;5&quot;/&gt;&lt;property id=&quot;20300&quot; value=&quot;Slide 99 - &amp;quot;ICHS&amp;quot;&quot;/&gt;&lt;property id=&quot;20307&quot; value=&quot;383&quot;/&gt;&lt;/object&gt;&lt;object type=&quot;3&quot; unique_id=&quot;10137&quot;&gt;&lt;property id=&quot;20148&quot; value=&quot;5&quot;/&gt;&lt;property id=&quot;20300&quot; value=&quot;Slide 100 - &amp;quot;ICHS&amp;quot;&quot;/&gt;&lt;property id=&quot;20307&quot; value=&quot;384&quot;/&gt;&lt;/object&gt;&lt;object type=&quot;3&quot; unique_id=&quot;10138&quot;&gt;&lt;property id=&quot;20148&quot; value=&quot;5&quot;/&gt;&lt;property id=&quot;20300&quot; value=&quot;Slide 101&quot;/&gt;&lt;property id=&quot;20307&quot; value=&quot;385&quot;/&gt;&lt;/object&gt;&lt;object type=&quot;3&quot; unique_id=&quot;10139&quot;&gt;&lt;property id=&quot;20148&quot; value=&quot;5&quot;/&gt;&lt;property id=&quot;20300&quot; value=&quot;Slide 102&quot;/&gt;&lt;property id=&quot;20307&quot; value=&quot;388&quot;/&gt;&lt;/object&gt;&lt;object type=&quot;3&quot; unique_id=&quot;10140&quot;&gt;&lt;property id=&quot;20148&quot; value=&quot;5&quot;/&gt;&lt;property id=&quot;20300&quot; value=&quot;Slide 103&quot;/&gt;&lt;property id=&quot;20307&quot; value=&quot;386&quot;/&gt;&lt;/object&gt;&lt;object type=&quot;3&quot; unique_id=&quot;10141&quot;&gt;&lt;property id=&quot;20148&quot; value=&quot;5&quot;/&gt;&lt;property id=&quot;20300&quot; value=&quot;Slide 104&quot;/&gt;&lt;property id=&quot;20307&quot; value=&quot;387&quot;/&gt;&lt;/object&gt;&lt;object type=&quot;3&quot; unique_id=&quot;10142&quot;&gt;&lt;property id=&quot;20148&quot; value=&quot;5&quot;/&gt;&lt;property id=&quot;20300&quot; value=&quot;Slide 105&quot;/&gt;&lt;property id=&quot;20307&quot; value=&quot;3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6713</Words>
  <Application>Microsoft Office PowerPoint</Application>
  <PresentationFormat>Předvádění na obrazovce (4:3)</PresentationFormat>
  <Paragraphs>2022</Paragraphs>
  <Slides>115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115</vt:i4>
      </vt:variant>
    </vt:vector>
  </HeadingPairs>
  <TitlesOfParts>
    <vt:vector size="119" baseType="lpstr">
      <vt:lpstr>Výchozí návrh</vt:lpstr>
      <vt:lpstr>Paint Shop Pro Image</vt:lpstr>
      <vt:lpstr>Graf</vt:lpstr>
      <vt:lpstr>Snímek</vt:lpstr>
      <vt:lpstr>PATOFYZIOLOGIE  TĚLESNÉ ZÁTĚŽE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Statické protahovací cvičení (strečink)</vt:lpstr>
      <vt:lpstr>Statické protahovací cvičení (strečink)</vt:lpstr>
      <vt:lpstr>Snímek 12</vt:lpstr>
      <vt:lpstr>Statické protahovací cvičení (strečink)</vt:lpstr>
      <vt:lpstr>Kontrolní otázky</vt:lpstr>
      <vt:lpstr>Snímek 15</vt:lpstr>
      <vt:lpstr>Snímek 16</vt:lpstr>
      <vt:lpstr>Snímek 17</vt:lpstr>
      <vt:lpstr>Snímek 18</vt:lpstr>
      <vt:lpstr>Snímek 19</vt:lpstr>
      <vt:lpstr>% MTR = % VO2 max (60 – 85 %)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HYPOKINETIČTÍ JEDINCI BY MĚLI MÍT "STARTOVNÍ" FÁZI PROGRAMU</vt:lpstr>
      <vt:lpstr>Snímek 32</vt:lpstr>
      <vt:lpstr>HYPOKINETIČTÍ JEDINCI BY MĚLI MÍT "STARTOVNÍ" FÁZI PROGRAMU</vt:lpstr>
      <vt:lpstr>Snímek 34</vt:lpstr>
      <vt:lpstr>HYPOKINETIČTÍ JEDINCI BY MĚLI MÍT "STARTOVNÍ" FÁZI PROGRAMU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Malý vliv aerobní kapacity</vt:lpstr>
      <vt:lpstr>Malý vliv aerobní kapacity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Měření srdeční frekvence</vt:lpstr>
      <vt:lpstr>Měření srdeční frekvence</vt:lpstr>
      <vt:lpstr>Snímek 69</vt:lpstr>
      <vt:lpstr>Měření tepové frekvence</vt:lpstr>
      <vt:lpstr>Měření tepové frekvence</vt:lpstr>
      <vt:lpstr>Snímek 72</vt:lpstr>
      <vt:lpstr>Snímek 73</vt:lpstr>
      <vt:lpstr>VYTRVALOSTNÍ (AEROBNÍ) CVIČENÍ  NEBO VYTRVALOSTNÍ SPORTOVNÍ TRÉNINK INTENZITA ZATÍŽENÍ  ODHAD INTENZITY ZATÍŽENÍ PODLE VNÍMANÉHO ÚSILÍ</vt:lpstr>
      <vt:lpstr>Snímek 75</vt:lpstr>
      <vt:lpstr>RPE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F.I.T.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F.I.T.</vt:lpstr>
      <vt:lpstr>Snímek 93</vt:lpstr>
      <vt:lpstr>Snímek 94</vt:lpstr>
      <vt:lpstr>Snímek 95</vt:lpstr>
      <vt:lpstr>Snímek 96</vt:lpstr>
      <vt:lpstr>Snímek 97</vt:lpstr>
      <vt:lpstr>Snímek 98</vt:lpstr>
      <vt:lpstr>Snímek 99</vt:lpstr>
      <vt:lpstr>Snímek 100</vt:lpstr>
      <vt:lpstr>Snímek 101</vt:lpstr>
      <vt:lpstr>Snímek 102</vt:lpstr>
      <vt:lpstr>Snímek 103</vt:lpstr>
      <vt:lpstr>Snímek 104</vt:lpstr>
      <vt:lpstr>Snímek 105</vt:lpstr>
      <vt:lpstr>Snímek 106</vt:lpstr>
      <vt:lpstr>Snímek 107</vt:lpstr>
      <vt:lpstr>Snímek 108</vt:lpstr>
      <vt:lpstr>Snímek 109</vt:lpstr>
      <vt:lpstr>Snímek 110</vt:lpstr>
      <vt:lpstr>Snímek 111</vt:lpstr>
      <vt:lpstr>Snímek 112</vt:lpstr>
      <vt:lpstr>Snímek 113</vt:lpstr>
      <vt:lpstr>Snímek 114</vt:lpstr>
      <vt:lpstr>Snímek 115</vt:lpstr>
    </vt:vector>
  </TitlesOfParts>
  <Company>GOPAS,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PRESKRIPCE PROGRAMU  POHYBOVÉ AKTIVITY  (obezita, DM, kardiovaskulární onemocnění) </dc:title>
  <dc:creator>doc. MUDr. Pavel Stejskal, CSc.</dc:creator>
  <cp:lastModifiedBy>doc. Stejskal</cp:lastModifiedBy>
  <cp:revision>195</cp:revision>
  <dcterms:created xsi:type="dcterms:W3CDTF">2009-04-08T20:04:13Z</dcterms:created>
  <dcterms:modified xsi:type="dcterms:W3CDTF">2013-11-13T06:27:09Z</dcterms:modified>
</cp:coreProperties>
</file>