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9" r:id="rId21"/>
    <p:sldId id="280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C624D68-D7C4-47B9-9EB7-ACCF407E58A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B3B1544-A2BA-4292-9C1C-02F0FDC99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624D68-D7C4-47B9-9EB7-ACCF407E58A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B1544-A2BA-4292-9C1C-02F0FDC99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C624D68-D7C4-47B9-9EB7-ACCF407E58A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3B1544-A2BA-4292-9C1C-02F0FDC99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624D68-D7C4-47B9-9EB7-ACCF407E58A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B1544-A2BA-4292-9C1C-02F0FDC99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624D68-D7C4-47B9-9EB7-ACCF407E58A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B3B1544-A2BA-4292-9C1C-02F0FDC99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624D68-D7C4-47B9-9EB7-ACCF407E58A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B1544-A2BA-4292-9C1C-02F0FDC99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624D68-D7C4-47B9-9EB7-ACCF407E58A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B1544-A2BA-4292-9C1C-02F0FDC99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624D68-D7C4-47B9-9EB7-ACCF407E58A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B1544-A2BA-4292-9C1C-02F0FDC99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624D68-D7C4-47B9-9EB7-ACCF407E58A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B1544-A2BA-4292-9C1C-02F0FDC99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624D68-D7C4-47B9-9EB7-ACCF407E58A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B1544-A2BA-4292-9C1C-02F0FDC99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624D68-D7C4-47B9-9EB7-ACCF407E58A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3B1544-A2BA-4292-9C1C-02F0FDC995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C624D68-D7C4-47B9-9EB7-ACCF407E58A7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B3B1544-A2BA-4292-9C1C-02F0FDC99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psychopedie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Přednáška: Mgr. Alena Skotáková,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	od 3 do 6/7 let dítěte (Školský zákon 561/2004 Sb., Vyhláška č. 14/2005 Sb., Vyhláška č. 73/2005 Sb.) Děti se vzdělávají podle Rámcového vzdělávacího programu pro předškolní vzdělávání (2007/2008)</a:t>
            </a:r>
            <a:r>
              <a:rPr lang="cs-CZ" b="1" dirty="0" smtClean="0"/>
              <a:t> </a:t>
            </a:r>
            <a:r>
              <a:rPr lang="cs-CZ" dirty="0" smtClean="0"/>
              <a:t>- součástí programu je zaměřenost na děti se speciálními vzdělávacími potřebami a dbání na individuální zvláštnosti</a:t>
            </a:r>
          </a:p>
          <a:p>
            <a:pPr lvl="0"/>
            <a:r>
              <a:rPr lang="cs-CZ" b="1" dirty="0" smtClean="0"/>
              <a:t>mateřská škola</a:t>
            </a:r>
            <a:endParaRPr lang="cs-CZ" dirty="0" smtClean="0"/>
          </a:p>
          <a:p>
            <a:pPr lvl="0"/>
            <a:r>
              <a:rPr lang="cs-CZ" b="1" dirty="0" smtClean="0"/>
              <a:t>mateřská škola speciální</a:t>
            </a:r>
            <a:endParaRPr lang="cs-CZ" dirty="0" smtClean="0"/>
          </a:p>
          <a:p>
            <a:pPr lvl="0"/>
            <a:r>
              <a:rPr lang="cs-CZ" b="1" dirty="0" smtClean="0"/>
              <a:t>speciální třída při mateřské škole</a:t>
            </a:r>
          </a:p>
          <a:p>
            <a:pPr lvl="0">
              <a:buNone/>
            </a:pPr>
            <a:r>
              <a:rPr lang="cs-CZ" b="1" dirty="0" smtClean="0"/>
              <a:t>Přípravná třída – </a:t>
            </a:r>
            <a:r>
              <a:rPr lang="cs-CZ" dirty="0" smtClean="0"/>
              <a:t>pro děti ze sociálně znevýhodňujícího prostředí (pětileté a děti s odkladem školní docházky. Nezapočítává se do povinné školní docházky, je bezplatné, maximální počet žáků je 15.</a:t>
            </a:r>
          </a:p>
          <a:p>
            <a:pPr lvl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školství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cs-CZ" dirty="0" smtClean="0"/>
              <a:t>Vzdělávání v období povinné školní docházky (Školský zákon 561/2004 Sb., Vyhláška č. 48/2005 Sb., Vyhláška č. 73/2005 Sb.)</a:t>
            </a:r>
          </a:p>
          <a:p>
            <a:r>
              <a:rPr lang="cs-CZ" b="1" dirty="0" smtClean="0"/>
              <a:t>Základní škola </a:t>
            </a:r>
            <a:r>
              <a:rPr lang="cs-CZ" dirty="0" smtClean="0"/>
              <a:t>– formou individuální (žák má vypracován IVP), či skupinové integrace (třída pro Ž se zdravotním postižením při ZŠ)</a:t>
            </a:r>
          </a:p>
          <a:p>
            <a:pPr lvl="0"/>
            <a:r>
              <a:rPr lang="cs-CZ" b="1" dirty="0" smtClean="0"/>
              <a:t>Základní škola praktická </a:t>
            </a:r>
            <a:r>
              <a:rPr lang="cs-CZ" dirty="0" smtClean="0"/>
              <a:t>– pro žáky v pásmu lehké MR, devítiletá, 1.stupeň (1.-5.ročník), 2.stupeň (6.-9.ročník) dle nové legislativy od školního roku 2007/2008 - </a:t>
            </a:r>
            <a:r>
              <a:rPr lang="cs-CZ" i="1" dirty="0" smtClean="0"/>
              <a:t>Rámcový vzdělávací program pro základní vzdělávání upravený pro žáky s LMR. Cílem je co nejvyšší možná míra zapojení těchto žáků do společnosti a jejich příprava na profesní dráhu.</a:t>
            </a:r>
            <a:endParaRPr lang="cs-CZ" dirty="0" smtClean="0"/>
          </a:p>
          <a:p>
            <a:r>
              <a:rPr lang="cs-CZ" b="1" dirty="0" smtClean="0"/>
              <a:t>Základní škola speciální </a:t>
            </a:r>
            <a:r>
              <a:rPr lang="cs-CZ" dirty="0" smtClean="0"/>
              <a:t>– žáci se středně těžkým  </a:t>
            </a:r>
            <a:r>
              <a:rPr lang="cs-CZ" dirty="0" err="1" smtClean="0"/>
              <a:t>těžkým</a:t>
            </a:r>
            <a:r>
              <a:rPr lang="cs-CZ" dirty="0" smtClean="0"/>
              <a:t> mentálním postižením a s vícenásobným postižením a autismem. Náplň práce tvoří: zvládnutí trivia (čtení, psaní, počítání), </a:t>
            </a:r>
            <a:r>
              <a:rPr lang="cs-CZ" dirty="0" err="1" smtClean="0"/>
              <a:t>sebeobsluhy</a:t>
            </a:r>
            <a:r>
              <a:rPr lang="cs-CZ" dirty="0" smtClean="0"/>
              <a:t>, osobní hygieny, osvojení si pracovních dovedností vše s respektováním individuálních zvláštností žáků. Může trvat 10 ročníků – 1. stupeň (1.-6. ročník), 2. stupeň (7.-10.ročník). Vyučovací hodina může být rozdělena na více jednotek podle individuálních schopností a potřeb žáků, převládá blokové vyučování. Vzdělávání je realizováno dle Rámcového vzdělávacího programu pro základní školu speciální (RVP ZŠS)</a:t>
            </a:r>
          </a:p>
          <a:p>
            <a:pPr lvl="0"/>
            <a:endParaRPr lang="cs-CZ" dirty="0" smtClean="0"/>
          </a:p>
          <a:p>
            <a:pPr lvl="0">
              <a:buNone/>
            </a:pP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školství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cs-CZ" dirty="0" smtClean="0"/>
              <a:t>Edukace v rámci profesní přípravy</a:t>
            </a:r>
          </a:p>
          <a:p>
            <a:pPr lvl="0"/>
            <a:r>
              <a:rPr lang="cs-CZ" b="1" dirty="0" smtClean="0"/>
              <a:t>Odborné učiliště </a:t>
            </a:r>
            <a:r>
              <a:rPr lang="cs-CZ" dirty="0" smtClean="0"/>
              <a:t>(2 a 3 roky)</a:t>
            </a:r>
          </a:p>
          <a:p>
            <a:pPr lvl="0"/>
            <a:r>
              <a:rPr lang="cs-CZ" b="1" dirty="0" smtClean="0"/>
              <a:t>Praktická škola</a:t>
            </a:r>
            <a:r>
              <a:rPr lang="cs-CZ" dirty="0" smtClean="0"/>
              <a:t>	 – dvouletá (uplatňují se při pomocných pracích ve zdravotnictví, sociální péči a službách, ve výrobních podnicích, v zemědělství, případně chráněných dílnách.</a:t>
            </a:r>
          </a:p>
          <a:p>
            <a:pPr lvl="0">
              <a:buNone/>
            </a:pPr>
            <a:r>
              <a:rPr lang="cs-CZ" dirty="0" smtClean="0"/>
              <a:t>				- jednoletá (případná pracovní činnost má funkci spíše rehabilitační</a:t>
            </a:r>
          </a:p>
          <a:p>
            <a:r>
              <a:rPr lang="cs-CZ" b="1" dirty="0" smtClean="0"/>
              <a:t>Alternativní způsoby pracovní přípravy </a:t>
            </a:r>
            <a:r>
              <a:rPr lang="cs-CZ" dirty="0" smtClean="0"/>
              <a:t>– zácvikové kurzy, dílny pracovní terapie, chráněné modelové dílny</a:t>
            </a:r>
          </a:p>
          <a:p>
            <a:pPr lvl="0">
              <a:buNone/>
            </a:pPr>
            <a:endParaRPr lang="cs-CZ" dirty="0" smtClean="0"/>
          </a:p>
          <a:p>
            <a:pPr lvl="0">
              <a:buNone/>
            </a:pPr>
            <a:r>
              <a:rPr lang="cs-CZ" dirty="0" smtClean="0"/>
              <a:t>Další vzdělávání (dospělých):</a:t>
            </a:r>
          </a:p>
          <a:p>
            <a:pPr lvl="0"/>
            <a:r>
              <a:rPr lang="cs-CZ" dirty="0" smtClean="0"/>
              <a:t>večerní školy,</a:t>
            </a:r>
          </a:p>
          <a:p>
            <a:pPr lvl="0"/>
            <a:r>
              <a:rPr lang="cs-CZ" dirty="0" smtClean="0"/>
              <a:t>kurzy k doplnění vzdělání</a:t>
            </a:r>
          </a:p>
          <a:p>
            <a:pPr lvl="0"/>
            <a:r>
              <a:rPr lang="cs-CZ" dirty="0" smtClean="0"/>
              <a:t>SPC pro MR</a:t>
            </a:r>
          </a:p>
          <a:p>
            <a:pPr lvl="0"/>
            <a:r>
              <a:rPr lang="cs-CZ" dirty="0" smtClean="0"/>
              <a:t>Ústav sociální péče ÚSP (MPSV ČR)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5897880" cy="8306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dospělost</a:t>
            </a:r>
            <a:endParaRPr lang="cs-CZ" sz="36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cs-CZ" sz="1600" dirty="0" smtClean="0"/>
              <a:t>Odlišnosti v prožívání tohoto období od zdravých vrstevníků</a:t>
            </a:r>
          </a:p>
          <a:p>
            <a:endParaRPr lang="cs-CZ" dirty="0"/>
          </a:p>
        </p:txBody>
      </p:sp>
      <p:pic>
        <p:nvPicPr>
          <p:cNvPr id="5" name="Picture 3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000240"/>
            <a:ext cx="550072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Pracovní uplatnění osob s mentálním postižením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Chráněné dílny </a:t>
            </a:r>
            <a:r>
              <a:rPr lang="cs-CZ" dirty="0" smtClean="0"/>
              <a:t>– specifická pracoviště pro občany, kteří mají ztíženou možnost případně se vůbec nemohou uplatnit na trhu práce. Poskytují jim pracovní a společenské uplatnění formou pracovní činnosti.  Smyslem pracovní rehabilitace v chráněných dílnách je průprava pro práci v nechráněných podmínkách. </a:t>
            </a:r>
          </a:p>
          <a:p>
            <a:r>
              <a:rPr lang="cs-CZ" b="1" dirty="0" smtClean="0"/>
              <a:t>Podporované zaměstnávání </a:t>
            </a:r>
            <a:r>
              <a:rPr lang="cs-CZ" dirty="0" smtClean="0"/>
              <a:t>– služba určená lidem, kteří hledají placené zaměstnání v běžném pracovním prostředí. Smyslem je vyrovnávání příležitostí pro pracovní uplatnění lidí se ztíženým přístupem na otevřený trh práce v důsledku zdravotního postižení. PZ se věnují nestátní neziskové organizace (Rytmus v Praze, Spolu v Olomouci)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Zaměstnavatelé s více než 25 zaměstnanci jsou povinni zaměstnat osobu se zdravotním postižením, v praxi však je jen velmi málo z nich ochotno přijmout osobu s postižením mentálním.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Legislativa zaměstnávání osob s mentálním handicapem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Dle zákona o zaměstnanosti č. 435/2004 Sb. Jsou lidé se zdravotním handicapem zařazování do tří skupin: </a:t>
            </a:r>
          </a:p>
          <a:p>
            <a:pPr>
              <a:buNone/>
            </a:pPr>
            <a:r>
              <a:rPr lang="cs-CZ" dirty="0" smtClean="0"/>
              <a:t>	- Osoby s plným invalidním důchodem</a:t>
            </a:r>
          </a:p>
          <a:p>
            <a:pPr>
              <a:buNone/>
            </a:pPr>
            <a:r>
              <a:rPr lang="cs-CZ" dirty="0" smtClean="0"/>
              <a:t>	- Osoby s částečným invalidním důchodem</a:t>
            </a:r>
          </a:p>
          <a:p>
            <a:pPr>
              <a:buNone/>
            </a:pPr>
            <a:r>
              <a:rPr lang="cs-CZ" dirty="0" smtClean="0"/>
              <a:t>	- Osoby zdravotně znevýhodněné</a:t>
            </a:r>
          </a:p>
          <a:p>
            <a:pPr>
              <a:buNone/>
            </a:pPr>
            <a:r>
              <a:rPr lang="cs-CZ" dirty="0" smtClean="0"/>
              <a:t>Deklarace o právech osob s mentálním postižením přijatá valným shromážděním OSN (1971)deklaruje na jednom z prvních míst dokumentu také právo na možnost produktivně pracovat nebo se </a:t>
            </a:r>
            <a:r>
              <a:rPr lang="cs-CZ" dirty="0" err="1" smtClean="0"/>
              <a:t>zabýva</a:t>
            </a:r>
            <a:r>
              <a:rPr lang="cs-CZ" dirty="0" smtClean="0"/>
              <a:t> jinou užitečnou činností.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Sociální služby pro osoby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 rámci sociální politiky státu jsou ve formě nového Zákona o sociálních službách </a:t>
            </a:r>
            <a:r>
              <a:rPr lang="cs-CZ" b="1" dirty="0" smtClean="0">
                <a:solidFill>
                  <a:schemeClr val="tx2"/>
                </a:solidFill>
              </a:rPr>
              <a:t>(Zákon č.108/2006 Sb.)</a:t>
            </a:r>
            <a:r>
              <a:rPr lang="cs-CZ" dirty="0" smtClean="0"/>
              <a:t>přijaty nové strategie v sociální sféře: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Sociální služby zahrnují:</a:t>
            </a:r>
          </a:p>
          <a:p>
            <a:pPr>
              <a:buNone/>
            </a:pPr>
            <a:r>
              <a:rPr lang="cs-CZ" dirty="0" smtClean="0"/>
              <a:t>	- sociální poradenství</a:t>
            </a:r>
          </a:p>
          <a:p>
            <a:pPr>
              <a:buNone/>
            </a:pPr>
            <a:r>
              <a:rPr lang="cs-CZ" dirty="0" smtClean="0"/>
              <a:t>	- služby sociální péče</a:t>
            </a:r>
          </a:p>
          <a:p>
            <a:pPr>
              <a:buNone/>
            </a:pPr>
            <a:r>
              <a:rPr lang="cs-CZ" dirty="0" smtClean="0"/>
              <a:t>	- služby sociální prevence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Formy sociálních služeb:</a:t>
            </a:r>
          </a:p>
          <a:p>
            <a:pPr>
              <a:buNone/>
            </a:pPr>
            <a:r>
              <a:rPr lang="cs-CZ" dirty="0" smtClean="0"/>
              <a:t>	- pobytové</a:t>
            </a:r>
          </a:p>
          <a:p>
            <a:pPr>
              <a:buNone/>
            </a:pPr>
            <a:r>
              <a:rPr lang="cs-CZ" dirty="0" smtClean="0"/>
              <a:t>	- ambulantní</a:t>
            </a:r>
          </a:p>
          <a:p>
            <a:pPr>
              <a:buNone/>
            </a:pPr>
            <a:r>
              <a:rPr lang="cs-CZ" dirty="0" smtClean="0"/>
              <a:t>	- terénní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Zařízení sociálních služeb pro osoby s mentálním postižením: </a:t>
            </a:r>
            <a:r>
              <a:rPr lang="cs-CZ" dirty="0" smtClean="0"/>
              <a:t>např. centra denních služeb, denní stacionáře, týdenní stacionáře, domovy pro osoby se zdravotním postižením a chráněné bydlení</a:t>
            </a:r>
          </a:p>
          <a:p>
            <a:pPr>
              <a:buNone/>
            </a:pPr>
            <a:r>
              <a:rPr lang="cs-CZ" dirty="0" smtClean="0"/>
              <a:t>	-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Downův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Považován za nejrozšířenější formu mentální retardace, je nejčastější </a:t>
            </a:r>
            <a:r>
              <a:rPr lang="cs-CZ" dirty="0" smtClean="0">
                <a:solidFill>
                  <a:schemeClr val="tx2"/>
                </a:solidFill>
              </a:rPr>
              <a:t>chromozomální aberací</a:t>
            </a:r>
            <a:r>
              <a:rPr lang="cs-CZ" dirty="0" smtClean="0"/>
              <a:t> vyskytující se kdekoliv na světě. </a:t>
            </a:r>
          </a:p>
          <a:p>
            <a:r>
              <a:rPr lang="cs-CZ" dirty="0" smtClean="0"/>
              <a:t>Většinou mají </a:t>
            </a:r>
            <a:r>
              <a:rPr lang="cs-CZ" dirty="0" smtClean="0">
                <a:solidFill>
                  <a:schemeClr val="tx2"/>
                </a:solidFill>
              </a:rPr>
              <a:t>středně těžkou mentální retardaci </a:t>
            </a:r>
            <a:r>
              <a:rPr lang="cs-CZ" dirty="0" smtClean="0"/>
              <a:t>(IQ 35 – 49), mohou mít i lehkou MR nebo těžkou MR, i téměř průměrnou inteligenci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Fyziognomické zvláštnosti a zdravotní obtíže </a:t>
            </a:r>
            <a:r>
              <a:rPr lang="cs-CZ" dirty="0" smtClean="0"/>
              <a:t>(nejsou vždy)– menší hlava, kulatý vzhled, širší a mohutnější krk, malá výška, úzká oční víčka, chybné postavení zubů, ruce a chodidla malé, jedna rýha přes dlaň, ortopedické problémy, hypotonie, MR, vrozené srdeční vady, anomálie žaludku a střev, zrakové vady, sluchové vady, autismus, ADHD, </a:t>
            </a:r>
            <a:r>
              <a:rPr lang="cs-CZ" dirty="0" err="1" smtClean="0"/>
              <a:t>celiakie</a:t>
            </a:r>
            <a:r>
              <a:rPr lang="cs-CZ" dirty="0" smtClean="0"/>
              <a:t>, leukémie,….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Downův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Výskyt</a:t>
            </a:r>
            <a:r>
              <a:rPr lang="cs-CZ" dirty="0" smtClean="0"/>
              <a:t> v každé populaci přibližně stejný.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Rizikový faktor</a:t>
            </a:r>
            <a:r>
              <a:rPr lang="cs-CZ" dirty="0" smtClean="0"/>
              <a:t>: matky nad 35 let, nebo 15-19, otcové nad 50, vlivy radiace a fyzikální vlivy</a:t>
            </a:r>
          </a:p>
          <a:p>
            <a:r>
              <a:rPr lang="cs-CZ" dirty="0" smtClean="0"/>
              <a:t>Vrozená chromozomální vada (tzv. genomová choroba) – </a:t>
            </a:r>
            <a:r>
              <a:rPr lang="cs-CZ" dirty="0" err="1" smtClean="0">
                <a:solidFill>
                  <a:schemeClr val="tx2"/>
                </a:solidFill>
              </a:rPr>
              <a:t>trisomie</a:t>
            </a:r>
            <a:r>
              <a:rPr lang="cs-CZ" dirty="0" smtClean="0">
                <a:solidFill>
                  <a:schemeClr val="tx2"/>
                </a:solidFill>
              </a:rPr>
              <a:t> 21. chromozomu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Prenatální diagnostika </a:t>
            </a:r>
            <a:r>
              <a:rPr lang="cs-CZ" dirty="0" smtClean="0"/>
              <a:t>– triple test, ultrazvuk, amniocentéza,…</a:t>
            </a:r>
          </a:p>
          <a:p>
            <a:r>
              <a:rPr lang="cs-CZ" dirty="0" smtClean="0"/>
              <a:t>Stěžejní je odborná péče, rodina (bohužel velké procento vyrůstá v institucionální péči)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Downův syndrom - edukace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Systém edukace je stejný jako u jedinců s mentální retardací. Výběr školy závisí na </a:t>
            </a:r>
            <a:r>
              <a:rPr lang="cs-CZ" dirty="0" smtClean="0">
                <a:solidFill>
                  <a:schemeClr val="tx2"/>
                </a:solidFill>
              </a:rPr>
              <a:t>stupni MR</a:t>
            </a:r>
            <a:r>
              <a:rPr lang="cs-CZ" dirty="0" smtClean="0"/>
              <a:t>. Vzhledem k dobré míře socializace a adaptačním schopnostem se doporučuje </a:t>
            </a:r>
            <a:r>
              <a:rPr lang="cs-CZ" dirty="0" smtClean="0">
                <a:solidFill>
                  <a:schemeClr val="tx2"/>
                </a:solidFill>
              </a:rPr>
              <a:t>integrace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Správnou výchovou lze docílit nejen zlepšení kvality jejich života, ale i adekvátního začlenění do života jako </a:t>
            </a:r>
            <a:r>
              <a:rPr lang="cs-CZ" dirty="0" smtClean="0">
                <a:solidFill>
                  <a:schemeClr val="tx2"/>
                </a:solidFill>
              </a:rPr>
              <a:t>rovnoprávných občanů společnosti.</a:t>
            </a:r>
          </a:p>
          <a:p>
            <a:r>
              <a:rPr lang="cs-CZ" dirty="0" smtClean="0"/>
              <a:t>Potřeba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intenzivní logopedické péče</a:t>
            </a:r>
            <a:r>
              <a:rPr lang="cs-CZ" dirty="0" smtClean="0"/>
              <a:t>, doporučují se alternativní přístupy </a:t>
            </a:r>
            <a:r>
              <a:rPr lang="cs-CZ" dirty="0" err="1" smtClean="0"/>
              <a:t>Feuersteinova</a:t>
            </a:r>
            <a:r>
              <a:rPr lang="cs-CZ" dirty="0" smtClean="0"/>
              <a:t> metoda, prvky </a:t>
            </a:r>
            <a:r>
              <a:rPr lang="cs-CZ" dirty="0" err="1" smtClean="0"/>
              <a:t>Montessori</a:t>
            </a:r>
            <a:r>
              <a:rPr lang="cs-CZ" dirty="0" smtClean="0"/>
              <a:t>, muzikoterapie, </a:t>
            </a:r>
            <a:r>
              <a:rPr lang="cs-CZ" dirty="0" err="1" smtClean="0"/>
              <a:t>dramaterapie</a:t>
            </a:r>
            <a:r>
              <a:rPr lang="cs-CZ" dirty="0" smtClean="0"/>
              <a:t>, </a:t>
            </a:r>
            <a:r>
              <a:rPr lang="cs-CZ" dirty="0" err="1" smtClean="0"/>
              <a:t>canisterapie</a:t>
            </a:r>
            <a:r>
              <a:rPr lang="cs-CZ" dirty="0" smtClean="0"/>
              <a:t>,..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Psychopedie</a:t>
            </a:r>
            <a:r>
              <a:rPr lang="cs-CZ" b="1" dirty="0" smtClean="0"/>
              <a:t>, pedagogika  osob s mentálním postižením </a:t>
            </a:r>
            <a:r>
              <a:rPr lang="cs-CZ" dirty="0" smtClean="0"/>
              <a:t>– </a:t>
            </a:r>
            <a:r>
              <a:rPr lang="cs-CZ" dirty="0" err="1" smtClean="0"/>
              <a:t>speciálněpedagogická</a:t>
            </a:r>
            <a:r>
              <a:rPr lang="cs-CZ" dirty="0" smtClean="0"/>
              <a:t> disciplína, která se zabývá problematikou  edukace, podpory a poskytování služeb osobám s mentálním postižením v jednotlivých fázích jejich života. Psyché = duše, </a:t>
            </a:r>
            <a:r>
              <a:rPr lang="cs-CZ" dirty="0" err="1" smtClean="0"/>
              <a:t>paideia</a:t>
            </a:r>
            <a:r>
              <a:rPr lang="cs-CZ" dirty="0" smtClean="0"/>
              <a:t> = výchova</a:t>
            </a:r>
          </a:p>
          <a:p>
            <a:r>
              <a:rPr lang="cs-CZ" b="1" dirty="0" smtClean="0"/>
              <a:t>Předmět </a:t>
            </a:r>
            <a:r>
              <a:rPr lang="cs-CZ" b="1" dirty="0" err="1" smtClean="0"/>
              <a:t>psychopedie</a:t>
            </a:r>
            <a:r>
              <a:rPr lang="cs-CZ" b="1" dirty="0" smtClean="0"/>
              <a:t> </a:t>
            </a:r>
            <a:r>
              <a:rPr lang="cs-CZ" dirty="0" smtClean="0"/>
              <a:t>– člověk s mentálním postižením bez ohledu na věk, stupeň postižení a případně kombinaci postižení.</a:t>
            </a:r>
          </a:p>
          <a:p>
            <a:r>
              <a:rPr lang="cs-CZ" b="1" dirty="0" smtClean="0"/>
              <a:t>Cíl </a:t>
            </a:r>
            <a:r>
              <a:rPr lang="cs-CZ" b="1" dirty="0" err="1" smtClean="0"/>
              <a:t>psychopedie</a:t>
            </a:r>
            <a:r>
              <a:rPr lang="cs-CZ" b="1" dirty="0" smtClean="0"/>
              <a:t> </a:t>
            </a:r>
            <a:r>
              <a:rPr lang="cs-CZ" dirty="0" smtClean="0"/>
              <a:t>-  dosažení maximálního stupně rozvoje osobnosti jedinců s mentálním postižením při respektování zvláštnosti postižení a jedinečnosti každé osobnosti a snaha o jejich integraci do majoritní společnosti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Pohybové aktivity osob s mentálním postižením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Díky sportu mají mentálně postižení možnost </a:t>
            </a:r>
            <a:r>
              <a:rPr lang="cs-CZ" b="1" dirty="0" smtClean="0"/>
              <a:t>získat nové kamarády, zvýšit sebevědomí, přispívá také k orientaci ve světě a v neposlední řadě pomáhá také sportovcům s MP učit se trávit volný čas smysluplně a pozitivně.</a:t>
            </a:r>
          </a:p>
          <a:p>
            <a:r>
              <a:rPr lang="cs-CZ" b="1" dirty="0" smtClean="0"/>
              <a:t>INAS – FID</a:t>
            </a:r>
            <a:r>
              <a:rPr lang="cs-CZ" dirty="0" smtClean="0"/>
              <a:t> (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Sports</a:t>
            </a:r>
            <a:r>
              <a:rPr lang="cs-CZ" dirty="0" smtClean="0"/>
              <a:t> </a:t>
            </a:r>
            <a:r>
              <a:rPr lang="cs-CZ" dirty="0" err="1" smtClean="0"/>
              <a:t>Federation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Persons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Intellectual</a:t>
            </a:r>
            <a:r>
              <a:rPr lang="cs-CZ" dirty="0" smtClean="0"/>
              <a:t> </a:t>
            </a:r>
            <a:r>
              <a:rPr lang="cs-CZ" dirty="0" err="1" smtClean="0"/>
              <a:t>Disability</a:t>
            </a:r>
            <a:r>
              <a:rPr lang="cs-CZ" dirty="0" smtClean="0"/>
              <a:t>) (http://www.</a:t>
            </a:r>
            <a:r>
              <a:rPr lang="cs-CZ" dirty="0" err="1" smtClean="0"/>
              <a:t>inas</a:t>
            </a:r>
            <a:r>
              <a:rPr lang="cs-CZ" dirty="0" smtClean="0"/>
              <a:t>-</a:t>
            </a:r>
            <a:r>
              <a:rPr lang="cs-CZ" dirty="0" err="1" smtClean="0"/>
              <a:t>fid.org</a:t>
            </a:r>
            <a:r>
              <a:rPr lang="cs-CZ" dirty="0" smtClean="0"/>
              <a:t>) byla založena v roce 1986 (s názvem INAS-FMH, od roku 1999 INAS-FID) - mezinárodní sportovní federaci, reprezentující zájmy osob s intelektovým postižením v oblasti sportovních aktivit.</a:t>
            </a:r>
            <a:endParaRPr lang="cs-CZ" b="1" dirty="0" smtClean="0"/>
          </a:p>
          <a:p>
            <a:r>
              <a:rPr lang="cs-CZ" dirty="0" smtClean="0"/>
              <a:t>Český svaz mentálně postižených sportovců je občanským sdružením samostatných sportovních oddílů, odborů, klubů a tělovýchovných jednot, případně dalších organizací a jednotlivců (dále jen oddílů), které zajišťuje tělovýchovnou, sportovní a turistickou činnost sociální skupiny mentálně postižených sportovců.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Bartoňová, M, </a:t>
            </a:r>
            <a:r>
              <a:rPr lang="cs-CZ" dirty="0" err="1" smtClean="0"/>
              <a:t>Bazalová</a:t>
            </a:r>
            <a:r>
              <a:rPr lang="cs-CZ" dirty="0" smtClean="0"/>
              <a:t>, B., </a:t>
            </a:r>
            <a:r>
              <a:rPr lang="cs-CZ" dirty="0" err="1" smtClean="0"/>
              <a:t>Pipeková</a:t>
            </a:r>
            <a:r>
              <a:rPr lang="cs-CZ" dirty="0" smtClean="0"/>
              <a:t>, </a:t>
            </a:r>
            <a:r>
              <a:rPr lang="cs-CZ" dirty="0" err="1" smtClean="0"/>
              <a:t>J.</a:t>
            </a:r>
            <a:r>
              <a:rPr lang="cs-CZ" i="1" dirty="0" err="1" smtClean="0"/>
              <a:t>Psychopedie</a:t>
            </a:r>
            <a:r>
              <a:rPr lang="cs-CZ" i="1" dirty="0" smtClean="0"/>
              <a:t>. </a:t>
            </a:r>
            <a:r>
              <a:rPr lang="cs-CZ" dirty="0" smtClean="0"/>
              <a:t>Distanční texty. Brno: </a:t>
            </a:r>
            <a:r>
              <a:rPr lang="cs-CZ" dirty="0" err="1" smtClean="0"/>
              <a:t>Paido</a:t>
            </a:r>
            <a:r>
              <a:rPr lang="cs-CZ" dirty="0" smtClean="0"/>
              <a:t>, 2007. ISBN 978 – 80-7315-144-7</a:t>
            </a:r>
          </a:p>
          <a:p>
            <a:r>
              <a:rPr lang="cs-CZ" dirty="0" err="1" smtClean="0"/>
              <a:t>Pipeková</a:t>
            </a:r>
            <a:r>
              <a:rPr lang="cs-CZ" dirty="0" smtClean="0"/>
              <a:t>, J. (</a:t>
            </a:r>
            <a:r>
              <a:rPr lang="cs-CZ" dirty="0" err="1" smtClean="0"/>
              <a:t>ed</a:t>
            </a:r>
            <a:r>
              <a:rPr lang="cs-CZ" dirty="0" smtClean="0"/>
              <a:t>.). </a:t>
            </a:r>
            <a:r>
              <a:rPr lang="cs-CZ" i="1" dirty="0" smtClean="0"/>
              <a:t>Kapitoly ze speciální pedagogiky.</a:t>
            </a:r>
            <a:r>
              <a:rPr lang="cs-CZ" dirty="0" smtClean="0"/>
              <a:t> Brno : </a:t>
            </a:r>
            <a:r>
              <a:rPr lang="cs-CZ" dirty="0" err="1" smtClean="0"/>
              <a:t>Paido</a:t>
            </a:r>
            <a:r>
              <a:rPr lang="cs-CZ" dirty="0" smtClean="0"/>
              <a:t>, 2006. ISBN 80-7315-120-0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b="1" dirty="0" smtClean="0"/>
              <a:t>Mentální retardace (MR) </a:t>
            </a:r>
            <a:r>
              <a:rPr lang="cs-CZ" dirty="0" smtClean="0"/>
              <a:t>- vývojová porucha integrace psychických funkcí postihující jedince ve všech složkách jeho osobnosti - duševní, tělesné i sociální.Trvale porušena poznávací schopnost - projevuje se v procesu </a:t>
            </a:r>
            <a:r>
              <a:rPr lang="cs-CZ" b="1" dirty="0" smtClean="0"/>
              <a:t>učení</a:t>
            </a:r>
            <a:r>
              <a:rPr lang="cs-CZ" dirty="0" smtClean="0"/>
              <a:t>.Jde o celkové </a:t>
            </a:r>
            <a:r>
              <a:rPr lang="cs-CZ" b="1" dirty="0" smtClean="0"/>
              <a:t>snížení intelektových schopností</a:t>
            </a:r>
            <a:r>
              <a:rPr lang="cs-CZ" dirty="0" smtClean="0"/>
              <a:t> (schopnost myslet, učit se, přizpůsobovat se svému okolí.</a:t>
            </a:r>
          </a:p>
          <a:p>
            <a:pPr lvl="0">
              <a:buNone/>
            </a:pPr>
            <a:r>
              <a:rPr lang="cs-CZ" dirty="0" smtClean="0"/>
              <a:t>	- vrozená</a:t>
            </a:r>
          </a:p>
          <a:p>
            <a:pPr>
              <a:buNone/>
            </a:pPr>
            <a:r>
              <a:rPr lang="cs-CZ" dirty="0" smtClean="0"/>
              <a:t>	- částečně získaná (do 2 let života dítěte)</a:t>
            </a:r>
          </a:p>
          <a:p>
            <a:r>
              <a:rPr lang="cs-CZ" b="1" dirty="0" smtClean="0"/>
              <a:t>Demence - </a:t>
            </a:r>
            <a:r>
              <a:rPr lang="cs-CZ" dirty="0" smtClean="0"/>
              <a:t>proces zastavení, rozpadu normálního mentálního vývoje </a:t>
            </a:r>
            <a:r>
              <a:rPr lang="cs-CZ" b="1" dirty="0" smtClean="0"/>
              <a:t>po 2. roce života</a:t>
            </a:r>
            <a:r>
              <a:rPr lang="cs-CZ" dirty="0" smtClean="0"/>
              <a:t>. získaná MR. </a:t>
            </a:r>
            <a:r>
              <a:rPr lang="cs-CZ" b="1" dirty="0" smtClean="0"/>
              <a:t>Příčiny</a:t>
            </a:r>
            <a:r>
              <a:rPr lang="cs-CZ" dirty="0" smtClean="0"/>
              <a:t>: nemoc, úraz hlavy (zánět mozku, nádory), poruchy metabolismu, intoxikace, duševní poruchy. </a:t>
            </a:r>
            <a:r>
              <a:rPr lang="cs-CZ" b="1" dirty="0" smtClean="0"/>
              <a:t>Projevy</a:t>
            </a:r>
            <a:r>
              <a:rPr lang="cs-CZ" dirty="0" smtClean="0"/>
              <a:t>: poruchy paměti, orientace, úsudku, schopnosti abstraktního myšlení, motivace, pozornosti, emotivity, chování, komunikace.</a:t>
            </a:r>
          </a:p>
          <a:p>
            <a:pPr lvl="0">
              <a:buNone/>
            </a:pPr>
            <a:r>
              <a:rPr lang="cs-CZ" dirty="0" smtClean="0"/>
              <a:t>	- dětská</a:t>
            </a:r>
          </a:p>
          <a:p>
            <a:pPr lvl="0">
              <a:buNone/>
            </a:pPr>
            <a:r>
              <a:rPr lang="cs-CZ" dirty="0" smtClean="0"/>
              <a:t>	- stařecká</a:t>
            </a:r>
          </a:p>
          <a:p>
            <a:r>
              <a:rPr lang="cs-CZ" b="1" dirty="0" err="1" smtClean="0"/>
              <a:t>Pseudooligofrenie</a:t>
            </a:r>
            <a:r>
              <a:rPr lang="cs-CZ" b="1" dirty="0" smtClean="0"/>
              <a:t> - </a:t>
            </a:r>
            <a:r>
              <a:rPr lang="cs-CZ" dirty="0" smtClean="0"/>
              <a:t>zdánlivá MR, ve skutečnosti se nejedná o MR (dříve sociální debilita). Způsobena vlivem vnějšího prostředí, Dítě je výchovně zanedbané, trpí psychickou deprivací, pochází ze </a:t>
            </a:r>
            <a:r>
              <a:rPr lang="cs-CZ" dirty="0" err="1" smtClean="0"/>
              <a:t>socio</a:t>
            </a:r>
            <a:r>
              <a:rPr lang="cs-CZ" dirty="0" smtClean="0"/>
              <a:t>-kulturně znevýhodněného prostředí.IQ nižší o 10 až 20 bodů - hraniční pásmo MR. </a:t>
            </a:r>
            <a:r>
              <a:rPr lang="cs-CZ" b="1" dirty="0" smtClean="0"/>
              <a:t>Projevy</a:t>
            </a:r>
            <a:r>
              <a:rPr lang="cs-CZ" dirty="0" smtClean="0"/>
              <a:t>: opožděný vývoj řeči, myšlení, schopnosti sociální adaptace, infantilismus, hravost, negativismus, apatie. Motorika nebývá porušena. Nejedná se o trvalý stav.</a:t>
            </a:r>
          </a:p>
          <a:p>
            <a:pPr lvl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Charakteristika osob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Celkové poškození neuropsychického vývoje osob s mentálním postižením s sebou přináší řadu zvláštností v jednotlivých stránkách jejich osobnosti. Poškození se dotýká procesů </a:t>
            </a:r>
            <a:r>
              <a:rPr lang="cs-CZ" b="1" dirty="0" smtClean="0"/>
              <a:t>poznávacích</a:t>
            </a:r>
            <a:r>
              <a:rPr lang="cs-CZ" dirty="0" smtClean="0"/>
              <a:t>, zasahuje sféru </a:t>
            </a:r>
            <a:r>
              <a:rPr lang="cs-CZ" b="1" dirty="0" smtClean="0"/>
              <a:t>emocionální</a:t>
            </a:r>
            <a:r>
              <a:rPr lang="cs-CZ" dirty="0" smtClean="0"/>
              <a:t> a </a:t>
            </a:r>
            <a:r>
              <a:rPr lang="cs-CZ" b="1" dirty="0" smtClean="0"/>
              <a:t>volní</a:t>
            </a:r>
            <a:r>
              <a:rPr lang="cs-CZ" dirty="0" smtClean="0"/>
              <a:t>, ovlivňuje </a:t>
            </a:r>
            <a:r>
              <a:rPr lang="cs-CZ" b="1" dirty="0" smtClean="0"/>
              <a:t>adaptibilitu</a:t>
            </a:r>
            <a:r>
              <a:rPr lang="cs-CZ" dirty="0" smtClean="0"/>
              <a:t> i </a:t>
            </a:r>
            <a:r>
              <a:rPr lang="cs-CZ" b="1" dirty="0" smtClean="0"/>
              <a:t>chování</a:t>
            </a:r>
            <a:r>
              <a:rPr lang="cs-CZ" dirty="0" smtClean="0"/>
              <a:t> jedince, projevuje se i ve zvláštnostech </a:t>
            </a:r>
            <a:r>
              <a:rPr lang="cs-CZ" b="1" dirty="0" smtClean="0"/>
              <a:t>motoriky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Klasifikace mentální retardace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Klasifikace podle etiologie </a:t>
            </a:r>
            <a:r>
              <a:rPr lang="cs-CZ" dirty="0" smtClean="0"/>
              <a:t>(existuje mnoho dělení od různých autorů)</a:t>
            </a:r>
          </a:p>
          <a:p>
            <a:r>
              <a:rPr lang="cs-CZ" dirty="0" smtClean="0"/>
              <a:t>Příčiny </a:t>
            </a:r>
            <a:r>
              <a:rPr lang="cs-CZ" b="1" dirty="0" smtClean="0"/>
              <a:t>endogenní</a:t>
            </a:r>
            <a:r>
              <a:rPr lang="cs-CZ" dirty="0" smtClean="0"/>
              <a:t> (genetické, dědičné)</a:t>
            </a:r>
          </a:p>
          <a:p>
            <a:r>
              <a:rPr lang="cs-CZ" dirty="0" smtClean="0"/>
              <a:t>Příčiny </a:t>
            </a:r>
            <a:r>
              <a:rPr lang="cs-CZ" b="1" dirty="0" smtClean="0"/>
              <a:t>exogenní</a:t>
            </a:r>
            <a:r>
              <a:rPr lang="cs-CZ" dirty="0" smtClean="0"/>
              <a:t> (vzniklé vlivem prostředí) – v raném těhotenství poškození oplozeného vajíčka, v pozdním těhotenství </a:t>
            </a:r>
            <a:r>
              <a:rPr lang="cs-CZ" dirty="0" err="1" smtClean="0"/>
              <a:t>intrauterinní</a:t>
            </a:r>
            <a:r>
              <a:rPr lang="cs-CZ" dirty="0" smtClean="0"/>
              <a:t> infekce, špatná výživa, inkompatibilita, abnormální porod, postnatální nemoci nebo úrazy v dětství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Klasifikace mentální retardace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Klasifikace dle stupně mentálního postižení</a:t>
            </a:r>
          </a:p>
          <a:p>
            <a:pPr lvl="0"/>
            <a:r>
              <a:rPr lang="cs-CZ" dirty="0" smtClean="0"/>
              <a:t>F 70</a:t>
            </a:r>
            <a:r>
              <a:rPr lang="cs-CZ" b="1" dirty="0" smtClean="0"/>
              <a:t> Lehká MR - IQ 69-50 </a:t>
            </a:r>
            <a:r>
              <a:rPr lang="cs-CZ" dirty="0" smtClean="0"/>
              <a:t>(odpovídá mentálnímu věku 9-12 let). Stav vede k obtížím při školní výuce. Mnoho dospělých je ale schopno práce a úspěšně udržují sociální vztahy a přispívají k životu společnosti.</a:t>
            </a:r>
          </a:p>
          <a:p>
            <a:pPr lvl="0"/>
            <a:r>
              <a:rPr lang="cs-CZ" dirty="0" smtClean="0"/>
              <a:t>F 71 </a:t>
            </a:r>
            <a:r>
              <a:rPr lang="cs-CZ" b="1" dirty="0" smtClean="0"/>
              <a:t>Středně těžká MR - IQ 49-35 </a:t>
            </a:r>
            <a:r>
              <a:rPr lang="cs-CZ" dirty="0" smtClean="0"/>
              <a:t>(odpovídá mentálnímu věku 6-9 let). Zřetelné vývojové opoždění  dětství, avšak mnozí se </a:t>
            </a:r>
            <a:r>
              <a:rPr lang="cs-CZ" dirty="0" err="1" smtClean="0"/>
              <a:t>dokáží</a:t>
            </a:r>
            <a:r>
              <a:rPr lang="cs-CZ" dirty="0" smtClean="0"/>
              <a:t> vyvinout k určité hranici nezávislosti a soběstačnosti, dosáhnou přiměřené komunikace a školních dovedností. Dospělí budou potřebovat  různý stupeň podpory k práci  a k činnostem ve společnosti</a:t>
            </a:r>
            <a:endParaRPr lang="cs-CZ" b="1" dirty="0" smtClean="0"/>
          </a:p>
          <a:p>
            <a:pPr lvl="0"/>
            <a:r>
              <a:rPr lang="cs-CZ" dirty="0" smtClean="0"/>
              <a:t>F 72 </a:t>
            </a:r>
            <a:r>
              <a:rPr lang="cs-CZ" b="1" dirty="0" smtClean="0"/>
              <a:t>Těžká MR - IQ 34-20 </a:t>
            </a:r>
            <a:r>
              <a:rPr lang="cs-CZ" dirty="0" smtClean="0"/>
              <a:t>(odpovídá mentálnímu věku 3-6 let). Stav vyžaduje trvalou potřebu podpory.</a:t>
            </a:r>
            <a:endParaRPr lang="cs-CZ" b="1" dirty="0" smtClean="0"/>
          </a:p>
          <a:p>
            <a:pPr lvl="0"/>
            <a:r>
              <a:rPr lang="cs-CZ" dirty="0" smtClean="0"/>
              <a:t>F 73 </a:t>
            </a:r>
            <a:r>
              <a:rPr lang="cs-CZ" b="1" dirty="0" smtClean="0"/>
              <a:t>Hluboká MR - IQ 19 a níže </a:t>
            </a:r>
            <a:r>
              <a:rPr lang="cs-CZ" dirty="0" smtClean="0"/>
              <a:t>(odpovídá mentálnímu věku pod 3 roky). Stav způsobuje nesamostatnost a potřebu pomoci při pohybování, komunikaci a  hygienické péči.</a:t>
            </a:r>
            <a:endParaRPr lang="cs-CZ" b="1" dirty="0" smtClean="0"/>
          </a:p>
          <a:p>
            <a:pPr lvl="0"/>
            <a:r>
              <a:rPr lang="cs-CZ" dirty="0" smtClean="0"/>
              <a:t>F 78 </a:t>
            </a:r>
            <a:r>
              <a:rPr lang="cs-CZ" b="1" dirty="0" smtClean="0"/>
              <a:t>Jiná MR – </a:t>
            </a:r>
            <a:r>
              <a:rPr lang="cs-CZ" dirty="0" smtClean="0"/>
              <a:t>nelze přesně určit pro  přidružená postižení smyslová a tělesná, poruchy chování a autismus</a:t>
            </a:r>
          </a:p>
          <a:p>
            <a:pPr lvl="0"/>
            <a:r>
              <a:rPr lang="cs-CZ" dirty="0" smtClean="0"/>
              <a:t>F 79 </a:t>
            </a:r>
            <a:r>
              <a:rPr lang="cs-CZ" b="1" dirty="0" smtClean="0"/>
              <a:t>Nespecifikovaná MR – </a:t>
            </a:r>
            <a:r>
              <a:rPr lang="cs-CZ" dirty="0" smtClean="0"/>
              <a:t>je určeno, že jde o mentální postižení, ale pro nedostatek znaků nelze jedince přesně zařadit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Klasifikace mentální retardace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cs-CZ" sz="3200" b="1" dirty="0" smtClean="0"/>
              <a:t>Typ postižení</a:t>
            </a:r>
            <a:r>
              <a:rPr lang="cs-CZ" sz="3200" dirty="0" smtClean="0"/>
              <a:t>:</a:t>
            </a:r>
          </a:p>
          <a:p>
            <a:pPr lvl="0"/>
            <a:r>
              <a:rPr lang="cs-CZ" sz="3200" dirty="0" err="1" smtClean="0"/>
              <a:t>eretický</a:t>
            </a:r>
            <a:r>
              <a:rPr lang="cs-CZ" sz="3200" dirty="0" smtClean="0"/>
              <a:t> (nepokojný, dráždivý, </a:t>
            </a:r>
            <a:r>
              <a:rPr lang="cs-CZ" sz="3200" dirty="0" err="1" smtClean="0"/>
              <a:t>instabilní</a:t>
            </a:r>
            <a:r>
              <a:rPr lang="cs-CZ" sz="3200" dirty="0" smtClean="0"/>
              <a:t>)</a:t>
            </a:r>
          </a:p>
          <a:p>
            <a:pPr lvl="0"/>
            <a:r>
              <a:rPr lang="cs-CZ" sz="3200" dirty="0" smtClean="0"/>
              <a:t>torpidní (apatický, netečný, strnulý)</a:t>
            </a:r>
          </a:p>
          <a:p>
            <a:r>
              <a:rPr lang="cs-CZ" sz="3200" dirty="0" smtClean="0"/>
              <a:t>nevyhraněný</a:t>
            </a:r>
            <a:endParaRPr lang="cs-CZ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Střediska rané péče </a:t>
            </a:r>
            <a:r>
              <a:rPr lang="cs-CZ" dirty="0" smtClean="0"/>
              <a:t>– zaměřují se na včasnou diagnostiku, komplexní přístup a péči o dítě, medicínsko-terapeutickou podporu, pedagogicko-psychologickou podporu, včetně poradenských služeb</a:t>
            </a:r>
          </a:p>
          <a:p>
            <a:r>
              <a:rPr lang="cs-CZ" b="1" dirty="0" smtClean="0"/>
              <a:t>Školská poradenská zařízení </a:t>
            </a:r>
            <a:r>
              <a:rPr lang="cs-CZ" dirty="0" smtClean="0"/>
              <a:t>– </a:t>
            </a:r>
            <a:r>
              <a:rPr lang="cs-CZ" b="1" dirty="0" smtClean="0"/>
              <a:t>PPP, SPC.</a:t>
            </a:r>
          </a:p>
          <a:p>
            <a:r>
              <a:rPr lang="cs-CZ" b="1" dirty="0" smtClean="0"/>
              <a:t>Poradenské služby ve škole </a:t>
            </a:r>
            <a:r>
              <a:rPr lang="cs-CZ" dirty="0" smtClean="0"/>
              <a:t>poskytuje výchovný poradce, školní metodik prevence, školní psycholog, školní speciální pedagog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Speciálně pedagogická centra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 centra se uskutečňuje ambulantně na pracovišti centra ve školách a školských zařízeních, případně v rodinách, v zařízeních pečujících o žáky s mentálních postiženích</a:t>
            </a:r>
          </a:p>
          <a:p>
            <a:r>
              <a:rPr lang="cs-CZ" dirty="0" smtClean="0"/>
              <a:t>Činnosti – metodika cvičení pro děti raného věku, smyslová výchova, rozvoj hrubé  a jemné motoriky, hudební činnosti, rozvoj </a:t>
            </a:r>
            <a:r>
              <a:rPr lang="cs-CZ" dirty="0" err="1" smtClean="0"/>
              <a:t>grafomotoriky</a:t>
            </a:r>
            <a:r>
              <a:rPr lang="cs-CZ" dirty="0" smtClean="0"/>
              <a:t>, logopedická péče, využité různých terapií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687</TotalTime>
  <Words>1456</Words>
  <Application>Microsoft Office PowerPoint</Application>
  <PresentationFormat>Předvádění na obrazovce (4:3)</PresentationFormat>
  <Paragraphs>112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Bohatý</vt:lpstr>
      <vt:lpstr>psychopedie</vt:lpstr>
      <vt:lpstr>pojmy</vt:lpstr>
      <vt:lpstr> pojmy</vt:lpstr>
      <vt:lpstr>Charakteristika osob s mentálním postižením</vt:lpstr>
      <vt:lpstr>Klasifikace mentální retardace</vt:lpstr>
      <vt:lpstr>Klasifikace mentální retardace</vt:lpstr>
      <vt:lpstr>Klasifikace mentální retardace</vt:lpstr>
      <vt:lpstr>poradenství</vt:lpstr>
      <vt:lpstr>Speciálně pedagogická centra</vt:lpstr>
      <vt:lpstr>Předškolní vzdělávání</vt:lpstr>
      <vt:lpstr>Základní školství</vt:lpstr>
      <vt:lpstr>Střední školství</vt:lpstr>
      <vt:lpstr>dospělost</vt:lpstr>
      <vt:lpstr>Pracovní uplatnění osob s mentálním postižením </vt:lpstr>
      <vt:lpstr>Legislativa zaměstnávání osob s mentálním handicapem</vt:lpstr>
      <vt:lpstr>Sociální služby pro osoby s mentálním postižením</vt:lpstr>
      <vt:lpstr>Downův syndrom</vt:lpstr>
      <vt:lpstr>Downův syndrom</vt:lpstr>
      <vt:lpstr>Downův syndrom - edukace</vt:lpstr>
      <vt:lpstr>Pohybové aktivity osob s mentálním postižením </vt:lpstr>
      <vt:lpstr>Použitá literatura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Your User Name</dc:creator>
  <cp:lastModifiedBy>Your User Name</cp:lastModifiedBy>
  <cp:revision>18</cp:revision>
  <dcterms:created xsi:type="dcterms:W3CDTF">2011-08-10T16:48:19Z</dcterms:created>
  <dcterms:modified xsi:type="dcterms:W3CDTF">2011-08-25T20:41:00Z</dcterms:modified>
</cp:coreProperties>
</file>