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8" r:id="rId13"/>
    <p:sldId id="267" r:id="rId14"/>
    <p:sldId id="268" r:id="rId15"/>
    <p:sldId id="271" r:id="rId16"/>
    <p:sldId id="274" r:id="rId17"/>
    <p:sldId id="275" r:id="rId18"/>
    <p:sldId id="272" r:id="rId19"/>
    <p:sldId id="276" r:id="rId20"/>
    <p:sldId id="273" r:id="rId21"/>
    <p:sldId id="277" r:id="rId22"/>
    <p:sldId id="269" r:id="rId23"/>
    <p:sldId id="270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6A35-CC70-44ED-AD2F-F9277FADD2DB}" type="datetimeFigureOut">
              <a:rPr lang="cs-CZ" smtClean="0"/>
              <a:pPr/>
              <a:t>10.8.2011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0603B3D-6ECB-4A3A-A202-3DD4057268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6A35-CC70-44ED-AD2F-F9277FADD2DB}" type="datetimeFigureOut">
              <a:rPr lang="cs-CZ" smtClean="0"/>
              <a:pPr/>
              <a:t>10.8.2011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3B3D-6ECB-4A3A-A202-3DD4057268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6A35-CC70-44ED-AD2F-F9277FADD2DB}" type="datetimeFigureOut">
              <a:rPr lang="cs-CZ" smtClean="0"/>
              <a:pPr/>
              <a:t>10.8.2011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3B3D-6ECB-4A3A-A202-3DD4057268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6A35-CC70-44ED-AD2F-F9277FADD2DB}" type="datetimeFigureOut">
              <a:rPr lang="cs-CZ" smtClean="0"/>
              <a:pPr/>
              <a:t>10.8.2011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0603B3D-6ECB-4A3A-A202-3DD4057268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6A35-CC70-44ED-AD2F-F9277FADD2DB}" type="datetimeFigureOut">
              <a:rPr lang="cs-CZ" smtClean="0"/>
              <a:pPr/>
              <a:t>10.8.2011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3B3D-6ECB-4A3A-A202-3DD4057268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6A35-CC70-44ED-AD2F-F9277FADD2DB}" type="datetimeFigureOut">
              <a:rPr lang="cs-CZ" smtClean="0"/>
              <a:pPr/>
              <a:t>10.8.2011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3B3D-6ECB-4A3A-A202-3DD4057268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6A35-CC70-44ED-AD2F-F9277FADD2DB}" type="datetimeFigureOut">
              <a:rPr lang="cs-CZ" smtClean="0"/>
              <a:pPr/>
              <a:t>10.8.2011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0603B3D-6ECB-4A3A-A202-3DD4057268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6A35-CC70-44ED-AD2F-F9277FADD2DB}" type="datetimeFigureOut">
              <a:rPr lang="cs-CZ" smtClean="0"/>
              <a:pPr/>
              <a:t>10.8.2011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3B3D-6ECB-4A3A-A202-3DD4057268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6A35-CC70-44ED-AD2F-F9277FADD2DB}" type="datetimeFigureOut">
              <a:rPr lang="cs-CZ" smtClean="0"/>
              <a:pPr/>
              <a:t>10.8.2011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3B3D-6ECB-4A3A-A202-3DD4057268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6A35-CC70-44ED-AD2F-F9277FADD2DB}" type="datetimeFigureOut">
              <a:rPr lang="cs-CZ" smtClean="0"/>
              <a:pPr/>
              <a:t>10.8.2011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3B3D-6ECB-4A3A-A202-3DD4057268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6A35-CC70-44ED-AD2F-F9277FADD2DB}" type="datetimeFigureOut">
              <a:rPr lang="cs-CZ" smtClean="0"/>
              <a:pPr/>
              <a:t>10.8.2011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3B3D-6ECB-4A3A-A202-3DD4057268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736A35-CC70-44ED-AD2F-F9277FADD2DB}" type="datetimeFigureOut">
              <a:rPr lang="cs-CZ" smtClean="0"/>
              <a:pPr/>
              <a:t>10.8.2011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0603B3D-6ECB-4A3A-A202-3DD4057268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surdopedie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Přednáška: Mgr. Alena Skotáková,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Vizuálně motorické komunikační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   oblast vizuálně motorických jazyků, jejichž realizace je </a:t>
            </a:r>
            <a:r>
              <a:rPr lang="cs-CZ" b="1" dirty="0" smtClean="0"/>
              <a:t>prováděna</a:t>
            </a:r>
            <a:r>
              <a:rPr lang="cs-CZ" dirty="0" smtClean="0"/>
              <a:t> znakovým signálem</a:t>
            </a:r>
          </a:p>
          <a:p>
            <a:r>
              <a:rPr lang="cs-CZ" b="1" dirty="0" smtClean="0"/>
              <a:t>Znakový jazyk – </a:t>
            </a:r>
            <a:r>
              <a:rPr lang="cs-CZ" dirty="0" smtClean="0"/>
              <a:t>Zákon o znakové řeči č. 155/1998 sb. jej definuje takto: přirozený jazyk a plnohodnotný komunikační systém tvořený specifickými vizuálně-pohybovými prostředky, tj. tvary rukou, jejich postavením a pohyby, mimikou, pozicemi hlavy a horní částí trupu</a:t>
            </a:r>
          </a:p>
          <a:p>
            <a:r>
              <a:rPr lang="cs-CZ" b="1" dirty="0" smtClean="0"/>
              <a:t>Znakovaná čeština – </a:t>
            </a:r>
            <a:r>
              <a:rPr lang="cs-CZ" dirty="0" smtClean="0"/>
              <a:t>uměle vytvořený jazykový systém využívající gramatické prostředky češtiny, která je současně hlasitě nebo bezhlasně artikulována. Spolu s jednotlivými  českými slovy jsou pohybem a postavením rukou ukazovány odpovídající znaky českého znakového jazyka.</a:t>
            </a:r>
          </a:p>
          <a:p>
            <a:r>
              <a:rPr lang="cs-CZ" b="1" dirty="0" smtClean="0"/>
              <a:t>Znaková řeč - </a:t>
            </a:r>
            <a:r>
              <a:rPr lang="cs-CZ" dirty="0" smtClean="0"/>
              <a:t> společný název pro termíny český znakový jazyka a znakovaná čeština. Jejím prostřednictvím mají právo  být osoby se sluchovým postižením vzdělávány.</a:t>
            </a:r>
          </a:p>
          <a:p>
            <a:r>
              <a:rPr lang="cs-CZ" b="1" dirty="0" smtClean="0"/>
              <a:t>Prstové (</a:t>
            </a:r>
            <a:r>
              <a:rPr lang="cs-CZ" b="1" dirty="0" err="1" smtClean="0"/>
              <a:t>daktylní</a:t>
            </a:r>
            <a:r>
              <a:rPr lang="cs-CZ" b="1" dirty="0" smtClean="0"/>
              <a:t> abecedy)</a:t>
            </a:r>
          </a:p>
          <a:p>
            <a:pPr>
              <a:buNone/>
            </a:pPr>
            <a:r>
              <a:rPr lang="cs-CZ" b="1" dirty="0" smtClean="0"/>
              <a:t>	jednoruční prstová abeceda – </a:t>
            </a:r>
            <a:r>
              <a:rPr lang="cs-CZ" dirty="0" smtClean="0"/>
              <a:t>využívána ve školách pro SP jako podpůrná metoda při  analyticko-syntetické  metodě nácviku čtenářských dovedností v předškolním věku.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dvouruční prstová abeceda </a:t>
            </a:r>
            <a:r>
              <a:rPr lang="cs-CZ" dirty="0" smtClean="0"/>
              <a:t>– preferována dospělými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Komplexní péče o osoby se sluchovým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V ČR zajišťuje výchovně vzdělávací péči o jednice se sluchově postižením soustava škol a školských zařízení pro sluchově postižené – </a:t>
            </a:r>
          </a:p>
          <a:p>
            <a:pPr lvl="0"/>
            <a:r>
              <a:rPr lang="cs-CZ" b="1" dirty="0" smtClean="0"/>
              <a:t>Střediska rané péče  </a:t>
            </a:r>
            <a:r>
              <a:rPr lang="cs-CZ" dirty="0" smtClean="0"/>
              <a:t>- SRP Tamtam Praha od 2001, SRP Olomouc od 2004 (do 4 let věku dítěte se zdravotním postižením či jiným ohrožením vývoje, do 7 let věku dítěte s kombinovaným postižením, včasná intervence pro celou rodinu)</a:t>
            </a:r>
          </a:p>
          <a:p>
            <a:pPr lvl="0"/>
            <a:r>
              <a:rPr lang="cs-CZ" b="1" dirty="0" err="1" smtClean="0"/>
              <a:t>Speciálněpedagogická</a:t>
            </a:r>
            <a:r>
              <a:rPr lang="cs-CZ" b="1" dirty="0" smtClean="0"/>
              <a:t> centra pro sluch.p. - </a:t>
            </a:r>
            <a:r>
              <a:rPr lang="cs-CZ" dirty="0" smtClean="0"/>
              <a:t>SPC při základních školách pro sluchově postižené (Vyhláška č.72/2005 Sb.) Úkoly: na základě audiologické a </a:t>
            </a:r>
            <a:r>
              <a:rPr lang="cs-CZ" dirty="0" err="1" smtClean="0"/>
              <a:t>speciálněpedagogické</a:t>
            </a:r>
            <a:r>
              <a:rPr lang="cs-CZ" dirty="0" smtClean="0"/>
              <a:t> diagnostiky zvolit rehabilitační metodu na podporu rozvoje komunikačních schopností, depistáž sluchově postižených dětí,  </a:t>
            </a:r>
            <a:r>
              <a:rPr lang="cs-CZ" dirty="0" err="1" smtClean="0"/>
              <a:t>psychorehabilitační</a:t>
            </a:r>
            <a:r>
              <a:rPr lang="cs-CZ" dirty="0" smtClean="0"/>
              <a:t> pomoc, sociální poradenství rodinám, metodická pomoc sluch.post. a pedagogům v integrovaných podmínkách, výchovně-vzdělávací péče o sluch.post.děti raného věku</a:t>
            </a:r>
          </a:p>
          <a:p>
            <a:pPr lvl="0"/>
            <a:r>
              <a:rPr lang="cs-CZ" b="1" dirty="0" smtClean="0"/>
              <a:t>Mateřské školy pro sluch.post</a:t>
            </a:r>
            <a:r>
              <a:rPr lang="cs-CZ" dirty="0" smtClean="0"/>
              <a:t>. - zřizovány při některých ZŠ pro sluch.post., děti od 3 do 6 let s různým stupněm sluch.vady, plní diagnostické úkoly  a spolupracují s SPC a s rodinou dítěte </a:t>
            </a:r>
          </a:p>
          <a:p>
            <a:pPr>
              <a:buNone/>
            </a:pPr>
            <a:r>
              <a:rPr lang="cs-CZ" dirty="0" smtClean="0"/>
              <a:t>	Specifické úkoly MŠ: navazování komunikace, tvoření a rozvíjení hlasu, rozvíjení zrak.vnímáním, nácvik odezírání, hmatové vnímání, rozvoj jemné a hrubé motor., reedukace či edukace sluchu, rozvíjení řeči, vytvořit kladní vztah k mluvení, začátky čtení pomocí globální metody, dosažení funkční komunikace s využitím nonverbálních </a:t>
            </a:r>
            <a:r>
              <a:rPr lang="cs-CZ" dirty="0" smtClean="0"/>
              <a:t>prostředků</a:t>
            </a: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Komplexní péče o osoby se sluchovým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b="1" dirty="0" smtClean="0"/>
              <a:t>ZŠ pro sluchově postižené - v</a:t>
            </a:r>
            <a:r>
              <a:rPr lang="cs-CZ" dirty="0" smtClean="0"/>
              <a:t>olba vzdělávacího programu je v kompetenci ředitele školy (orální  metoda, bilingvální metoda, totální komunikace) ,  povinná školní docházka až desetiletá (Školský zákon č.561/2004 Sb., Vyhláška č. 73/2005 Sb.)</a:t>
            </a:r>
          </a:p>
          <a:p>
            <a:pPr lvl="0"/>
            <a:r>
              <a:rPr lang="cs-CZ" b="1" dirty="0" smtClean="0"/>
              <a:t>Střední školy pro sluch.post. - </a:t>
            </a:r>
            <a:r>
              <a:rPr lang="cs-CZ" dirty="0" smtClean="0"/>
              <a:t>Střední odborná učiliště, odborná učiliště, praktické školy pro sluch.post. (strojní mechanik, malíř-lakýrník, krejčí, dámská krejčová, truhlář, kuchař, čalouník),  Střední školy s maturitou: střední zdravotnická škola (obor zubní technik), střední průmyslová škola oděvní, střední pedagogická škola (</a:t>
            </a:r>
            <a:r>
              <a:rPr lang="cs-CZ" dirty="0" err="1" smtClean="0"/>
              <a:t>předšk.a</a:t>
            </a:r>
            <a:r>
              <a:rPr lang="cs-CZ" dirty="0" smtClean="0"/>
              <a:t> </a:t>
            </a:r>
            <a:r>
              <a:rPr lang="cs-CZ" dirty="0" err="1" smtClean="0"/>
              <a:t>mimošk</a:t>
            </a:r>
            <a:r>
              <a:rPr lang="cs-CZ" dirty="0" smtClean="0"/>
              <a:t>. pedagogika), střední průmyslová škola elektrotechnická,  gymnázium</a:t>
            </a:r>
          </a:p>
          <a:p>
            <a:r>
              <a:rPr lang="cs-CZ" b="1" dirty="0" smtClean="0"/>
              <a:t>Studium na vysokých školách - </a:t>
            </a:r>
            <a:r>
              <a:rPr lang="cs-CZ" dirty="0" smtClean="0"/>
              <a:t>Bakalářské obory: Výchovná dramatika neslyšících (JAMU Brno), Čeština v komunikaci neslyšících (FF UK </a:t>
            </a:r>
            <a:r>
              <a:rPr lang="cs-CZ" dirty="0" err="1" smtClean="0"/>
              <a:t>Pha</a:t>
            </a:r>
            <a:r>
              <a:rPr lang="cs-CZ" dirty="0" smtClean="0"/>
              <a:t>), Jiné studijní obory: v integrované formě - pro mnohé z sluch.post. je to první společné vzdělávání s intaktní populací.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 ke vzdělávání žáků se </a:t>
            </a:r>
            <a:r>
              <a:rPr lang="cs-CZ" dirty="0" err="1" smtClean="0"/>
              <a:t>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Orální metoda – odezírání</a:t>
            </a:r>
          </a:p>
          <a:p>
            <a:r>
              <a:rPr lang="cs-CZ" dirty="0" smtClean="0"/>
              <a:t>Bilingvální přístup – využití znakového jazyka</a:t>
            </a:r>
          </a:p>
          <a:p>
            <a:r>
              <a:rPr lang="cs-CZ" dirty="0" smtClean="0"/>
              <a:t>Totální komunikace – využití všech dostupných komunikačních forem</a:t>
            </a:r>
          </a:p>
          <a:p>
            <a:r>
              <a:rPr lang="cs-CZ" dirty="0" smtClean="0"/>
              <a:t>Možnost integrace sluchově postiženého žáka do běžné základní školy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integrace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 přijetí sluchově postiženého dítěte do běžné základní školy rozhoduje ředitel školy s přihlédnutím k doporučení odborných pracovníků </a:t>
            </a:r>
            <a:r>
              <a:rPr lang="cs-CZ" dirty="0" err="1" smtClean="0"/>
              <a:t>speciálněpedagogického</a:t>
            </a:r>
            <a:r>
              <a:rPr lang="cs-CZ" dirty="0" smtClean="0"/>
              <a:t> centra. Vzhledem k tomu, že se z větší části rodí sluchově postižené děti slyšícím rodičům, je pochopitelné, že rodiče mnohdy usilují o zařazení jejich dítěte do běžné školy nacházející se v místě bydliště. Toto rozhodnuté by měli dobře zvážit, neboť začlenění dítěte se speciálními vzdělávacími potřebami do běžné třídy s sebou přináší řadu překážek, které musí rodiče a především sluchově postižené dítě překonávat.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Zásady při komunikaci se sluchově postiženými žáky</a:t>
            </a:r>
            <a:r>
              <a:rPr lang="cs-CZ" b="1" i="1" dirty="0" smtClean="0"/>
              <a:t/>
            </a:r>
            <a:br>
              <a:rPr lang="cs-CZ" b="1" i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357298"/>
            <a:ext cx="8686800" cy="492922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b="1" i="1" dirty="0" smtClean="0"/>
          </a:p>
          <a:p>
            <a:pPr lvl="0"/>
            <a:r>
              <a:rPr lang="cs-CZ" dirty="0" smtClean="0"/>
              <a:t>Osoba </a:t>
            </a:r>
            <a:r>
              <a:rPr lang="cs-CZ" dirty="0" smtClean="0"/>
              <a:t>se sluchovým postižením musí dobře vidět obličej učitele i spolužáků.</a:t>
            </a:r>
          </a:p>
          <a:p>
            <a:pPr lvl="0"/>
            <a:r>
              <a:rPr lang="cs-CZ" dirty="0" smtClean="0"/>
              <a:t>Žák se sluchovým postižením  </a:t>
            </a:r>
            <a:r>
              <a:rPr lang="cs-CZ" dirty="0" smtClean="0"/>
              <a:t>by </a:t>
            </a:r>
            <a:r>
              <a:rPr lang="cs-CZ" dirty="0" smtClean="0"/>
              <a:t>měl </a:t>
            </a:r>
            <a:r>
              <a:rPr lang="cs-CZ" dirty="0" smtClean="0"/>
              <a:t>při vyučování stát nebo sedět tak, aby obličej byl dobře osvětlen buď přirozeným či umělým světlem. Zajistit, aby osobu neoslňovalo sluneční či jiné ostré světlo a nebylo omezováno při vnímání řeči kombinovaným způsobem – slyšením a odezíráním. </a:t>
            </a:r>
            <a:endParaRPr lang="cs-CZ" dirty="0" smtClean="0"/>
          </a:p>
          <a:p>
            <a:r>
              <a:rPr lang="cs-CZ" dirty="0" smtClean="0"/>
              <a:t>Sluchově postižené dítě by nemělo sedět v bezprostřední blízkosti učitele, aby se nemuselo stále dívat nahoru, když bude chtít vidět obličej. </a:t>
            </a:r>
          </a:p>
          <a:p>
            <a:pPr lvl="0"/>
            <a:endParaRPr lang="cs-CZ" dirty="0" smtClean="0"/>
          </a:p>
          <a:p>
            <a:pPr>
              <a:buNone/>
            </a:pPr>
            <a:endParaRPr lang="cs-CZ" b="1" i="1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Zásady při komunikaci se sluchově postiženými žáky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Učitel </a:t>
            </a:r>
            <a:r>
              <a:rPr lang="cs-CZ" dirty="0" smtClean="0"/>
              <a:t>by měl vždy mluvit obrácen čelem k žákům. Pokud se obrací k tabuli je dobré svou řeč přerušit. Nezakrývat si ústa či obličej, např. pozor na vousy, účes.</a:t>
            </a:r>
          </a:p>
          <a:p>
            <a:pPr lvl="0"/>
            <a:r>
              <a:rPr lang="cs-CZ" dirty="0" smtClean="0"/>
              <a:t>Při řeči nepřehánějte pohyby úst. Může to narušit přirozený rytmus mluvené řeči a tím značně zhoršit její srozumitelnost.  </a:t>
            </a:r>
          </a:p>
          <a:p>
            <a:pPr lvl="0"/>
            <a:r>
              <a:rPr lang="cs-CZ" dirty="0" smtClean="0"/>
              <a:t>Podněcovat sluchově postižené dítě k tomu, aby se hned hlásilo pokud  něčemu nerozumí. Při vyučování nezapomínejme využívat vizuální pomůcky: fólie, diapozitivy, videa, obrázky.</a:t>
            </a:r>
          </a:p>
          <a:p>
            <a:pPr>
              <a:buNone/>
            </a:pPr>
            <a:endParaRPr lang="cs-CZ" b="1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Zásady při komunikaci se sluchově postiženými žáky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Při delším rozhovoru či vyučovacím celku shrňte na konci nejdůležitější body.</a:t>
            </a:r>
          </a:p>
          <a:p>
            <a:pPr lvl="0"/>
            <a:r>
              <a:rPr lang="cs-CZ" dirty="0" smtClean="0"/>
              <a:t>Dopřejte dítěti malou pauzu.</a:t>
            </a:r>
          </a:p>
          <a:p>
            <a:pPr lvl="0"/>
            <a:r>
              <a:rPr lang="cs-CZ" dirty="0" smtClean="0"/>
              <a:t>Když má být probrané učivo procvičováno otázkami nebo zkoušeno, pak má sluchově postižené dítě větší šanci spolupracovat, když otázky budou kladeny písemně.</a:t>
            </a:r>
          </a:p>
          <a:p>
            <a:pPr lvl="0"/>
            <a:r>
              <a:rPr lang="cs-CZ" dirty="0" smtClean="0"/>
              <a:t>Informujte se u speciálního pedagoga a spolupracujte s ním.</a:t>
            </a:r>
          </a:p>
          <a:p>
            <a:pPr lvl="0"/>
            <a:r>
              <a:rPr lang="cs-CZ" dirty="0" smtClean="0"/>
              <a:t>Přijímejte sluchově postižené dítě jako rovnocenného člena vaší třídy tak, aby všichni žáci viděli a cítili, že žák se sluchadly do kolektivu </a:t>
            </a:r>
            <a:r>
              <a:rPr lang="cs-CZ" dirty="0" smtClean="0"/>
              <a:t>patří.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Pohybový vývoj dítěte se sluchovým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7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Sluchově postižené dítě se vyvíjí po tělesné schránce obdobně jako zdravé dítě. Podmínky jeho vývoje jsou však ztížené, a to v závislosti na stupni a typu postižení. Sluchově postiženému dítěti chybí především plná funkce sluchového vnímání, dostatečně hlasitý sluchový podnět, který dává impulsy k dalšímu rozvoji. Například slyšící kojenec se začne otáčet za zvukem, později za ním začne lézt, brát si zvukovou hračku do ruky, apod. Posiluje tím nejen své svaly, ale rozvíjí i své sluchové vnímání a následné myšlení. Proto je u sluchově postiženého dítěte třeba více se soustředit na ostatní smysly a dovednosti, které napomáhají motorickému rozvoji </a:t>
            </a:r>
            <a:endParaRPr 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Tělesná výchova a sport žáků se sluchovým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Tělovýchovná činnost </a:t>
            </a:r>
            <a:r>
              <a:rPr lang="cs-CZ" dirty="0" smtClean="0"/>
              <a:t>osob se sluchovým postižením má </a:t>
            </a:r>
            <a:r>
              <a:rPr lang="cs-CZ" dirty="0" smtClean="0"/>
              <a:t>u nás i ve světě dobrou tradici. Pořádají se celostátní přebory i světové soutěže v různých sportovních disciplínách. </a:t>
            </a:r>
          </a:p>
          <a:p>
            <a:r>
              <a:rPr lang="cs-CZ" dirty="0" smtClean="0"/>
              <a:t>Vzdělávacím úkolem tělesné výchovy je dát žákům co nejvíce pohybových dovedností a návyků, a tím přispívat k jejich všestrannému a harmonickému pohybovému vývoji. Je v zájmu dětí s poruchami sluchu, aby se jim dostalo co nejvíce pohybových dovedností a návyků, aby se kromě sluchového handicapu nevytvářel ještě další, totiž pohybový, a aby se nezvyšovala jejich odlišnost od dětí slyšících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Surdopedie</a:t>
            </a:r>
            <a:r>
              <a:rPr lang="cs-CZ" dirty="0" smtClean="0"/>
              <a:t> (</a:t>
            </a:r>
            <a:r>
              <a:rPr lang="cs-CZ" dirty="0" err="1" smtClean="0"/>
              <a:t>surdus</a:t>
            </a:r>
            <a:r>
              <a:rPr lang="cs-CZ" dirty="0" smtClean="0"/>
              <a:t> – hluchý, </a:t>
            </a:r>
            <a:r>
              <a:rPr lang="cs-CZ" dirty="0" err="1" smtClean="0"/>
              <a:t>paideia</a:t>
            </a:r>
            <a:r>
              <a:rPr lang="cs-CZ" dirty="0" smtClean="0"/>
              <a:t> – výchova)</a:t>
            </a:r>
          </a:p>
          <a:p>
            <a:r>
              <a:rPr lang="cs-CZ" b="1" dirty="0" smtClean="0"/>
              <a:t>Osoby se sluchovým postižením </a:t>
            </a:r>
            <a:r>
              <a:rPr lang="cs-CZ" dirty="0" smtClean="0"/>
              <a:t>– neslyšící, </a:t>
            </a:r>
            <a:r>
              <a:rPr lang="cs-CZ" dirty="0" err="1" smtClean="0"/>
              <a:t>nedoslýchoaví</a:t>
            </a:r>
            <a:r>
              <a:rPr lang="cs-CZ" dirty="0" smtClean="0"/>
              <a:t>, ohluchlí</a:t>
            </a:r>
          </a:p>
          <a:p>
            <a:r>
              <a:rPr lang="cs-CZ" b="1" dirty="0" smtClean="0"/>
              <a:t>Cíl </a:t>
            </a:r>
            <a:r>
              <a:rPr lang="cs-CZ" b="1" dirty="0" err="1" smtClean="0"/>
              <a:t>surdopedie</a:t>
            </a:r>
            <a:r>
              <a:rPr lang="cs-CZ" dirty="0" smtClean="0"/>
              <a:t>– zabezpečit všestranný, optimální rozvoj jedinců se sluchovým postižením, zajistit pro ně vhodnou specifickou vyučovací, výchovnou a pedagogickou podporu. Cíl dále spočívá ve zprostředkování  komunikačních kompetencí (soubor všech mentálních předpokladů, které činí člověka schopným komunikovat)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ZÁSADY PRO TĚLESNÁ </a:t>
            </a:r>
            <a:r>
              <a:rPr lang="cs-CZ" dirty="0" err="1" smtClean="0"/>
              <a:t>CVIČENĺ</a:t>
            </a:r>
            <a:r>
              <a:rPr lang="cs-CZ" dirty="0" smtClean="0"/>
              <a:t> SE SLUCHOVĚ POSTIŽENÝMI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před </a:t>
            </a:r>
            <a:r>
              <a:rPr lang="cs-CZ" dirty="0" smtClean="0"/>
              <a:t>každým cvičením je nutné zkontrolovat sluchadla</a:t>
            </a:r>
          </a:p>
          <a:p>
            <a:pPr lvl="0"/>
            <a:r>
              <a:rPr lang="cs-CZ" dirty="0" smtClean="0"/>
              <a:t>mluvit na cvičence za optimálních podmínek pro sluchově postižené (tiché prostředí, dobře osvětlené, větrané místnosti)</a:t>
            </a:r>
          </a:p>
          <a:p>
            <a:pPr lvl="0"/>
            <a:r>
              <a:rPr lang="cs-CZ" dirty="0" smtClean="0"/>
              <a:t>před každým cvičením stručně a zřetelně vysvětlit, co se bude dělat</a:t>
            </a:r>
          </a:p>
          <a:p>
            <a:pPr lvl="0"/>
            <a:r>
              <a:rPr lang="cs-CZ" dirty="0" smtClean="0"/>
              <a:t>mluvit v krátkých větách</a:t>
            </a:r>
          </a:p>
          <a:p>
            <a:pPr lvl="0"/>
            <a:r>
              <a:rPr lang="cs-CZ" dirty="0" smtClean="0"/>
              <a:t>vysvětlení doplnit názornou ukázkou</a:t>
            </a:r>
          </a:p>
          <a:p>
            <a:pPr lvl="0"/>
            <a:r>
              <a:rPr lang="cs-CZ" dirty="0" smtClean="0"/>
              <a:t>při cvičení využívat zvukového, eventuelně i světelného signálu (bubínek, trubka, zvonek, světelný zvonek, apod.)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ZÁSADY PRO TĚLESNÁ </a:t>
            </a:r>
            <a:r>
              <a:rPr lang="cs-CZ" dirty="0" err="1" smtClean="0"/>
              <a:t>CVIČENĺ</a:t>
            </a:r>
            <a:r>
              <a:rPr lang="cs-CZ" dirty="0" smtClean="0"/>
              <a:t> SE SLUCHOVĚ POSTIŽENÝMI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uvědomit si, s jakými novými pojmy budeme žáky seznamovat: </a:t>
            </a:r>
            <a:r>
              <a:rPr lang="cs-CZ" dirty="0" smtClean="0"/>
              <a:t> pokud </a:t>
            </a:r>
            <a:r>
              <a:rPr lang="cs-CZ" dirty="0" smtClean="0"/>
              <a:t>je nové slovo spojeno s pohybem či nějakou činností, žáci si jej snáze osvojí, čímž rozšíříme a obohatíme jejich slovník</a:t>
            </a:r>
          </a:p>
          <a:p>
            <a:pPr lvl="0"/>
            <a:r>
              <a:rPr lang="cs-CZ" dirty="0" smtClean="0"/>
              <a:t>nových pojmů v daném cvičení používáme střídmě</a:t>
            </a:r>
          </a:p>
          <a:p>
            <a:pPr lvl="0"/>
            <a:r>
              <a:rPr lang="cs-CZ" dirty="0" smtClean="0"/>
              <a:t>během cvičení nový pojem opakovat</a:t>
            </a:r>
          </a:p>
          <a:p>
            <a:pPr lvl="0"/>
            <a:r>
              <a:rPr lang="cs-CZ" dirty="0" smtClean="0"/>
              <a:t>dbát na vzdálenost a směr, ze kterého na dítě mluvíme (zvláště při cvičeních, kdy se často mění směr a vzdálenost)</a:t>
            </a:r>
          </a:p>
          <a:p>
            <a:pPr lvl="0"/>
            <a:r>
              <a:rPr lang="cs-CZ" dirty="0" smtClean="0"/>
              <a:t>ověřit si, zda cvičenec našemu pokynu porozuměl</a:t>
            </a:r>
          </a:p>
          <a:p>
            <a:pPr lvl="0"/>
            <a:r>
              <a:rPr lang="cs-CZ" dirty="0" smtClean="0"/>
              <a:t>každou činnost přiměřeně slovně doprovázet (neuvědomělé rozšiřování slovní zásoby a cvičení rozumění řeči)</a:t>
            </a:r>
          </a:p>
          <a:p>
            <a:pPr lvl="0"/>
            <a:r>
              <a:rPr lang="cs-CZ" dirty="0" smtClean="0"/>
              <a:t>dbát na celkovou bezpečnost cvičenců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Specifika v pohybové aktivitě sluchově postižených jedinců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75233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Sluchově postižení mohou sportovat téměř bez omezení. Neslyšící mají při sportování handicap pouze v komunikaci. To je důvodem, na rozdíl od jinak postižených sportovců, proč nestartují na paralympijských hrách. Byla pro ně vytvořena </a:t>
            </a:r>
            <a:r>
              <a:rPr lang="cs-CZ" dirty="0" err="1" smtClean="0"/>
              <a:t>deaflympiáda</a:t>
            </a:r>
            <a:r>
              <a:rPr lang="cs-CZ" dirty="0" smtClean="0"/>
              <a:t>. Často porážejí i zdravé sportovce. </a:t>
            </a:r>
          </a:p>
          <a:p>
            <a:r>
              <a:rPr lang="cs-CZ" dirty="0" smtClean="0"/>
              <a:t>Pro některé sluchově postižené jedince nejsou vhodné sporty, při kterých dochází ke zvýšenému množství otřesů, ale i například potápění kvůli změně nitroušního tlaku. Při cvičení se sluchově postiženými je nutno vyhnout se rychlému střídání poloh nebo cvikům na nářadí. </a:t>
            </a:r>
          </a:p>
          <a:p>
            <a:r>
              <a:rPr lang="cs-CZ" dirty="0" smtClean="0"/>
              <a:t>Pohyb je pro SP jedince velmi vhodný. Pozitivně ovlivňuje rozvoj osobnosti a společenské začlenění, rozvíjí orientaci v prostoru i smyslové vnímání (zrakové, hmatové). </a:t>
            </a:r>
          </a:p>
          <a:p>
            <a:r>
              <a:rPr lang="cs-CZ" dirty="0" smtClean="0"/>
              <a:t>Pro osoby se zbytky sluchu nebo nedoslýchavé je vhodné zařadit cvičení na rozvoj sluchového vnímání. Pozitivně působí také vhodně zvolené cviky na rozvoj rovnováhy a neměli bychom zapomínat na relaxační cvičení.</a:t>
            </a:r>
          </a:p>
          <a:p>
            <a:r>
              <a:rPr lang="cs-CZ" dirty="0" smtClean="0"/>
              <a:t>V rámci motorického učení se věnujeme vizuálním ukázkám. Mluvíme přiměřeně hlasitě, dobře artikulujeme a využíváme dotyků a názorných ukázek. U sluchově postižených jedinců se využívá místo zvukových signálů, </a:t>
            </a:r>
            <a:r>
              <a:rPr lang="cs-CZ" dirty="0" err="1" smtClean="0"/>
              <a:t>signálů</a:t>
            </a:r>
            <a:r>
              <a:rPr lang="cs-CZ" dirty="0" smtClean="0"/>
              <a:t> světelných či vibračních. </a:t>
            </a:r>
          </a:p>
          <a:p>
            <a:r>
              <a:rPr lang="cs-CZ" dirty="0" err="1" smtClean="0"/>
              <a:t>Deaflympijské</a:t>
            </a:r>
            <a:r>
              <a:rPr lang="cs-CZ" dirty="0" smtClean="0"/>
              <a:t> hry - http://www.</a:t>
            </a:r>
            <a:r>
              <a:rPr lang="cs-CZ" dirty="0" err="1" smtClean="0"/>
              <a:t>paralympic.cz</a:t>
            </a:r>
            <a:r>
              <a:rPr lang="cs-CZ" dirty="0" smtClean="0"/>
              <a:t>/</a:t>
            </a:r>
            <a:r>
              <a:rPr lang="cs-CZ" dirty="0" err="1" smtClean="0"/>
              <a:t>cs</a:t>
            </a:r>
            <a:r>
              <a:rPr lang="cs-CZ" dirty="0" smtClean="0"/>
              <a:t>/</a:t>
            </a:r>
            <a:r>
              <a:rPr lang="cs-CZ" dirty="0" err="1" smtClean="0"/>
              <a:t>deaflympicgameshistory</a:t>
            </a:r>
            <a:r>
              <a:rPr lang="cs-CZ" dirty="0" smtClean="0"/>
              <a:t>/Default.</a:t>
            </a:r>
            <a:r>
              <a:rPr lang="cs-CZ" smtClean="0"/>
              <a:t>aspx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Bytešníková</a:t>
            </a:r>
            <a:r>
              <a:rPr lang="cs-CZ" dirty="0" smtClean="0"/>
              <a:t>, I., Horáková, R. Klenková, J.</a:t>
            </a:r>
            <a:r>
              <a:rPr lang="cs-CZ" i="1" dirty="0" smtClean="0"/>
              <a:t> Logopedie &amp; </a:t>
            </a:r>
            <a:r>
              <a:rPr lang="cs-CZ" i="1" dirty="0" err="1" smtClean="0"/>
              <a:t>Surdopedie</a:t>
            </a:r>
            <a:r>
              <a:rPr lang="cs-CZ" i="1" dirty="0" smtClean="0"/>
              <a:t>. </a:t>
            </a:r>
            <a:r>
              <a:rPr lang="cs-CZ" dirty="0" smtClean="0"/>
              <a:t>Brno: </a:t>
            </a:r>
            <a:r>
              <a:rPr lang="cs-CZ" dirty="0" err="1" smtClean="0"/>
              <a:t>Paido</a:t>
            </a:r>
            <a:r>
              <a:rPr lang="cs-CZ" dirty="0" smtClean="0"/>
              <a:t>, 2007. ISBN 978-80-7315-136-2.</a:t>
            </a:r>
          </a:p>
          <a:p>
            <a:r>
              <a:rPr lang="cs-CZ" dirty="0" err="1" smtClean="0"/>
              <a:t>Pipeková</a:t>
            </a:r>
            <a:r>
              <a:rPr lang="cs-CZ" dirty="0" smtClean="0"/>
              <a:t>, J. (</a:t>
            </a:r>
            <a:r>
              <a:rPr lang="cs-CZ" dirty="0" err="1" smtClean="0"/>
              <a:t>ed</a:t>
            </a:r>
            <a:r>
              <a:rPr lang="cs-CZ" dirty="0" smtClean="0"/>
              <a:t>.). </a:t>
            </a:r>
            <a:r>
              <a:rPr lang="cs-CZ" i="1" dirty="0" smtClean="0"/>
              <a:t>Kapitoly ze speciální pedagogiky.</a:t>
            </a:r>
            <a:r>
              <a:rPr lang="cs-CZ" dirty="0" smtClean="0"/>
              <a:t> Brno : </a:t>
            </a:r>
            <a:r>
              <a:rPr lang="cs-CZ" dirty="0" err="1" smtClean="0"/>
              <a:t>Paido</a:t>
            </a:r>
            <a:r>
              <a:rPr lang="cs-CZ" dirty="0" smtClean="0"/>
              <a:t>, 2006. ISBN 80-7315-120-0</a:t>
            </a:r>
          </a:p>
          <a:p>
            <a:r>
              <a:rPr lang="cs-CZ" dirty="0" err="1" smtClean="0"/>
              <a:t>Kincová</a:t>
            </a:r>
            <a:r>
              <a:rPr lang="cs-CZ" dirty="0" smtClean="0"/>
              <a:t>, E. </a:t>
            </a:r>
            <a:r>
              <a:rPr lang="cs-CZ" i="1" dirty="0" smtClean="0"/>
              <a:t>Tělesná výchova a sport u dětí sluchově postižených</a:t>
            </a:r>
            <a:r>
              <a:rPr lang="cs-CZ" dirty="0" smtClean="0"/>
              <a:t>. Bakalářská práce. MU </a:t>
            </a:r>
            <a:r>
              <a:rPr lang="cs-CZ" dirty="0" err="1" smtClean="0"/>
              <a:t>FSpS</a:t>
            </a:r>
            <a:r>
              <a:rPr lang="cs-CZ" dirty="0" smtClean="0"/>
              <a:t>, 2009, 39 s</a:t>
            </a:r>
          </a:p>
          <a:p>
            <a:r>
              <a:rPr lang="cs-CZ" dirty="0" smtClean="0"/>
              <a:t>Lejska, M. </a:t>
            </a:r>
            <a:r>
              <a:rPr lang="cs-CZ" i="1" dirty="0" smtClean="0"/>
              <a:t>Poruchy verbální komunikace a foniatrie. </a:t>
            </a:r>
            <a:r>
              <a:rPr lang="cs-CZ" dirty="0" smtClean="0"/>
              <a:t>Brno: </a:t>
            </a:r>
            <a:r>
              <a:rPr lang="cs-CZ" dirty="0" err="1" smtClean="0"/>
              <a:t>Paido</a:t>
            </a:r>
            <a:r>
              <a:rPr lang="cs-CZ" dirty="0" smtClean="0"/>
              <a:t>, 2003. ISBN 80-7315-038-7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sluchových vad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Dělení podle místa vzniku postižení</a:t>
            </a:r>
          </a:p>
          <a:p>
            <a:pPr lvl="0">
              <a:buNone/>
            </a:pPr>
            <a:r>
              <a:rPr lang="cs-CZ" dirty="0" smtClean="0"/>
              <a:t>	- </a:t>
            </a:r>
            <a:r>
              <a:rPr lang="cs-CZ" b="1" dirty="0" smtClean="0"/>
              <a:t>Periferní nedoslýchavost či hluchota</a:t>
            </a:r>
          </a:p>
          <a:p>
            <a:pPr lvl="0">
              <a:buNone/>
            </a:pPr>
            <a:r>
              <a:rPr lang="cs-CZ" dirty="0" smtClean="0"/>
              <a:t>		</a:t>
            </a:r>
            <a:r>
              <a:rPr lang="cs-CZ" i="1" dirty="0" smtClean="0"/>
              <a:t>převodní </a:t>
            </a:r>
            <a:r>
              <a:rPr lang="cs-CZ" dirty="0" smtClean="0"/>
              <a:t>(důvodem např. překážka ve zvukovodu, perforace bubínku) - „slyší méně, ale rozumí“</a:t>
            </a:r>
          </a:p>
          <a:p>
            <a:pPr lvl="0">
              <a:buNone/>
            </a:pPr>
            <a:r>
              <a:rPr lang="cs-CZ" dirty="0" smtClean="0"/>
              <a:t>		</a:t>
            </a:r>
            <a:r>
              <a:rPr lang="cs-CZ" i="1" dirty="0" smtClean="0"/>
              <a:t>percepční </a:t>
            </a:r>
            <a:r>
              <a:rPr lang="cs-CZ" dirty="0" smtClean="0"/>
              <a:t>(porušena funkce vnitřního ucha, sluchového nervu nebo mozkové kůry) - „slyší hodně, ale nerozumí“</a:t>
            </a:r>
          </a:p>
          <a:p>
            <a:pPr lvl="0">
              <a:buNone/>
            </a:pPr>
            <a:r>
              <a:rPr lang="cs-CZ" dirty="0" smtClean="0"/>
              <a:t>		</a:t>
            </a:r>
            <a:r>
              <a:rPr lang="cs-CZ" i="1" dirty="0" smtClean="0"/>
              <a:t>smíšená </a:t>
            </a:r>
            <a:r>
              <a:rPr lang="cs-CZ" dirty="0" smtClean="0"/>
              <a:t>(kombinace převodní a percepční)</a:t>
            </a:r>
          </a:p>
          <a:p>
            <a:pPr lvl="0">
              <a:buNone/>
            </a:pPr>
            <a:r>
              <a:rPr lang="cs-CZ" dirty="0" smtClean="0"/>
              <a:t>	- </a:t>
            </a:r>
            <a:r>
              <a:rPr lang="cs-CZ" b="1" dirty="0" smtClean="0"/>
              <a:t>Centrální nedoslýchavost či hluchota </a:t>
            </a:r>
            <a:r>
              <a:rPr lang="cs-CZ" dirty="0" smtClean="0"/>
              <a:t>- postižen korový a podkorový systém sluchových drah. Abnormální zpracování  zvukového signálu v  mozku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sluchových vad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Dělení podle období vzniku postižení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b="1" dirty="0" smtClean="0"/>
              <a:t>Endogenní faktory</a:t>
            </a:r>
          </a:p>
          <a:p>
            <a:pPr>
              <a:buNone/>
            </a:pPr>
            <a:r>
              <a:rPr lang="cs-CZ" dirty="0" smtClean="0"/>
              <a:t>		vrozené vady sluchu</a:t>
            </a:r>
          </a:p>
          <a:p>
            <a:pPr>
              <a:buNone/>
            </a:pPr>
            <a:r>
              <a:rPr lang="cs-CZ" dirty="0" smtClean="0"/>
              <a:t>		geneticky podmíněné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b="1" dirty="0" smtClean="0"/>
              <a:t>Exogenní faktory</a:t>
            </a:r>
          </a:p>
          <a:p>
            <a:pPr>
              <a:buNone/>
            </a:pPr>
            <a:r>
              <a:rPr lang="cs-CZ" dirty="0" smtClean="0"/>
              <a:t>		prenatální období </a:t>
            </a:r>
          </a:p>
          <a:p>
            <a:pPr>
              <a:buNone/>
            </a:pPr>
            <a:r>
              <a:rPr lang="cs-CZ" dirty="0" smtClean="0"/>
              <a:t>		perinatální</a:t>
            </a:r>
          </a:p>
          <a:p>
            <a:pPr>
              <a:buNone/>
            </a:pPr>
            <a:r>
              <a:rPr lang="cs-CZ" dirty="0" smtClean="0"/>
              <a:t>		postnatální – získané před fixací řeči do 6. roku života má různý dopad na komunikační možnosti</a:t>
            </a:r>
          </a:p>
          <a:p>
            <a:pPr>
              <a:buNone/>
            </a:pPr>
            <a:r>
              <a:rPr lang="cs-CZ" dirty="0" smtClean="0"/>
              <a:t>				- získané po fixaci řeči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sluchových vad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Podle stupně postižení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b="1" dirty="0" smtClean="0">
                <a:latin typeface="Times New Roman" pitchFamily="18" charset="0"/>
              </a:rPr>
              <a:t>Klasifikace podle ztráty v decibelech</a:t>
            </a:r>
            <a:r>
              <a:rPr lang="cs-CZ" dirty="0" smtClean="0">
                <a:latin typeface="Times New Roman" pitchFamily="18" charset="0"/>
              </a:rPr>
              <a:t> (Lejska, 2003):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latin typeface="Times New Roman" pitchFamily="18" charset="0"/>
              </a:rPr>
              <a:t>Normální stav sluchu				  0 dB – 20 dB</a:t>
            </a: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latin typeface="Times New Roman" pitchFamily="18" charset="0"/>
              </a:rPr>
              <a:t>Lehká vada, porucha sluchu			20 dB – 40 dB</a:t>
            </a: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latin typeface="Times New Roman" pitchFamily="18" charset="0"/>
              </a:rPr>
              <a:t>Středně těžká vada, porucha sluchu		40 dB – 60 dB</a:t>
            </a: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latin typeface="Times New Roman" pitchFamily="18" charset="0"/>
              </a:rPr>
              <a:t>Těžká vada, porucha sluchu			60 dB – 80 dB</a:t>
            </a: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latin typeface="Times New Roman" pitchFamily="18" charset="0"/>
              </a:rPr>
              <a:t>Velmi těžká vada, porucha sluchu		80 dB – 90 dB</a:t>
            </a: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latin typeface="Times New Roman" pitchFamily="18" charset="0"/>
              </a:rPr>
              <a:t>Hluchota komunikační (praktická) = zbytky sluchu          &gt; 90 dB</a:t>
            </a: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latin typeface="Times New Roman" pitchFamily="18" charset="0"/>
              </a:rPr>
              <a:t>Hluchota úplná (totální)	       bez audiometrické odpovědi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ANATOMIE A FYZIOLOGIE SLUCHOVÉHO ANALYZÁTORU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/>
          </p:cNvPicPr>
          <p:nvPr>
            <p:ph idx="1"/>
          </p:nvPr>
        </p:nvPicPr>
        <p:blipFill>
          <a:blip r:embed="rId2"/>
          <a:srcRect l="8813" t="22772" r="60579" b="11551"/>
          <a:stretch>
            <a:fillRect/>
          </a:stretch>
        </p:blipFill>
        <p:spPr bwMode="auto">
          <a:xfrm>
            <a:off x="857224" y="1554162"/>
            <a:ext cx="7286676" cy="5089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Sluchová protetika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Sluchadla</a:t>
            </a:r>
            <a:r>
              <a:rPr lang="cs-CZ" dirty="0" smtClean="0"/>
              <a:t> – základní kompenzační pomůcka, slouží k zesílení a modifikaci zvuků z okolního prostředí (závěsné, boltcové, </a:t>
            </a:r>
            <a:r>
              <a:rPr lang="cs-CZ" dirty="0" err="1" smtClean="0"/>
              <a:t>zvukovodové</a:t>
            </a:r>
            <a:r>
              <a:rPr lang="cs-CZ" dirty="0" smtClean="0"/>
              <a:t>, brýlová, kapesní, apod.)</a:t>
            </a:r>
          </a:p>
          <a:p>
            <a:endParaRPr lang="cs-CZ" dirty="0" smtClean="0"/>
          </a:p>
          <a:p>
            <a:pPr lvl="0"/>
            <a:r>
              <a:rPr lang="cs-CZ" b="1" dirty="0" smtClean="0"/>
              <a:t>Kochleární implantát – </a:t>
            </a:r>
            <a:r>
              <a:rPr lang="cs-CZ" dirty="0" smtClean="0"/>
              <a:t>nitroušní elektronická smyslová náhrada, která přenáší sluchové vjemy přímou elektronickou stimulací sluchového nervu uvnitř hlemýždě vnitřního ucha. Obchází tak poškozený sluchový orgán, část je implantována do spánkové kosti a elektrody zavedeny do hlemýždě. Určená pro osoby nemající využitelné zbytky sluchu (sluchový nerv je v pořádku), pro náhle ohluchlé.</a:t>
            </a:r>
          </a:p>
          <a:p>
            <a:endParaRPr lang="cs-CZ" dirty="0" smtClean="0"/>
          </a:p>
          <a:p>
            <a:r>
              <a:rPr lang="cs-CZ" b="1" dirty="0" smtClean="0"/>
              <a:t>Další pomůcky – </a:t>
            </a:r>
            <a:r>
              <a:rPr lang="cs-CZ" dirty="0" smtClean="0"/>
              <a:t>motivující ke čtení, usnadňující získávání informací, signalizační pomůcky,…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Komunikace osob se sluchovým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Hledání adekvátního komunikačního systému pro jedince se sluchovým postižením je po staletí problémem, který  s různou mírou úspěšnosti řešili již naši předchůdci. Při dorozumívání s osobami se sluchovým postižením se nejčastěji setkáváme se dvěma základními komunikačními systémy. Oba systémy mají ve výchově a vzdělávání své místo a míra jejich partnerství závisí na volbě přístupu k edukaci sluchově postižených. </a:t>
            </a:r>
            <a:r>
              <a:rPr lang="cs-CZ" dirty="0" err="1" smtClean="0"/>
              <a:t>Audioorální</a:t>
            </a:r>
            <a:r>
              <a:rPr lang="cs-CZ" dirty="0" smtClean="0"/>
              <a:t> systém maximálně využívá zbytků sluchu a cílem je osvojení si mluvené řeči a  schopnosti odezírat. </a:t>
            </a:r>
            <a:r>
              <a:rPr lang="cs-CZ" dirty="0" err="1" smtClean="0"/>
              <a:t>Vizuálněmotorický</a:t>
            </a:r>
            <a:r>
              <a:rPr lang="cs-CZ" dirty="0" smtClean="0"/>
              <a:t> komunikační systém je charakterizován znakovým jazykem  a prstovými abecedy-</a:t>
            </a:r>
          </a:p>
          <a:p>
            <a:r>
              <a:rPr lang="cs-CZ" dirty="0" smtClean="0"/>
              <a:t>2 systémy:</a:t>
            </a:r>
          </a:p>
          <a:p>
            <a:pPr>
              <a:buFont typeface="Arial" pitchFamily="34" charset="0"/>
              <a:buChar char="•"/>
            </a:pPr>
            <a:r>
              <a:rPr lang="cs-CZ" b="1" dirty="0" err="1" smtClean="0"/>
              <a:t>audioorální</a:t>
            </a:r>
            <a:r>
              <a:rPr lang="cs-CZ" b="1" dirty="0" smtClean="0"/>
              <a:t> </a:t>
            </a:r>
            <a:r>
              <a:rPr lang="cs-CZ" dirty="0" smtClean="0"/>
              <a:t>: mluvený jazyk majoritní slyšící společnosti</a:t>
            </a:r>
          </a:p>
          <a:p>
            <a:pPr>
              <a:buFont typeface="Arial" pitchFamily="34" charset="0"/>
              <a:buChar char="•"/>
            </a:pPr>
            <a:r>
              <a:rPr lang="cs-CZ" b="1" dirty="0" err="1" smtClean="0"/>
              <a:t>vizuálněmotorický</a:t>
            </a:r>
            <a:r>
              <a:rPr lang="cs-CZ" dirty="0" smtClean="0"/>
              <a:t> : znakový jazyk, znakovaný jazyk, prstové abecedy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Audioorální</a:t>
            </a:r>
            <a:r>
              <a:rPr lang="cs-CZ" dirty="0" smtClean="0"/>
              <a:t>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Orální řeč </a:t>
            </a:r>
            <a:r>
              <a:rPr lang="cs-CZ" dirty="0" smtClean="0"/>
              <a:t>– vytvoření orální řeči je úkolem </a:t>
            </a:r>
            <a:r>
              <a:rPr lang="cs-CZ" sz="3600" b="1" dirty="0" smtClean="0"/>
              <a:t>individuální logopedické péče</a:t>
            </a:r>
            <a:r>
              <a:rPr lang="cs-CZ" dirty="0" smtClean="0"/>
              <a:t>, která se prostřednictvím speciálních metod založených na zrakovém a hmatovém vnímání snaží o dosažení srozumitelného mluveného projevu</a:t>
            </a:r>
          </a:p>
          <a:p>
            <a:r>
              <a:rPr lang="cs-CZ" b="1" dirty="0" smtClean="0"/>
              <a:t>Sluchově-řečová výchova </a:t>
            </a:r>
            <a:r>
              <a:rPr lang="cs-CZ" dirty="0" smtClean="0"/>
              <a:t>– cíle: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prevence ohluchnutí, oněmění a vznik posunkové řeči u dítěte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dosažení srozumitelného hlasového projevu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recipování i produkování řeči prostřednictvím vizuální percepce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vnímání a korigování mluvené řeči pomocí zachovalých zbytků sluchu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701</TotalTime>
  <Words>1598</Words>
  <Application>Microsoft Office PowerPoint</Application>
  <PresentationFormat>Předvádění na obrazovce (4:3)</PresentationFormat>
  <Paragraphs>129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Cesta</vt:lpstr>
      <vt:lpstr>surdopedie</vt:lpstr>
      <vt:lpstr>POJMY</vt:lpstr>
      <vt:lpstr>Dělení sluchových vad</vt:lpstr>
      <vt:lpstr>Dělení sluchových vad</vt:lpstr>
      <vt:lpstr>Dělení sluchových vad</vt:lpstr>
      <vt:lpstr>ANATOMIE A FYZIOLOGIE SLUCHOVÉHO ANALYZÁTORU</vt:lpstr>
      <vt:lpstr>Sluchová protetika</vt:lpstr>
      <vt:lpstr>Komunikace osob se sluchovým postižením</vt:lpstr>
      <vt:lpstr>Audioorální systémy</vt:lpstr>
      <vt:lpstr>Vizuálně motorické komunikační systémy</vt:lpstr>
      <vt:lpstr>Komplexní péče o osoby se sluchovým postižením</vt:lpstr>
      <vt:lpstr>Komplexní péče o osoby se sluchovým postižením</vt:lpstr>
      <vt:lpstr>Přístup ke vzdělávání žáků se sp</vt:lpstr>
      <vt:lpstr>Možnosti integrace</vt:lpstr>
      <vt:lpstr>Zásady při komunikaci se sluchově postiženými žáky </vt:lpstr>
      <vt:lpstr>Zásady při komunikaci se sluchově postiženými žáky</vt:lpstr>
      <vt:lpstr>Zásady při komunikaci se sluchově postiženými žáky</vt:lpstr>
      <vt:lpstr>Pohybový vývoj dítěte se sluchovým postižením</vt:lpstr>
      <vt:lpstr>Tělesná výchova a sport žáků se sluchovým postižením</vt:lpstr>
      <vt:lpstr>ZÁSADY PRO TĚLESNÁ CVIČENĺ SE SLUCHOVĚ POSTIŽENÝMI </vt:lpstr>
      <vt:lpstr>ZÁSADY PRO TĚLESNÁ CVIČENĺ SE SLUCHOVĚ POSTIŽENÝMI</vt:lpstr>
      <vt:lpstr>Specifika v pohybové aktivitě sluchově postižených jedinců</vt:lpstr>
      <vt:lpstr>Použitá literatura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surdopedie</dc:title>
  <dc:creator>Your User Name</dc:creator>
  <cp:lastModifiedBy>Your User Name</cp:lastModifiedBy>
  <cp:revision>23</cp:revision>
  <dcterms:created xsi:type="dcterms:W3CDTF">2011-07-07T21:13:08Z</dcterms:created>
  <dcterms:modified xsi:type="dcterms:W3CDTF">2011-08-10T16:46:33Z</dcterms:modified>
</cp:coreProperties>
</file>