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CE2B9-F473-4F6E-9288-FEB9235DD519}" type="datetimeFigureOut">
              <a:rPr lang="cs-CZ" smtClean="0"/>
              <a:pPr/>
              <a:t>16.4.2013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94C3-C227-456B-9AE9-C99CEE72CB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CE2B9-F473-4F6E-9288-FEB9235DD519}" type="datetimeFigureOut">
              <a:rPr lang="cs-CZ" smtClean="0"/>
              <a:pPr/>
              <a:t>16.4.2013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94C3-C227-456B-9AE9-C99CEE72CB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CE2B9-F473-4F6E-9288-FEB9235DD519}" type="datetimeFigureOut">
              <a:rPr lang="cs-CZ" smtClean="0"/>
              <a:pPr/>
              <a:t>16.4.2013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94C3-C227-456B-9AE9-C99CEE72CB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CE2B9-F473-4F6E-9288-FEB9235DD519}" type="datetimeFigureOut">
              <a:rPr lang="cs-CZ" smtClean="0"/>
              <a:pPr/>
              <a:t>16.4.2013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94C3-C227-456B-9AE9-C99CEE72CB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CE2B9-F473-4F6E-9288-FEB9235DD519}" type="datetimeFigureOut">
              <a:rPr lang="cs-CZ" smtClean="0"/>
              <a:pPr/>
              <a:t>16.4.2013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94C3-C227-456B-9AE9-C99CEE72CB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CE2B9-F473-4F6E-9288-FEB9235DD519}" type="datetimeFigureOut">
              <a:rPr lang="cs-CZ" smtClean="0"/>
              <a:pPr/>
              <a:t>16.4.2013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94C3-C227-456B-9AE9-C99CEE72CB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CE2B9-F473-4F6E-9288-FEB9235DD519}" type="datetimeFigureOut">
              <a:rPr lang="cs-CZ" smtClean="0"/>
              <a:pPr/>
              <a:t>16.4.2013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94C3-C227-456B-9AE9-C99CEE72CB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CE2B9-F473-4F6E-9288-FEB9235DD519}" type="datetimeFigureOut">
              <a:rPr lang="cs-CZ" smtClean="0"/>
              <a:pPr/>
              <a:t>16.4.2013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94C3-C227-456B-9AE9-C99CEE72CB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CE2B9-F473-4F6E-9288-FEB9235DD519}" type="datetimeFigureOut">
              <a:rPr lang="cs-CZ" smtClean="0"/>
              <a:pPr/>
              <a:t>16.4.2013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94C3-C227-456B-9AE9-C99CEE72CB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CE2B9-F473-4F6E-9288-FEB9235DD519}" type="datetimeFigureOut">
              <a:rPr lang="cs-CZ" smtClean="0"/>
              <a:pPr/>
              <a:t>16.4.2013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94C3-C227-456B-9AE9-C99CEE72CB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CE2B9-F473-4F6E-9288-FEB9235DD519}" type="datetimeFigureOut">
              <a:rPr lang="cs-CZ" smtClean="0"/>
              <a:pPr/>
              <a:t>16.4.2013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91594C3-C227-456B-9AE9-C99CEE72CB1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5CE2B9-F473-4F6E-9288-FEB9235DD519}" type="datetimeFigureOut">
              <a:rPr lang="cs-CZ" smtClean="0"/>
              <a:pPr/>
              <a:t>16.4.2013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1594C3-C227-456B-9AE9-C99CEE72CB15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Hydromechanika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Hydrostatika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Všude v kapalině působí hydrostatický tlak, zvyšuje se s hloubkou </a:t>
            </a:r>
            <a:r>
              <a:rPr lang="cs-CZ" b="1" i="1" dirty="0" smtClean="0"/>
              <a:t>p=</a:t>
            </a:r>
            <a:r>
              <a:rPr lang="cs-CZ" b="1" i="1" dirty="0" err="1" smtClean="0"/>
              <a:t>h</a:t>
            </a:r>
            <a:r>
              <a:rPr lang="cs-CZ" b="1" i="1" dirty="0" smtClean="0"/>
              <a:t>.</a:t>
            </a:r>
            <a:r>
              <a:rPr lang="el-GR" b="1" i="1" dirty="0" smtClean="0"/>
              <a:t>ρ</a:t>
            </a:r>
            <a:r>
              <a:rPr lang="cs-CZ" b="1" i="1" dirty="0" smtClean="0"/>
              <a:t>.g</a:t>
            </a:r>
            <a:r>
              <a:rPr lang="cs-CZ" dirty="0" smtClean="0"/>
              <a:t>, kde </a:t>
            </a:r>
            <a:r>
              <a:rPr lang="el-GR" dirty="0" smtClean="0"/>
              <a:t>ρ</a:t>
            </a:r>
            <a:r>
              <a:rPr lang="cs-CZ" dirty="0" smtClean="0"/>
              <a:t> je hustota kapaliny</a:t>
            </a:r>
          </a:p>
          <a:p>
            <a:r>
              <a:rPr lang="cs-CZ" dirty="0" smtClean="0"/>
              <a:t>Z rozdílu větší tlakové síly působící na spodní část tělesa (ve větší hloubce) a menší tlakové síly působící na horní část tělesa vychází </a:t>
            </a:r>
            <a:r>
              <a:rPr lang="cs-CZ" b="1" i="1" dirty="0" smtClean="0"/>
              <a:t>vztlaková síla</a:t>
            </a:r>
          </a:p>
          <a:p>
            <a:r>
              <a:rPr lang="cs-CZ" b="1" i="1" dirty="0" err="1" smtClean="0"/>
              <a:t>F</a:t>
            </a:r>
            <a:r>
              <a:rPr lang="cs-CZ" sz="2400" b="1" i="1" dirty="0" err="1" smtClean="0"/>
              <a:t>vz</a:t>
            </a:r>
            <a:r>
              <a:rPr lang="cs-CZ" sz="2400" b="1" i="1" dirty="0" smtClean="0"/>
              <a:t>=V.</a:t>
            </a:r>
            <a:r>
              <a:rPr lang="el-GR" b="1" i="1" dirty="0" smtClean="0"/>
              <a:t> ρ</a:t>
            </a:r>
            <a:r>
              <a:rPr lang="cs-CZ" b="1" i="1" dirty="0" smtClean="0"/>
              <a:t>.g</a:t>
            </a:r>
            <a:r>
              <a:rPr lang="cs-CZ" i="1" dirty="0" smtClean="0"/>
              <a:t>, </a:t>
            </a:r>
            <a:r>
              <a:rPr lang="cs-CZ" dirty="0" smtClean="0"/>
              <a:t>kde V je objem ponořené části tělesa</a:t>
            </a:r>
          </a:p>
          <a:p>
            <a:r>
              <a:rPr lang="cs-CZ" dirty="0" smtClean="0"/>
              <a:t>Vyjadřuje </a:t>
            </a:r>
            <a:r>
              <a:rPr lang="cs-CZ" b="1" dirty="0" smtClean="0"/>
              <a:t>Archimédův zákon</a:t>
            </a:r>
            <a:r>
              <a:rPr lang="cs-CZ" dirty="0" smtClean="0"/>
              <a:t>: Těleso ponořené do kapaliny je nadlehčováno stejnou silou jako je tíha kapaliny tělesem vytlačené (o objemu ponořené části tělesa) (V.</a:t>
            </a:r>
            <a:r>
              <a:rPr lang="el-GR" dirty="0" smtClean="0"/>
              <a:t> ρ</a:t>
            </a:r>
            <a:r>
              <a:rPr lang="cs-CZ" dirty="0" smtClean="0"/>
              <a:t>=m)</a:t>
            </a:r>
          </a:p>
          <a:p>
            <a:r>
              <a:rPr lang="cs-CZ" dirty="0" err="1" smtClean="0"/>
              <a:t>F</a:t>
            </a:r>
            <a:r>
              <a:rPr lang="cs-CZ" baseline="-25000" dirty="0" err="1" smtClean="0"/>
              <a:t>vz</a:t>
            </a:r>
            <a:r>
              <a:rPr lang="en-US" dirty="0" smtClean="0"/>
              <a:t>&gt;</a:t>
            </a:r>
            <a:r>
              <a:rPr lang="en-US" dirty="0" err="1" smtClean="0"/>
              <a:t>F</a:t>
            </a:r>
            <a:r>
              <a:rPr lang="en-US" baseline="-25000" dirty="0" err="1" smtClean="0"/>
              <a:t>g</a:t>
            </a:r>
            <a:r>
              <a:rPr lang="cs-CZ" dirty="0" smtClean="0"/>
              <a:t> (</a:t>
            </a:r>
            <a:r>
              <a:rPr lang="el-GR" dirty="0" smtClean="0"/>
              <a:t>ρ</a:t>
            </a:r>
            <a:r>
              <a:rPr lang="cs-CZ" baseline="-25000" dirty="0" smtClean="0"/>
              <a:t>kap</a:t>
            </a:r>
            <a:r>
              <a:rPr lang="en-US" dirty="0" smtClean="0"/>
              <a:t>&gt;</a:t>
            </a:r>
            <a:r>
              <a:rPr lang="el-GR" dirty="0" smtClean="0"/>
              <a:t>ρ</a:t>
            </a:r>
            <a:r>
              <a:rPr lang="cs-CZ" baseline="-25000" dirty="0" smtClean="0"/>
              <a:t>těl</a:t>
            </a:r>
            <a:r>
              <a:rPr lang="el-GR" dirty="0" smtClean="0"/>
              <a:t> </a:t>
            </a:r>
            <a:r>
              <a:rPr lang="cs-CZ" dirty="0" smtClean="0"/>
              <a:t>těleso stoupá)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err="1" smtClean="0"/>
              <a:t>F</a:t>
            </a:r>
            <a:r>
              <a:rPr lang="en-US" baseline="-25000" dirty="0" err="1" smtClean="0"/>
              <a:t>vz</a:t>
            </a:r>
            <a:r>
              <a:rPr lang="en-US" dirty="0" smtClean="0"/>
              <a:t>&lt;</a:t>
            </a:r>
            <a:r>
              <a:rPr lang="cs-CZ" dirty="0" err="1" smtClean="0"/>
              <a:t>F</a:t>
            </a:r>
            <a:r>
              <a:rPr lang="cs-CZ" baseline="-25000" dirty="0" err="1" smtClean="0"/>
              <a:t>g</a:t>
            </a:r>
            <a:r>
              <a:rPr lang="cs-CZ" baseline="-25000" dirty="0" smtClean="0"/>
              <a:t> </a:t>
            </a:r>
            <a:r>
              <a:rPr lang="cs-CZ" dirty="0" smtClean="0"/>
              <a:t>(těleso klesá) </a:t>
            </a:r>
          </a:p>
          <a:p>
            <a:r>
              <a:rPr lang="cs-CZ" dirty="0" err="1" smtClean="0"/>
              <a:t>F</a:t>
            </a:r>
            <a:r>
              <a:rPr lang="cs-CZ" baseline="-25000" dirty="0" err="1" smtClean="0"/>
              <a:t>vz</a:t>
            </a:r>
            <a:r>
              <a:rPr lang="cs-CZ" dirty="0" smtClean="0"/>
              <a:t>=</a:t>
            </a:r>
            <a:r>
              <a:rPr lang="cs-CZ" dirty="0" err="1" smtClean="0"/>
              <a:t>F</a:t>
            </a:r>
            <a:r>
              <a:rPr lang="cs-CZ" baseline="-25000" dirty="0" err="1" smtClean="0"/>
              <a:t>g</a:t>
            </a:r>
            <a:r>
              <a:rPr lang="cs-CZ" dirty="0" smtClean="0"/>
              <a:t> (těleso se vznáší – přibližně lidské tělo)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Hydrodynamika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Ustálené (stacionární) proudění tekutiny – platí rovnice spojitosti </a:t>
            </a:r>
            <a:r>
              <a:rPr lang="cs-CZ" b="1" i="1" dirty="0" smtClean="0"/>
              <a:t>S</a:t>
            </a:r>
            <a:r>
              <a:rPr lang="cs-CZ" b="1" i="1" baseline="-25000" dirty="0" smtClean="0"/>
              <a:t>1</a:t>
            </a:r>
            <a:r>
              <a:rPr lang="cs-CZ" b="1" i="1" dirty="0" smtClean="0"/>
              <a:t>.v</a:t>
            </a:r>
            <a:r>
              <a:rPr lang="cs-CZ" b="1" i="1" baseline="-25000" dirty="0" smtClean="0"/>
              <a:t>1</a:t>
            </a:r>
            <a:r>
              <a:rPr lang="cs-CZ" b="1" i="1" dirty="0" smtClean="0"/>
              <a:t>=S</a:t>
            </a:r>
            <a:r>
              <a:rPr lang="cs-CZ" b="1" i="1" baseline="-25000" dirty="0" smtClean="0"/>
              <a:t>2</a:t>
            </a:r>
            <a:r>
              <a:rPr lang="cs-CZ" b="1" i="1" dirty="0" smtClean="0"/>
              <a:t>.v</a:t>
            </a:r>
            <a:r>
              <a:rPr lang="cs-CZ" b="1" i="1" baseline="-25000" dirty="0" smtClean="0"/>
              <a:t>2</a:t>
            </a:r>
          </a:p>
          <a:p>
            <a:r>
              <a:rPr lang="cs-CZ" dirty="0" smtClean="0"/>
              <a:t>Z rovnice spojitosti vychází </a:t>
            </a:r>
            <a:r>
              <a:rPr lang="cs-CZ" b="1" dirty="0" err="1" smtClean="0"/>
              <a:t>Bernoulliho</a:t>
            </a:r>
            <a:r>
              <a:rPr lang="cs-CZ" b="1" dirty="0" smtClean="0"/>
              <a:t> rovnice</a:t>
            </a:r>
            <a:r>
              <a:rPr lang="cs-CZ" dirty="0" smtClean="0"/>
              <a:t>:</a:t>
            </a:r>
          </a:p>
          <a:p>
            <a:r>
              <a:rPr lang="cs-CZ" b="1" i="1" dirty="0" smtClean="0"/>
              <a:t>1/2</a:t>
            </a:r>
            <a:r>
              <a:rPr lang="el-GR" b="1" i="1" dirty="0" smtClean="0"/>
              <a:t>ρ</a:t>
            </a:r>
            <a:r>
              <a:rPr lang="cs-CZ" b="1" i="1" dirty="0" smtClean="0"/>
              <a:t>.v</a:t>
            </a:r>
            <a:r>
              <a:rPr lang="cs-CZ" b="1" i="1" baseline="30000" dirty="0" smtClean="0"/>
              <a:t>2</a:t>
            </a:r>
            <a:r>
              <a:rPr lang="cs-CZ" b="1" i="1" dirty="0" smtClean="0"/>
              <a:t>+p+</a:t>
            </a:r>
            <a:r>
              <a:rPr lang="el-GR" b="1" i="1" dirty="0" smtClean="0"/>
              <a:t> ρ</a:t>
            </a:r>
            <a:r>
              <a:rPr lang="cs-CZ" b="1" i="1" dirty="0" smtClean="0"/>
              <a:t>.</a:t>
            </a:r>
            <a:r>
              <a:rPr lang="cs-CZ" b="1" i="1" dirty="0" err="1" smtClean="0"/>
              <a:t>h.g</a:t>
            </a:r>
            <a:r>
              <a:rPr lang="cs-CZ" b="1" i="1" dirty="0" smtClean="0"/>
              <a:t>=</a:t>
            </a:r>
            <a:r>
              <a:rPr lang="cs-CZ" b="1" i="1" dirty="0" err="1" smtClean="0"/>
              <a:t>konst</a:t>
            </a:r>
            <a:endParaRPr lang="cs-CZ" dirty="0" smtClean="0"/>
          </a:p>
          <a:p>
            <a:pPr lvl="1"/>
            <a:r>
              <a:rPr lang="cs-CZ" dirty="0" smtClean="0"/>
              <a:t>V místech s větším průřezem má proudící kapalina menší rychlost, ale větší tlak a naopak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Laminární x turbulentní proudění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Laminární – při nižších rychlostech - částice tekutiny se pohybují v navzájem rovnoběžných vrstvách, aniž by mezi vrstvami procházely (proudnice jsou rovnoběžné)</a:t>
            </a:r>
          </a:p>
          <a:p>
            <a:r>
              <a:rPr lang="cs-CZ" dirty="0" smtClean="0"/>
              <a:t>Turbulentní – při vyšších rychlostech – dohází k promíchávání vrstev tekutiny, vzniku vírů, nejedná se o stacionární ustálené proudění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Odpor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Složen z</a:t>
            </a:r>
          </a:p>
          <a:p>
            <a:pPr lvl="1"/>
            <a:r>
              <a:rPr lang="cs-CZ" dirty="0" smtClean="0"/>
              <a:t>Odporu částic prostředí, na které těleso naráží – souvisí s obsahem čelného průřezu tělesa S</a:t>
            </a:r>
          </a:p>
          <a:p>
            <a:pPr lvl="1"/>
            <a:r>
              <a:rPr lang="cs-CZ" dirty="0" smtClean="0"/>
              <a:t>Tření částic obtékajících pohybující se těleso – souvisí s povrchem a tvarem tělesa , který je charakterizován součinitelem odporu C</a:t>
            </a:r>
          </a:p>
          <a:p>
            <a:pPr lvl="1"/>
            <a:r>
              <a:rPr lang="cs-CZ" dirty="0" smtClean="0"/>
              <a:t>Dále je odpor tělesa větší v prostředí s větší hustotou </a:t>
            </a:r>
            <a:r>
              <a:rPr lang="el-GR" dirty="0" smtClean="0"/>
              <a:t>ρ</a:t>
            </a:r>
            <a:endParaRPr lang="cs-CZ" dirty="0" smtClean="0"/>
          </a:p>
          <a:p>
            <a:pPr lvl="1"/>
            <a:r>
              <a:rPr lang="cs-CZ" dirty="0" smtClean="0"/>
              <a:t>A zvyšuje se se vzrůstající rychlostí (největší vliv)</a:t>
            </a:r>
          </a:p>
          <a:p>
            <a:r>
              <a:rPr lang="cs-CZ" b="1" i="1" dirty="0" err="1" smtClean="0"/>
              <a:t>F</a:t>
            </a:r>
            <a:r>
              <a:rPr lang="cs-CZ" b="1" i="1" baseline="-25000" dirty="0" err="1" smtClean="0"/>
              <a:t>o</a:t>
            </a:r>
            <a:r>
              <a:rPr lang="cs-CZ" b="1" i="1" dirty="0" smtClean="0"/>
              <a:t>=1/2C.</a:t>
            </a:r>
            <a:r>
              <a:rPr lang="el-GR" b="1" i="1" dirty="0" smtClean="0"/>
              <a:t>ρ</a:t>
            </a:r>
            <a:r>
              <a:rPr lang="cs-CZ" b="1" i="1" dirty="0" smtClean="0"/>
              <a:t>.S.v</a:t>
            </a:r>
            <a:r>
              <a:rPr lang="cs-CZ" b="1" i="1" baseline="30000" dirty="0" smtClean="0"/>
              <a:t>2</a:t>
            </a:r>
            <a:endParaRPr lang="cs-CZ" b="1" i="1" baseline="30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Dynamický vztlak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vodě hydrodynamický, ve vzduchu aerodynamický</a:t>
            </a:r>
          </a:p>
          <a:p>
            <a:r>
              <a:rPr lang="cs-CZ" dirty="0" smtClean="0"/>
              <a:t>Vzniká při působení proudící tekutiny (voda, vzduch) na nesouměrný profil tělesa (křídlo letadla)</a:t>
            </a:r>
          </a:p>
          <a:p>
            <a:r>
              <a:rPr lang="cs-CZ" dirty="0" smtClean="0"/>
              <a:t>Nad křídlem díky jeho tvaru vzduch proudí rychleji, takže je tam menší tlak než pod křídlem, kde vzduch proudí pomaleji, a je tam větší tlak – výsledkem je vztlak projevující se vztlakovou silou, tlačící křídlo nahoru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Magnusův</a:t>
            </a:r>
            <a:r>
              <a:rPr lang="cs-CZ" dirty="0" smtClean="0"/>
              <a:t> jev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U míčů rotujících v letu lze pozorovat uhýbání z předpokládaného směru letu</a:t>
            </a:r>
          </a:p>
          <a:p>
            <a:r>
              <a:rPr lang="cs-CZ" dirty="0" smtClean="0"/>
              <a:t>Je způsobeno interakcí částic vzduchu (jakoby) proudícího proti letícímu míči a částic vzduchu rotujících spolu s míčem (tenká vrstva na míči)</a:t>
            </a:r>
          </a:p>
          <a:p>
            <a:r>
              <a:rPr lang="cs-CZ" dirty="0" smtClean="0"/>
              <a:t>Kde letí částice proti sobě, dochází ke zpomalení proudění na té straně a zvýšení </a:t>
            </a:r>
            <a:r>
              <a:rPr lang="cs-CZ" smtClean="0"/>
              <a:t>tlaku (</a:t>
            </a:r>
            <a:r>
              <a:rPr lang="cs-CZ" dirty="0" smtClean="0"/>
              <a:t>přetlaku)</a:t>
            </a:r>
          </a:p>
          <a:p>
            <a:r>
              <a:rPr lang="cs-CZ" dirty="0" smtClean="0"/>
              <a:t>Kde letí částice stejným směrem, mají větší rychlost, tím pádem je na tom místě nižší tlak (podtlak)</a:t>
            </a:r>
          </a:p>
          <a:p>
            <a:r>
              <a:rPr lang="cs-CZ" dirty="0" smtClean="0"/>
              <a:t>Výsledkem je síla směřující z místa přetlaku do místa podtlaku</a:t>
            </a:r>
          </a:p>
          <a:p>
            <a:endParaRPr lang="cs-CZ" dirty="0"/>
          </a:p>
        </p:txBody>
      </p:sp>
      <p:pic>
        <p:nvPicPr>
          <p:cNvPr id="4" name="Obrázek 3" descr="http://fyzika.jreichl.com/data/M_tekutiny_soubory/Magnusuv_jev/image15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88640"/>
            <a:ext cx="258127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120</TotalTime>
  <Words>430</Words>
  <Application>Microsoft Office PowerPoint</Application>
  <PresentationFormat>Předvádění na obrazovce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Hydromechanika</vt:lpstr>
      <vt:lpstr>Hydrostatika</vt:lpstr>
      <vt:lpstr>Hydrodynamika</vt:lpstr>
      <vt:lpstr>Laminární x turbulentní proudění</vt:lpstr>
      <vt:lpstr>Odpor prostředí</vt:lpstr>
      <vt:lpstr>Dynamický vztlak</vt:lpstr>
      <vt:lpstr>Magnusův jev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Srážky a hydromechanika</dc:title>
  <dc:creator>k</dc:creator>
  <cp:lastModifiedBy>k</cp:lastModifiedBy>
  <cp:revision>13</cp:revision>
  <dcterms:created xsi:type="dcterms:W3CDTF">2012-11-19T14:04:47Z</dcterms:created>
  <dcterms:modified xsi:type="dcterms:W3CDTF">2013-04-16T08:29:21Z</dcterms:modified>
</cp:coreProperties>
</file>