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95D652A0-C989-4957-A0B8-D73E889228FA}" type="datetimeFigureOut">
              <a:rPr lang="en-US" smtClean="0"/>
              <a:t>11/22/2012</a:t>
            </a:fld>
            <a:endParaRPr lang="en-US"/>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F19F6C3F-D3F3-4520-8421-884E7EE9BA2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95D652A0-C989-4957-A0B8-D73E889228FA}" type="datetimeFigureOut">
              <a:rPr lang="en-US" smtClean="0"/>
              <a:t>11/22/2012</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F19F6C3F-D3F3-4520-8421-884E7EE9BA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95D652A0-C989-4957-A0B8-D73E889228FA}" type="datetimeFigureOut">
              <a:rPr lang="en-US" smtClean="0"/>
              <a:t>11/22/2012</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F19F6C3F-D3F3-4520-8421-884E7EE9BA2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95D652A0-C989-4957-A0B8-D73E889228FA}" type="datetimeFigureOut">
              <a:rPr lang="en-US" smtClean="0"/>
              <a:t>11/22/2012</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F19F6C3F-D3F3-4520-8421-884E7EE9BA24}" type="slidenum">
              <a:rPr lang="en-US" smtClean="0"/>
              <a:t>‹#›</a:t>
            </a:fld>
            <a:endParaRPr lang="en-US"/>
          </a:p>
        </p:txBody>
      </p:sp>
      <p:sp>
        <p:nvSpPr>
          <p:cNvPr id="7" name="Nadpis 6"/>
          <p:cNvSpPr>
            <a:spLocks noGrp="1"/>
          </p:cNvSpPr>
          <p:nvPr>
            <p:ph type="title"/>
          </p:nvPr>
        </p:nvSpPr>
        <p:spPr/>
        <p:txBody>
          <a:bodyPr rtlCol="0"/>
          <a:lstStyle>
            <a:extLst/>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extLst/>
          </a:lstStyle>
          <a:p>
            <a:fld id="{95D652A0-C989-4957-A0B8-D73E889228FA}" type="datetimeFigureOut">
              <a:rPr lang="en-US" smtClean="0"/>
              <a:t>11/22/2012</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F19F6C3F-D3F3-4520-8421-884E7EE9BA24}" type="slidenum">
              <a:rPr lang="en-US" smtClean="0"/>
              <a:t>‹#›</a:t>
            </a:fld>
            <a:endParaRPr lang="en-US"/>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95D652A0-C989-4957-A0B8-D73E889228FA}" type="datetimeFigureOut">
              <a:rPr lang="en-US" smtClean="0"/>
              <a:t>11/22/2012</a:t>
            </a:fld>
            <a:endParaRPr lang="en-US"/>
          </a:p>
        </p:txBody>
      </p:sp>
      <p:sp>
        <p:nvSpPr>
          <p:cNvPr id="6" name="Zástupný symbol pro zápatí 5"/>
          <p:cNvSpPr>
            <a:spLocks noGrp="1"/>
          </p:cNvSpPr>
          <p:nvPr>
            <p:ph type="ftr" sz="quarter" idx="11"/>
          </p:nvPr>
        </p:nvSpPr>
        <p:spPr/>
        <p:txBody>
          <a:bodyPr/>
          <a:lstStyle>
            <a:extLst/>
          </a:lstStyle>
          <a:p>
            <a:endParaRPr lang="en-US"/>
          </a:p>
        </p:txBody>
      </p:sp>
      <p:sp>
        <p:nvSpPr>
          <p:cNvPr id="7" name="Zástupný symbol pro číslo snímku 6"/>
          <p:cNvSpPr>
            <a:spLocks noGrp="1"/>
          </p:cNvSpPr>
          <p:nvPr>
            <p:ph type="sldNum" sz="quarter" idx="12"/>
          </p:nvPr>
        </p:nvSpPr>
        <p:spPr/>
        <p:txBody>
          <a:bodyPr/>
          <a:lstStyle>
            <a:extLst/>
          </a:lstStyle>
          <a:p>
            <a:fld id="{F19F6C3F-D3F3-4520-8421-884E7EE9BA24}" type="slidenum">
              <a:rPr lang="en-US" smtClean="0"/>
              <a:t>‹#›</a:t>
            </a:fld>
            <a:endParaRPr lang="en-US"/>
          </a:p>
        </p:txBody>
      </p:sp>
      <p:sp>
        <p:nvSpPr>
          <p:cNvPr id="8" name="Nadpis 7"/>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95D652A0-C989-4957-A0B8-D73E889228FA}" type="datetimeFigureOut">
              <a:rPr lang="en-US" smtClean="0"/>
              <a:t>11/22/2012</a:t>
            </a:fld>
            <a:endParaRPr lang="en-US"/>
          </a:p>
        </p:txBody>
      </p:sp>
      <p:sp>
        <p:nvSpPr>
          <p:cNvPr id="8" name="Zástupný symbol pro zápatí 7"/>
          <p:cNvSpPr>
            <a:spLocks noGrp="1"/>
          </p:cNvSpPr>
          <p:nvPr>
            <p:ph type="ftr" sz="quarter" idx="11"/>
          </p:nvPr>
        </p:nvSpPr>
        <p:spPr/>
        <p:txBody>
          <a:bodyPr/>
          <a:lstStyle>
            <a:extLst/>
          </a:lstStyle>
          <a:p>
            <a:endParaRPr lang="en-US"/>
          </a:p>
        </p:txBody>
      </p:sp>
      <p:sp>
        <p:nvSpPr>
          <p:cNvPr id="9" name="Zástupný symbol pro číslo snímku 8"/>
          <p:cNvSpPr>
            <a:spLocks noGrp="1"/>
          </p:cNvSpPr>
          <p:nvPr>
            <p:ph type="sldNum" sz="quarter" idx="12"/>
          </p:nvPr>
        </p:nvSpPr>
        <p:spPr/>
        <p:txBody>
          <a:bodyPr/>
          <a:lstStyle>
            <a:extLst/>
          </a:lstStyle>
          <a:p>
            <a:fld id="{F19F6C3F-D3F3-4520-8421-884E7EE9BA2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95D652A0-C989-4957-A0B8-D73E889228FA}" type="datetimeFigureOut">
              <a:rPr lang="en-US" smtClean="0"/>
              <a:t>11/22/2012</a:t>
            </a:fld>
            <a:endParaRPr lang="en-US"/>
          </a:p>
        </p:txBody>
      </p:sp>
      <p:sp>
        <p:nvSpPr>
          <p:cNvPr id="4" name="Zástupný symbol pro zápatí 3"/>
          <p:cNvSpPr>
            <a:spLocks noGrp="1"/>
          </p:cNvSpPr>
          <p:nvPr>
            <p:ph type="ftr" sz="quarter" idx="11"/>
          </p:nvPr>
        </p:nvSpPr>
        <p:spPr/>
        <p:txBody>
          <a:bodyPr/>
          <a:lstStyle>
            <a:extLst/>
          </a:lstStyle>
          <a:p>
            <a:endParaRPr lang="en-US"/>
          </a:p>
        </p:txBody>
      </p:sp>
      <p:sp>
        <p:nvSpPr>
          <p:cNvPr id="5" name="Zástupný symbol pro číslo snímku 4"/>
          <p:cNvSpPr>
            <a:spLocks noGrp="1"/>
          </p:cNvSpPr>
          <p:nvPr>
            <p:ph type="sldNum" sz="quarter" idx="12"/>
          </p:nvPr>
        </p:nvSpPr>
        <p:spPr/>
        <p:txBody>
          <a:bodyPr/>
          <a:lstStyle>
            <a:extLst/>
          </a:lstStyle>
          <a:p>
            <a:fld id="{F19F6C3F-D3F3-4520-8421-884E7EE9BA24}" type="slidenum">
              <a:rPr lang="en-US" smtClean="0"/>
              <a:t>‹#›</a:t>
            </a:fld>
            <a:endParaRPr lang="en-US"/>
          </a:p>
        </p:txBody>
      </p:sp>
      <p:sp>
        <p:nvSpPr>
          <p:cNvPr id="6" name="Nadpis 5"/>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95D652A0-C989-4957-A0B8-D73E889228FA}" type="datetimeFigureOut">
              <a:rPr lang="en-US" smtClean="0"/>
              <a:t>11/22/2012</a:t>
            </a:fld>
            <a:endParaRPr lang="en-US"/>
          </a:p>
        </p:txBody>
      </p:sp>
      <p:sp>
        <p:nvSpPr>
          <p:cNvPr id="3" name="Zástupný symbol pro zápatí 2"/>
          <p:cNvSpPr>
            <a:spLocks noGrp="1"/>
          </p:cNvSpPr>
          <p:nvPr>
            <p:ph type="ftr" sz="quarter" idx="11"/>
          </p:nvPr>
        </p:nvSpPr>
        <p:spPr/>
        <p:txBody>
          <a:bodyPr/>
          <a:lstStyle>
            <a:extLst/>
          </a:lstStyle>
          <a:p>
            <a:endParaRPr lang="en-US"/>
          </a:p>
        </p:txBody>
      </p:sp>
      <p:sp>
        <p:nvSpPr>
          <p:cNvPr id="4" name="Zástupný symbol pro číslo snímku 3"/>
          <p:cNvSpPr>
            <a:spLocks noGrp="1"/>
          </p:cNvSpPr>
          <p:nvPr>
            <p:ph type="sldNum" sz="quarter" idx="12"/>
          </p:nvPr>
        </p:nvSpPr>
        <p:spPr/>
        <p:txBody>
          <a:bodyPr/>
          <a:lstStyle>
            <a:extLst/>
          </a:lstStyle>
          <a:p>
            <a:fld id="{F19F6C3F-D3F3-4520-8421-884E7EE9BA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95D652A0-C989-4957-A0B8-D73E889228FA}" type="datetimeFigureOut">
              <a:rPr lang="en-US" smtClean="0"/>
              <a:t>11/22/2012</a:t>
            </a:fld>
            <a:endParaRPr lang="en-US"/>
          </a:p>
        </p:txBody>
      </p:sp>
      <p:sp>
        <p:nvSpPr>
          <p:cNvPr id="6" name="Zástupný symbol pro zápatí 5"/>
          <p:cNvSpPr>
            <a:spLocks noGrp="1"/>
          </p:cNvSpPr>
          <p:nvPr>
            <p:ph type="ftr" sz="quarter" idx="11"/>
          </p:nvPr>
        </p:nvSpPr>
        <p:spPr/>
        <p:txBody>
          <a:bodyPr/>
          <a:lstStyle>
            <a:extLst/>
          </a:lstStyle>
          <a:p>
            <a:endParaRPr lang="en-US"/>
          </a:p>
        </p:txBody>
      </p:sp>
      <p:sp>
        <p:nvSpPr>
          <p:cNvPr id="7" name="Zástupný symbol pro číslo snímku 6"/>
          <p:cNvSpPr>
            <a:spLocks noGrp="1"/>
          </p:cNvSpPr>
          <p:nvPr>
            <p:ph type="sldNum" sz="quarter" idx="12"/>
          </p:nvPr>
        </p:nvSpPr>
        <p:spPr/>
        <p:txBody>
          <a:bodyPr/>
          <a:lstStyle>
            <a:extLst/>
          </a:lstStyle>
          <a:p>
            <a:fld id="{F19F6C3F-D3F3-4520-8421-884E7EE9BA2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95D652A0-C989-4957-A0B8-D73E889228FA}" type="datetimeFigureOut">
              <a:rPr lang="en-US" smtClean="0"/>
              <a:t>11/22/2012</a:t>
            </a:fld>
            <a:endParaRPr lang="en-US"/>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F19F6C3F-D3F3-4520-8421-884E7EE9BA24}" type="slidenum">
              <a:rPr lang="en-US" smtClean="0"/>
              <a:t>‹#›</a:t>
            </a:fld>
            <a:endParaRPr lang="en-US"/>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5D652A0-C989-4957-A0B8-D73E889228FA}" type="datetimeFigureOut">
              <a:rPr lang="en-US" smtClean="0"/>
              <a:t>11/22/2012</a:t>
            </a:fld>
            <a:endParaRPr lang="en-US"/>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19F6C3F-D3F3-4520-8421-884E7EE9BA2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err="1"/>
              <a:t>Neuropsychological</a:t>
            </a:r>
            <a:r>
              <a:rPr lang="cs-CZ" dirty="0"/>
              <a:t> </a:t>
            </a:r>
            <a:r>
              <a:rPr lang="cs-CZ" dirty="0" err="1"/>
              <a:t>disorders</a:t>
            </a:r>
            <a:r>
              <a:rPr lang="cs-CZ" dirty="0"/>
              <a:t/>
            </a:r>
            <a:br>
              <a:rPr lang="cs-CZ" dirty="0"/>
            </a:br>
            <a:endParaRPr lang="en-US" dirty="0"/>
          </a:p>
        </p:txBody>
      </p:sp>
      <p:sp>
        <p:nvSpPr>
          <p:cNvPr id="3" name="Podnadpis 2"/>
          <p:cNvSpPr>
            <a:spLocks noGrp="1"/>
          </p:cNvSpPr>
          <p:nvPr>
            <p:ph type="subTitle" idx="1"/>
          </p:nvPr>
        </p:nvSpPr>
        <p:spPr/>
        <p:txBody>
          <a:bodyPr/>
          <a:lstStyle/>
          <a:p>
            <a:r>
              <a:rPr lang="cs-CZ" dirty="0" smtClean="0"/>
              <a:t>Lenka Beránková</a:t>
            </a:r>
          </a:p>
          <a:p>
            <a:r>
              <a:rPr lang="cs-CZ" dirty="0" smtClean="0"/>
              <a:t>Department </a:t>
            </a:r>
            <a:r>
              <a:rPr lang="cs-CZ" dirty="0" err="1" smtClean="0"/>
              <a:t>of</a:t>
            </a:r>
            <a:r>
              <a:rPr lang="cs-CZ" dirty="0" smtClean="0"/>
              <a:t> </a:t>
            </a:r>
            <a:r>
              <a:rPr lang="cs-CZ" dirty="0" err="1" smtClean="0"/>
              <a:t>Health</a:t>
            </a:r>
            <a:r>
              <a:rPr lang="cs-CZ" dirty="0" smtClean="0"/>
              <a:t> </a:t>
            </a:r>
            <a:r>
              <a:rPr lang="cs-CZ" dirty="0" err="1" smtClean="0"/>
              <a:t>Promotion</a:t>
            </a:r>
            <a:endParaRPr lang="en-US" dirty="0"/>
          </a:p>
        </p:txBody>
      </p:sp>
    </p:spTree>
    <p:extLst>
      <p:ext uri="{BB962C8B-B14F-4D97-AF65-F5344CB8AC3E}">
        <p14:creationId xmlns:p14="http://schemas.microsoft.com/office/powerpoint/2010/main" val="2172010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C</a:t>
            </a:r>
            <a:r>
              <a:rPr lang="en-US" dirty="0" err="1" smtClean="0"/>
              <a:t>orrective</a:t>
            </a:r>
            <a:r>
              <a:rPr lang="en-US" dirty="0" smtClean="0"/>
              <a:t> </a:t>
            </a:r>
            <a:r>
              <a:rPr lang="en-US" dirty="0"/>
              <a:t>exercises for maintaining proper posture, physical activity aimed at developing cognitive and memory functions, psychomotor exercises and games aimed at developing self-sufficiency.</a:t>
            </a:r>
          </a:p>
        </p:txBody>
      </p:sp>
      <p:sp>
        <p:nvSpPr>
          <p:cNvPr id="2" name="Nadpis 1"/>
          <p:cNvSpPr>
            <a:spLocks noGrp="1"/>
          </p:cNvSpPr>
          <p:nvPr>
            <p:ph type="title"/>
          </p:nvPr>
        </p:nvSpPr>
        <p:spPr/>
        <p:txBody>
          <a:bodyPr>
            <a:normAutofit fontScale="90000"/>
          </a:bodyPr>
          <a:lstStyle/>
          <a:p>
            <a:r>
              <a:rPr lang="cs-CZ" b="1" dirty="0" err="1"/>
              <a:t>Physical</a:t>
            </a:r>
            <a:r>
              <a:rPr lang="cs-CZ" b="1" dirty="0"/>
              <a:t> </a:t>
            </a:r>
            <a:r>
              <a:rPr lang="cs-CZ" b="1" dirty="0" err="1"/>
              <a:t>activity</a:t>
            </a:r>
            <a:r>
              <a:rPr lang="cs-CZ" b="1" dirty="0"/>
              <a:t/>
            </a:r>
            <a:br>
              <a:rPr lang="cs-CZ" b="1" dirty="0"/>
            </a:br>
            <a:endParaRPr lang="en-US" dirty="0"/>
          </a:p>
        </p:txBody>
      </p:sp>
    </p:spTree>
    <p:extLst>
      <p:ext uri="{BB962C8B-B14F-4D97-AF65-F5344CB8AC3E}">
        <p14:creationId xmlns:p14="http://schemas.microsoft.com/office/powerpoint/2010/main" val="3111884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I</a:t>
            </a:r>
            <a:r>
              <a:rPr lang="en-US" dirty="0" smtClean="0"/>
              <a:t>s </a:t>
            </a:r>
            <a:r>
              <a:rPr lang="en-US" dirty="0"/>
              <a:t>a developmental disorder. ADHD is diagnosed in about 2 to 16 percent of school aged </a:t>
            </a:r>
            <a:r>
              <a:rPr lang="en-US" dirty="0" smtClean="0"/>
              <a:t>children</a:t>
            </a:r>
            <a:r>
              <a:rPr lang="cs-CZ" dirty="0"/>
              <a:t> </a:t>
            </a:r>
            <a:r>
              <a:rPr lang="cs-CZ" dirty="0" smtClean="0"/>
              <a:t>and</a:t>
            </a:r>
            <a:r>
              <a:rPr lang="en-US" dirty="0" smtClean="0"/>
              <a:t> </a:t>
            </a:r>
            <a:r>
              <a:rPr lang="en-US" dirty="0"/>
              <a:t>two to four times more frequently in boys than in girls</a:t>
            </a:r>
            <a:r>
              <a:rPr lang="en-US" dirty="0" smtClean="0"/>
              <a:t>.</a:t>
            </a:r>
            <a:r>
              <a:rPr lang="cs-CZ" dirty="0" smtClean="0"/>
              <a:t> </a:t>
            </a:r>
            <a:r>
              <a:rPr lang="cs-CZ" dirty="0" err="1" smtClean="0"/>
              <a:t>The</a:t>
            </a:r>
            <a:r>
              <a:rPr lang="cs-CZ" dirty="0" smtClean="0"/>
              <a:t> </a:t>
            </a:r>
            <a:r>
              <a:rPr lang="en-US" dirty="0"/>
              <a:t>disability is caused by delayed brain development (immaturity)</a:t>
            </a:r>
          </a:p>
        </p:txBody>
      </p:sp>
      <p:sp>
        <p:nvSpPr>
          <p:cNvPr id="2" name="Nadpis 1"/>
          <p:cNvSpPr>
            <a:spLocks noGrp="1"/>
          </p:cNvSpPr>
          <p:nvPr>
            <p:ph type="title"/>
          </p:nvPr>
        </p:nvSpPr>
        <p:spPr/>
        <p:txBody>
          <a:bodyPr>
            <a:normAutofit fontScale="90000"/>
          </a:bodyPr>
          <a:lstStyle/>
          <a:p>
            <a:r>
              <a:rPr lang="cs-CZ" sz="4000" b="1" dirty="0" err="1"/>
              <a:t>Attention</a:t>
            </a:r>
            <a:r>
              <a:rPr lang="cs-CZ" sz="4000" b="1" dirty="0"/>
              <a:t> deficit </a:t>
            </a:r>
            <a:r>
              <a:rPr lang="cs-CZ" sz="4000" b="1" dirty="0" err="1"/>
              <a:t>hyperactivity</a:t>
            </a:r>
            <a:r>
              <a:rPr lang="cs-CZ" sz="4000" b="1" dirty="0"/>
              <a:t> </a:t>
            </a:r>
            <a:r>
              <a:rPr lang="cs-CZ" sz="4000" b="1" dirty="0" err="1"/>
              <a:t>disorder</a:t>
            </a:r>
            <a:r>
              <a:rPr lang="cs-CZ" b="1" dirty="0"/>
              <a:t/>
            </a:r>
            <a:br>
              <a:rPr lang="cs-CZ" b="1" dirty="0"/>
            </a:br>
            <a:endParaRPr lang="en-US" dirty="0"/>
          </a:p>
        </p:txBody>
      </p:sp>
    </p:spTree>
    <p:extLst>
      <p:ext uri="{BB962C8B-B14F-4D97-AF65-F5344CB8AC3E}">
        <p14:creationId xmlns:p14="http://schemas.microsoft.com/office/powerpoint/2010/main" val="239791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err="1" smtClean="0"/>
              <a:t>concentration</a:t>
            </a:r>
            <a:r>
              <a:rPr lang="cs-CZ" dirty="0" smtClean="0"/>
              <a:t> </a:t>
            </a:r>
            <a:r>
              <a:rPr lang="cs-CZ" dirty="0" err="1"/>
              <a:t>games</a:t>
            </a:r>
            <a:endParaRPr lang="cs-CZ" dirty="0"/>
          </a:p>
          <a:p>
            <a:r>
              <a:rPr lang="cs-CZ" dirty="0" err="1" smtClean="0"/>
              <a:t>physical</a:t>
            </a:r>
            <a:r>
              <a:rPr lang="cs-CZ" dirty="0" smtClean="0"/>
              <a:t> </a:t>
            </a:r>
            <a:r>
              <a:rPr lang="cs-CZ" dirty="0" err="1"/>
              <a:t>concentration</a:t>
            </a:r>
            <a:r>
              <a:rPr lang="cs-CZ" dirty="0"/>
              <a:t> </a:t>
            </a:r>
            <a:r>
              <a:rPr lang="cs-CZ" dirty="0" err="1"/>
              <a:t>games</a:t>
            </a:r>
            <a:endParaRPr lang="cs-CZ" dirty="0"/>
          </a:p>
          <a:p>
            <a:r>
              <a:rPr lang="cs-CZ" dirty="0" smtClean="0"/>
              <a:t>fast </a:t>
            </a:r>
            <a:r>
              <a:rPr lang="cs-CZ" dirty="0"/>
              <a:t>and </a:t>
            </a:r>
            <a:r>
              <a:rPr lang="cs-CZ" dirty="0" err="1"/>
              <a:t>explosive</a:t>
            </a:r>
            <a:r>
              <a:rPr lang="cs-CZ" dirty="0"/>
              <a:t> </a:t>
            </a:r>
            <a:r>
              <a:rPr lang="cs-CZ" dirty="0" err="1"/>
              <a:t>games</a:t>
            </a:r>
            <a:endParaRPr lang="cs-CZ" dirty="0"/>
          </a:p>
          <a:p>
            <a:r>
              <a:rPr lang="cs-CZ" dirty="0" err="1" smtClean="0"/>
              <a:t>psychomotor</a:t>
            </a:r>
            <a:r>
              <a:rPr lang="cs-CZ" dirty="0" smtClean="0"/>
              <a:t> </a:t>
            </a:r>
            <a:r>
              <a:rPr lang="cs-CZ" dirty="0" err="1"/>
              <a:t>exercises</a:t>
            </a:r>
            <a:r>
              <a:rPr lang="cs-CZ" dirty="0"/>
              <a:t> and </a:t>
            </a:r>
            <a:r>
              <a:rPr lang="cs-CZ" dirty="0" err="1"/>
              <a:t>games</a:t>
            </a:r>
            <a:endParaRPr lang="en-US" dirty="0"/>
          </a:p>
        </p:txBody>
      </p:sp>
      <p:sp>
        <p:nvSpPr>
          <p:cNvPr id="2" name="Nadpis 1"/>
          <p:cNvSpPr>
            <a:spLocks noGrp="1"/>
          </p:cNvSpPr>
          <p:nvPr>
            <p:ph type="title"/>
          </p:nvPr>
        </p:nvSpPr>
        <p:spPr/>
        <p:txBody>
          <a:bodyPr>
            <a:normAutofit fontScale="90000"/>
          </a:bodyPr>
          <a:lstStyle/>
          <a:p>
            <a:r>
              <a:rPr lang="cs-CZ" b="1" dirty="0" err="1"/>
              <a:t>Physical</a:t>
            </a:r>
            <a:r>
              <a:rPr lang="cs-CZ" b="1" dirty="0"/>
              <a:t> </a:t>
            </a:r>
            <a:r>
              <a:rPr lang="cs-CZ" b="1" dirty="0" err="1"/>
              <a:t>activity</a:t>
            </a:r>
            <a:r>
              <a:rPr lang="cs-CZ" b="1" dirty="0"/>
              <a:t/>
            </a:r>
            <a:br>
              <a:rPr lang="cs-CZ" b="1" dirty="0"/>
            </a:br>
            <a:endParaRPr lang="en-US" dirty="0"/>
          </a:p>
        </p:txBody>
      </p:sp>
    </p:spTree>
    <p:extLst>
      <p:ext uri="{BB962C8B-B14F-4D97-AF65-F5344CB8AC3E}">
        <p14:creationId xmlns:p14="http://schemas.microsoft.com/office/powerpoint/2010/main" val="378936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a:t>
            </a:r>
            <a:r>
              <a:rPr lang="en-US" dirty="0" err="1" smtClean="0"/>
              <a:t>onprogressive</a:t>
            </a:r>
            <a:r>
              <a:rPr lang="en-US" dirty="0" smtClean="0"/>
              <a:t> </a:t>
            </a:r>
            <a:r>
              <a:rPr lang="en-US" dirty="0"/>
              <a:t>lesion of the brain occurring before, at, or soon after birth that interferes with the normal development of the brain. </a:t>
            </a:r>
            <a:endParaRPr lang="cs-CZ" dirty="0" smtClean="0"/>
          </a:p>
          <a:p>
            <a:r>
              <a:rPr lang="cs-CZ" dirty="0" smtClean="0"/>
              <a:t>C</a:t>
            </a:r>
            <a:r>
              <a:rPr lang="en-US" dirty="0" err="1" smtClean="0"/>
              <a:t>haracterized</a:t>
            </a:r>
            <a:r>
              <a:rPr lang="en-US" dirty="0" smtClean="0"/>
              <a:t> </a:t>
            </a:r>
            <a:r>
              <a:rPr lang="en-US" dirty="0"/>
              <a:t>by limited ability to move and maintain balance and posture because of the damage to areas of the brain that control muscle tone and spinal reflexes.</a:t>
            </a:r>
            <a:endParaRPr lang="en-US" dirty="0"/>
          </a:p>
        </p:txBody>
      </p:sp>
      <p:sp>
        <p:nvSpPr>
          <p:cNvPr id="3" name="Nadpis 2"/>
          <p:cNvSpPr>
            <a:spLocks noGrp="1"/>
          </p:cNvSpPr>
          <p:nvPr>
            <p:ph type="title"/>
          </p:nvPr>
        </p:nvSpPr>
        <p:spPr/>
        <p:txBody>
          <a:bodyPr>
            <a:normAutofit fontScale="90000"/>
          </a:bodyPr>
          <a:lstStyle/>
          <a:p>
            <a:r>
              <a:rPr lang="cs-CZ" dirty="0" err="1">
                <a:effectLst/>
              </a:rPr>
              <a:t>Cerebral</a:t>
            </a:r>
            <a:r>
              <a:rPr lang="cs-CZ" dirty="0">
                <a:effectLst/>
              </a:rPr>
              <a:t> </a:t>
            </a:r>
            <a:r>
              <a:rPr lang="cs-CZ" dirty="0" err="1">
                <a:effectLst/>
              </a:rPr>
              <a:t>palsy</a:t>
            </a:r>
            <a:r>
              <a:rPr lang="cs-CZ" dirty="0">
                <a:effectLst/>
              </a:rPr>
              <a:t/>
            </a:r>
            <a:br>
              <a:rPr lang="cs-CZ" dirty="0">
                <a:effectLst/>
              </a:rPr>
            </a:br>
            <a:endParaRPr lang="en-US" dirty="0"/>
          </a:p>
        </p:txBody>
      </p:sp>
    </p:spTree>
    <p:extLst>
      <p:ext uri="{BB962C8B-B14F-4D97-AF65-F5344CB8AC3E}">
        <p14:creationId xmlns:p14="http://schemas.microsoft.com/office/powerpoint/2010/main" val="3305525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Muscular</a:t>
            </a:r>
            <a:r>
              <a:rPr lang="cs-CZ" dirty="0" smtClean="0"/>
              <a:t> </a:t>
            </a:r>
            <a:r>
              <a:rPr lang="cs-CZ" dirty="0" err="1" smtClean="0"/>
              <a:t>strength</a:t>
            </a:r>
            <a:endParaRPr lang="cs-CZ" dirty="0" smtClean="0"/>
          </a:p>
          <a:p>
            <a:r>
              <a:rPr lang="cs-CZ" dirty="0" smtClean="0"/>
              <a:t>Flexibility (</a:t>
            </a:r>
            <a:r>
              <a:rPr lang="cs-CZ" dirty="0" err="1" smtClean="0"/>
              <a:t>reduction</a:t>
            </a:r>
            <a:r>
              <a:rPr lang="cs-CZ" dirty="0" smtClean="0"/>
              <a:t> </a:t>
            </a:r>
            <a:r>
              <a:rPr lang="cs-CZ" dirty="0" err="1" smtClean="0"/>
              <a:t>of</a:t>
            </a:r>
            <a:r>
              <a:rPr lang="cs-CZ" dirty="0" smtClean="0"/>
              <a:t> </a:t>
            </a:r>
            <a:r>
              <a:rPr lang="cs-CZ" dirty="0" err="1" smtClean="0"/>
              <a:t>severity</a:t>
            </a:r>
            <a:r>
              <a:rPr lang="cs-CZ" dirty="0" smtClean="0"/>
              <a:t> </a:t>
            </a:r>
            <a:r>
              <a:rPr lang="cs-CZ" dirty="0" err="1" smtClean="0"/>
              <a:t>of</a:t>
            </a:r>
            <a:r>
              <a:rPr lang="cs-CZ" dirty="0" smtClean="0"/>
              <a:t> </a:t>
            </a:r>
            <a:r>
              <a:rPr lang="cs-CZ" dirty="0" err="1" smtClean="0"/>
              <a:t>symptoms</a:t>
            </a:r>
            <a:r>
              <a:rPr lang="cs-CZ" dirty="0" smtClean="0"/>
              <a:t> – </a:t>
            </a:r>
            <a:r>
              <a:rPr lang="cs-CZ" dirty="0" err="1" smtClean="0"/>
              <a:t>spasticity,athetosis</a:t>
            </a:r>
            <a:r>
              <a:rPr lang="cs-CZ" dirty="0" smtClean="0"/>
              <a:t> )</a:t>
            </a:r>
          </a:p>
          <a:p>
            <a:r>
              <a:rPr lang="cs-CZ" dirty="0" smtClean="0"/>
              <a:t>Aerobic </a:t>
            </a:r>
            <a:r>
              <a:rPr lang="cs-CZ" dirty="0" err="1" smtClean="0"/>
              <a:t>endurance</a:t>
            </a:r>
            <a:endParaRPr lang="cs-CZ" dirty="0" smtClean="0"/>
          </a:p>
          <a:p>
            <a:r>
              <a:rPr lang="cs-CZ" dirty="0" err="1" smtClean="0"/>
              <a:t>Psychomotor</a:t>
            </a:r>
            <a:r>
              <a:rPr lang="cs-CZ" dirty="0" smtClean="0"/>
              <a:t> </a:t>
            </a:r>
            <a:r>
              <a:rPr lang="cs-CZ" dirty="0" err="1" smtClean="0"/>
              <a:t>games</a:t>
            </a:r>
            <a:r>
              <a:rPr lang="cs-CZ" dirty="0" smtClean="0"/>
              <a:t> and </a:t>
            </a:r>
            <a:r>
              <a:rPr lang="cs-CZ" dirty="0" err="1" smtClean="0"/>
              <a:t>exercises</a:t>
            </a:r>
            <a:endParaRPr lang="en-US" dirty="0"/>
          </a:p>
        </p:txBody>
      </p:sp>
      <p:sp>
        <p:nvSpPr>
          <p:cNvPr id="3" name="Nadpis 2"/>
          <p:cNvSpPr>
            <a:spLocks noGrp="1"/>
          </p:cNvSpPr>
          <p:nvPr>
            <p:ph type="title"/>
          </p:nvPr>
        </p:nvSpPr>
        <p:spPr/>
        <p:txBody>
          <a:bodyPr/>
          <a:lstStyle/>
          <a:p>
            <a:r>
              <a:rPr lang="cs-CZ" dirty="0" err="1" smtClean="0"/>
              <a:t>Physical</a:t>
            </a:r>
            <a:r>
              <a:rPr lang="cs-CZ" dirty="0" smtClean="0"/>
              <a:t> </a:t>
            </a:r>
            <a:r>
              <a:rPr lang="cs-CZ" dirty="0" err="1" smtClean="0"/>
              <a:t>activity</a:t>
            </a:r>
            <a:endParaRPr lang="en-US" dirty="0"/>
          </a:p>
        </p:txBody>
      </p:sp>
    </p:spTree>
    <p:extLst>
      <p:ext uri="{BB962C8B-B14F-4D97-AF65-F5344CB8AC3E}">
        <p14:creationId xmlns:p14="http://schemas.microsoft.com/office/powerpoint/2010/main" val="298617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US" dirty="0"/>
              <a:t>chronic neurological condition characterized by temporary changes in the electrical function of the </a:t>
            </a:r>
            <a:r>
              <a:rPr lang="en-US" dirty="0" smtClean="0"/>
              <a:t>brain</a:t>
            </a:r>
            <a:endParaRPr lang="cs-CZ" dirty="0" smtClean="0"/>
          </a:p>
          <a:p>
            <a:r>
              <a:rPr lang="cs-CZ" dirty="0" smtClean="0"/>
              <a:t>A</a:t>
            </a:r>
            <a:r>
              <a:rPr lang="en-US" dirty="0" err="1" smtClean="0"/>
              <a:t>bnormal</a:t>
            </a:r>
            <a:r>
              <a:rPr lang="en-US" dirty="0" smtClean="0"/>
              <a:t> </a:t>
            </a:r>
            <a:r>
              <a:rPr lang="en-US" dirty="0"/>
              <a:t>electrical patterns in the brain activity result in </a:t>
            </a:r>
            <a:r>
              <a:rPr lang="en-US" dirty="0" smtClean="0"/>
              <a:t>seizures</a:t>
            </a:r>
            <a:endParaRPr lang="cs-CZ" dirty="0" smtClean="0"/>
          </a:p>
          <a:p>
            <a:r>
              <a:rPr lang="cs-CZ" dirty="0" smtClean="0"/>
              <a:t>T</a:t>
            </a:r>
            <a:r>
              <a:rPr lang="en-US" dirty="0" smtClean="0"/>
              <a:t>he </a:t>
            </a:r>
            <a:r>
              <a:rPr lang="en-US" dirty="0"/>
              <a:t>cause of epilepsy is unknown in about 80% of cases. Common causes for the other 20% include head trauma, tumors, infections, strokes, anoxia, and lead poisoning.</a:t>
            </a:r>
          </a:p>
        </p:txBody>
      </p:sp>
      <p:sp>
        <p:nvSpPr>
          <p:cNvPr id="2" name="Nadpis 1"/>
          <p:cNvSpPr>
            <a:spLocks noGrp="1"/>
          </p:cNvSpPr>
          <p:nvPr>
            <p:ph type="title"/>
          </p:nvPr>
        </p:nvSpPr>
        <p:spPr/>
        <p:txBody>
          <a:bodyPr>
            <a:normAutofit fontScale="90000"/>
          </a:bodyPr>
          <a:lstStyle/>
          <a:p>
            <a:r>
              <a:rPr lang="cs-CZ" b="1" dirty="0" err="1"/>
              <a:t>Epilepsy</a:t>
            </a:r>
            <a:r>
              <a:rPr lang="cs-CZ" b="1" dirty="0"/>
              <a:t/>
            </a:r>
            <a:br>
              <a:rPr lang="cs-CZ" b="1" dirty="0"/>
            </a:br>
            <a:endParaRPr lang="en-US" dirty="0"/>
          </a:p>
        </p:txBody>
      </p:sp>
    </p:spTree>
    <p:extLst>
      <p:ext uri="{BB962C8B-B14F-4D97-AF65-F5344CB8AC3E}">
        <p14:creationId xmlns:p14="http://schemas.microsoft.com/office/powerpoint/2010/main" val="3776808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T</a:t>
            </a:r>
            <a:r>
              <a:rPr lang="en-US" dirty="0" smtClean="0"/>
              <a:t>he </a:t>
            </a:r>
            <a:r>
              <a:rPr lang="en-US" dirty="0"/>
              <a:t>most </a:t>
            </a:r>
            <a:r>
              <a:rPr lang="en-US" dirty="0" smtClean="0"/>
              <a:t>common</a:t>
            </a:r>
            <a:r>
              <a:rPr lang="cs-CZ" dirty="0" smtClean="0"/>
              <a:t> </a:t>
            </a:r>
            <a:r>
              <a:rPr lang="cs-CZ" dirty="0" err="1" smtClean="0"/>
              <a:t>types</a:t>
            </a:r>
            <a:r>
              <a:rPr lang="cs-CZ" dirty="0" smtClean="0"/>
              <a:t> </a:t>
            </a:r>
            <a:r>
              <a:rPr lang="cs-CZ" dirty="0" err="1" smtClean="0"/>
              <a:t>of</a:t>
            </a:r>
            <a:r>
              <a:rPr lang="cs-CZ" dirty="0" smtClean="0"/>
              <a:t> </a:t>
            </a:r>
            <a:r>
              <a:rPr lang="cs-CZ" dirty="0" err="1" smtClean="0"/>
              <a:t>seizures</a:t>
            </a:r>
            <a:r>
              <a:rPr lang="en-US" dirty="0" smtClean="0"/>
              <a:t> </a:t>
            </a:r>
            <a:r>
              <a:rPr lang="en-US" dirty="0"/>
              <a:t>are generalized tonic </a:t>
            </a:r>
            <a:r>
              <a:rPr lang="en-US" dirty="0" err="1"/>
              <a:t>clonic</a:t>
            </a:r>
            <a:r>
              <a:rPr lang="en-US" dirty="0"/>
              <a:t>, absence, and complex partial. Other less common forms of seizures include simple partial, partial seizures with secondary generalization, tonic, atonic, myoclonic, and unclassified forms.</a:t>
            </a:r>
          </a:p>
        </p:txBody>
      </p:sp>
      <p:sp>
        <p:nvSpPr>
          <p:cNvPr id="2" name="Nadpis 1"/>
          <p:cNvSpPr>
            <a:spLocks noGrp="1"/>
          </p:cNvSpPr>
          <p:nvPr>
            <p:ph type="title"/>
          </p:nvPr>
        </p:nvSpPr>
        <p:spPr/>
        <p:txBody>
          <a:bodyPr/>
          <a:lstStyle/>
          <a:p>
            <a:r>
              <a:rPr lang="cs-CZ" dirty="0" err="1" smtClean="0"/>
              <a:t>Types</a:t>
            </a:r>
            <a:r>
              <a:rPr lang="cs-CZ" dirty="0" smtClean="0"/>
              <a:t> </a:t>
            </a:r>
            <a:r>
              <a:rPr lang="cs-CZ" dirty="0" err="1" smtClean="0"/>
              <a:t>of</a:t>
            </a:r>
            <a:r>
              <a:rPr lang="cs-CZ" dirty="0" smtClean="0"/>
              <a:t> </a:t>
            </a:r>
            <a:r>
              <a:rPr lang="cs-CZ" dirty="0" err="1" smtClean="0"/>
              <a:t>seizures</a:t>
            </a:r>
            <a:endParaRPr lang="en-US" dirty="0"/>
          </a:p>
        </p:txBody>
      </p:sp>
    </p:spTree>
    <p:extLst>
      <p:ext uri="{BB962C8B-B14F-4D97-AF65-F5344CB8AC3E}">
        <p14:creationId xmlns:p14="http://schemas.microsoft.com/office/powerpoint/2010/main" val="2283371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988840"/>
            <a:ext cx="8229600" cy="4525963"/>
          </a:xfrm>
        </p:spPr>
        <p:txBody>
          <a:bodyPr/>
          <a:lstStyle/>
          <a:p>
            <a:r>
              <a:rPr lang="en-US" dirty="0"/>
              <a:t>Loss of consciousness, sudden cry, fall, rigidity (tonic), erratic muscle contractions of jerks, possible incontinence, rapid heart rate, and cyanotic with blue lips or fingernails.</a:t>
            </a:r>
          </a:p>
        </p:txBody>
      </p:sp>
      <p:sp>
        <p:nvSpPr>
          <p:cNvPr id="2" name="Nadpis 1"/>
          <p:cNvSpPr>
            <a:spLocks noGrp="1"/>
          </p:cNvSpPr>
          <p:nvPr>
            <p:ph type="title"/>
          </p:nvPr>
        </p:nvSpPr>
        <p:spPr>
          <a:xfrm>
            <a:off x="457200" y="274638"/>
            <a:ext cx="8229600" cy="1642194"/>
          </a:xfrm>
        </p:spPr>
        <p:txBody>
          <a:bodyPr>
            <a:normAutofit fontScale="90000"/>
          </a:bodyPr>
          <a:lstStyle/>
          <a:p>
            <a:r>
              <a:rPr lang="en-US" b="1" dirty="0"/>
              <a:t>Generalized tonic </a:t>
            </a:r>
            <a:r>
              <a:rPr lang="en-US" b="1" dirty="0" err="1"/>
              <a:t>clonic</a:t>
            </a:r>
            <a:r>
              <a:rPr lang="en-US" b="1" dirty="0"/>
              <a:t> </a:t>
            </a:r>
            <a:r>
              <a:rPr lang="cs-CZ" b="1" dirty="0" smtClean="0"/>
              <a:t/>
            </a:r>
            <a:br>
              <a:rPr lang="cs-CZ" b="1" dirty="0" smtClean="0"/>
            </a:br>
            <a:r>
              <a:rPr lang="en-US" b="1" dirty="0" smtClean="0"/>
              <a:t>(</a:t>
            </a:r>
            <a:r>
              <a:rPr lang="en-US" b="1" dirty="0"/>
              <a:t>grand mal</a:t>
            </a:r>
            <a:r>
              <a:rPr lang="en-US" b="1" dirty="0" smtClean="0"/>
              <a:t>)</a:t>
            </a:r>
            <a:r>
              <a:rPr lang="en-US" b="1" dirty="0"/>
              <a:t/>
            </a:r>
            <a:br>
              <a:rPr lang="en-US" b="1" dirty="0"/>
            </a:br>
            <a:endParaRPr lang="en-US" dirty="0"/>
          </a:p>
        </p:txBody>
      </p:sp>
    </p:spTree>
    <p:extLst>
      <p:ext uri="{BB962C8B-B14F-4D97-AF65-F5344CB8AC3E}">
        <p14:creationId xmlns:p14="http://schemas.microsoft.com/office/powerpoint/2010/main" val="2514611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It may include a blank stare, grimace, chewing, rapid eye blinks, or lack of awareness of surroundings.</a:t>
            </a:r>
          </a:p>
        </p:txBody>
      </p:sp>
      <p:sp>
        <p:nvSpPr>
          <p:cNvPr id="2" name="Nadpis 1"/>
          <p:cNvSpPr>
            <a:spLocks noGrp="1"/>
          </p:cNvSpPr>
          <p:nvPr>
            <p:ph type="title"/>
          </p:nvPr>
        </p:nvSpPr>
        <p:spPr/>
        <p:txBody>
          <a:bodyPr>
            <a:normAutofit fontScale="90000"/>
          </a:bodyPr>
          <a:lstStyle/>
          <a:p>
            <a:r>
              <a:rPr lang="cs-CZ" b="1" dirty="0"/>
              <a:t>Absence (petit </a:t>
            </a:r>
            <a:r>
              <a:rPr lang="cs-CZ" b="1" dirty="0" err="1"/>
              <a:t>mal</a:t>
            </a:r>
            <a:r>
              <a:rPr lang="cs-CZ" b="1" dirty="0"/>
              <a:t>)</a:t>
            </a:r>
            <a:br>
              <a:rPr lang="cs-CZ" b="1" dirty="0"/>
            </a:br>
            <a:endParaRPr lang="en-US" dirty="0"/>
          </a:p>
        </p:txBody>
      </p:sp>
    </p:spTree>
    <p:extLst>
      <p:ext uri="{BB962C8B-B14F-4D97-AF65-F5344CB8AC3E}">
        <p14:creationId xmlns:p14="http://schemas.microsoft.com/office/powerpoint/2010/main" val="4007129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It may include an aura, blank stare, chewing, lack of awareness of surroundings, wandering, acting dazed, mumbling, picking at clothing, trying to remove clothes, of being afraid and struggling.</a:t>
            </a:r>
          </a:p>
        </p:txBody>
      </p:sp>
      <p:sp>
        <p:nvSpPr>
          <p:cNvPr id="2" name="Nadpis 1"/>
          <p:cNvSpPr>
            <a:spLocks noGrp="1"/>
          </p:cNvSpPr>
          <p:nvPr>
            <p:ph type="title"/>
          </p:nvPr>
        </p:nvSpPr>
        <p:spPr>
          <a:xfrm>
            <a:off x="457200" y="274638"/>
            <a:ext cx="8229600" cy="1354162"/>
          </a:xfrm>
        </p:spPr>
        <p:txBody>
          <a:bodyPr>
            <a:normAutofit fontScale="90000"/>
          </a:bodyPr>
          <a:lstStyle/>
          <a:p>
            <a:r>
              <a:rPr lang="cs-CZ" sz="4000" b="1" dirty="0" err="1"/>
              <a:t>Complex</a:t>
            </a:r>
            <a:r>
              <a:rPr lang="cs-CZ" sz="4000" b="1" dirty="0"/>
              <a:t> </a:t>
            </a:r>
            <a:r>
              <a:rPr lang="cs-CZ" sz="4000" b="1" dirty="0" err="1"/>
              <a:t>partial</a:t>
            </a:r>
            <a:r>
              <a:rPr lang="cs-CZ" sz="4000" b="1" dirty="0"/>
              <a:t> (</a:t>
            </a:r>
            <a:r>
              <a:rPr lang="cs-CZ" sz="4000" b="1" dirty="0" err="1"/>
              <a:t>psychomotor</a:t>
            </a:r>
            <a:r>
              <a:rPr lang="cs-CZ" sz="4000" b="1" dirty="0"/>
              <a:t> </a:t>
            </a:r>
            <a:r>
              <a:rPr lang="cs-CZ" sz="4000" b="1" dirty="0" err="1"/>
              <a:t>or</a:t>
            </a:r>
            <a:r>
              <a:rPr lang="cs-CZ" sz="4000" b="1" dirty="0"/>
              <a:t> </a:t>
            </a:r>
            <a:r>
              <a:rPr lang="cs-CZ" sz="4000" b="1" dirty="0" err="1"/>
              <a:t>temporal</a:t>
            </a:r>
            <a:r>
              <a:rPr lang="cs-CZ" sz="4000" b="1" dirty="0"/>
              <a:t> lobe)</a:t>
            </a:r>
            <a:r>
              <a:rPr lang="cs-CZ" b="1" dirty="0"/>
              <a:t/>
            </a:r>
            <a:br>
              <a:rPr lang="cs-CZ" b="1" dirty="0"/>
            </a:br>
            <a:endParaRPr lang="en-US" dirty="0"/>
          </a:p>
        </p:txBody>
      </p:sp>
    </p:spTree>
    <p:extLst>
      <p:ext uri="{BB962C8B-B14F-4D97-AF65-F5344CB8AC3E}">
        <p14:creationId xmlns:p14="http://schemas.microsoft.com/office/powerpoint/2010/main" val="3166942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err="1"/>
              <a:t>blood</a:t>
            </a:r>
            <a:r>
              <a:rPr lang="cs-CZ" dirty="0"/>
              <a:t> </a:t>
            </a:r>
            <a:r>
              <a:rPr lang="cs-CZ" dirty="0" err="1" smtClean="0"/>
              <a:t>tests</a:t>
            </a:r>
            <a:endParaRPr lang="cs-CZ" dirty="0" smtClean="0"/>
          </a:p>
          <a:p>
            <a:r>
              <a:rPr lang="cs-CZ" dirty="0"/>
              <a:t>CT </a:t>
            </a:r>
            <a:r>
              <a:rPr lang="cs-CZ" dirty="0" err="1" smtClean="0"/>
              <a:t>scan</a:t>
            </a:r>
            <a:endParaRPr lang="cs-CZ" dirty="0" smtClean="0"/>
          </a:p>
          <a:p>
            <a:r>
              <a:rPr lang="cs-CZ" dirty="0" smtClean="0"/>
              <a:t>EEG</a:t>
            </a:r>
          </a:p>
          <a:p>
            <a:r>
              <a:rPr lang="cs-CZ" dirty="0" err="1"/>
              <a:t>magnetic</a:t>
            </a:r>
            <a:r>
              <a:rPr lang="cs-CZ" dirty="0"/>
              <a:t> resonance, </a:t>
            </a:r>
            <a:r>
              <a:rPr lang="cs-CZ" dirty="0" err="1"/>
              <a:t>imaging</a:t>
            </a:r>
            <a:r>
              <a:rPr lang="cs-CZ" dirty="0"/>
              <a:t> (MRI</a:t>
            </a:r>
            <a:r>
              <a:rPr lang="cs-CZ" dirty="0" smtClean="0"/>
              <a:t>)</a:t>
            </a:r>
          </a:p>
          <a:p>
            <a:endParaRPr lang="cs-CZ" dirty="0"/>
          </a:p>
          <a:p>
            <a:r>
              <a:rPr lang="cs-CZ" dirty="0" err="1" smtClean="0"/>
              <a:t>Medications</a:t>
            </a:r>
            <a:endParaRPr lang="cs-CZ" dirty="0" smtClean="0"/>
          </a:p>
          <a:p>
            <a:r>
              <a:rPr lang="cs-CZ" dirty="0"/>
              <a:t>vagus nerve </a:t>
            </a:r>
            <a:r>
              <a:rPr lang="cs-CZ" dirty="0" err="1" smtClean="0"/>
              <a:t>stimulation</a:t>
            </a:r>
            <a:endParaRPr lang="cs-CZ" dirty="0" smtClean="0"/>
          </a:p>
          <a:p>
            <a:r>
              <a:rPr lang="cs-CZ" dirty="0" err="1"/>
              <a:t>surgery</a:t>
            </a:r>
            <a:endParaRPr lang="en-US" dirty="0"/>
          </a:p>
        </p:txBody>
      </p:sp>
      <p:sp>
        <p:nvSpPr>
          <p:cNvPr id="2" name="Nadpis 1"/>
          <p:cNvSpPr>
            <a:spLocks noGrp="1"/>
          </p:cNvSpPr>
          <p:nvPr>
            <p:ph type="title"/>
          </p:nvPr>
        </p:nvSpPr>
        <p:spPr/>
        <p:txBody>
          <a:bodyPr/>
          <a:lstStyle/>
          <a:p>
            <a:r>
              <a:rPr lang="cs-CZ" dirty="0" err="1" smtClean="0"/>
              <a:t>Diagnostics</a:t>
            </a:r>
            <a:r>
              <a:rPr lang="cs-CZ" dirty="0" smtClean="0"/>
              <a:t> and </a:t>
            </a:r>
            <a:r>
              <a:rPr lang="cs-CZ" dirty="0" err="1" smtClean="0"/>
              <a:t>Treatment</a:t>
            </a:r>
            <a:endParaRPr lang="en-US" dirty="0"/>
          </a:p>
        </p:txBody>
      </p:sp>
    </p:spTree>
    <p:extLst>
      <p:ext uri="{BB962C8B-B14F-4D97-AF65-F5344CB8AC3E}">
        <p14:creationId xmlns:p14="http://schemas.microsoft.com/office/powerpoint/2010/main" val="1107892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r>
              <a:rPr lang="en-US" dirty="0"/>
              <a:t>Persons with seizures can participate in almost all sports and physical activities. The critical factor is that seizures be kept under control</a:t>
            </a:r>
            <a:r>
              <a:rPr lang="en-US" dirty="0" smtClean="0"/>
              <a:t>.</a:t>
            </a:r>
            <a:r>
              <a:rPr lang="en-US" dirty="0"/>
              <a:t> Regular exercise often inhibits seizure activity. This phenomenon is potentially caused by lowered blood pH, beta-endorphin release, increased mental </a:t>
            </a:r>
            <a:r>
              <a:rPr lang="en-US" dirty="0" err="1"/>
              <a:t>altertness</a:t>
            </a:r>
            <a:r>
              <a:rPr lang="en-US" dirty="0"/>
              <a:t> and attention suppress the electrical activity</a:t>
            </a:r>
            <a:r>
              <a:rPr lang="en-US" dirty="0" smtClean="0"/>
              <a:t>.</a:t>
            </a:r>
            <a:endParaRPr lang="cs-CZ" dirty="0" smtClean="0"/>
          </a:p>
          <a:p>
            <a:r>
              <a:rPr lang="cs-CZ" dirty="0" err="1" smtClean="0"/>
              <a:t>They</a:t>
            </a:r>
            <a:r>
              <a:rPr lang="cs-CZ" dirty="0" smtClean="0"/>
              <a:t> </a:t>
            </a:r>
            <a:r>
              <a:rPr lang="cs-CZ" dirty="0" err="1" smtClean="0"/>
              <a:t>should</a:t>
            </a:r>
            <a:r>
              <a:rPr lang="cs-CZ" dirty="0" smtClean="0"/>
              <a:t> </a:t>
            </a:r>
            <a:r>
              <a:rPr lang="cs-CZ" dirty="0" err="1" smtClean="0"/>
              <a:t>avoid</a:t>
            </a:r>
            <a:r>
              <a:rPr lang="cs-CZ" dirty="0" smtClean="0"/>
              <a:t> sports </a:t>
            </a:r>
            <a:r>
              <a:rPr lang="cs-CZ" dirty="0" err="1" smtClean="0"/>
              <a:t>where</a:t>
            </a:r>
            <a:r>
              <a:rPr lang="cs-CZ" dirty="0" smtClean="0"/>
              <a:t> </a:t>
            </a:r>
            <a:r>
              <a:rPr lang="cs-CZ" dirty="0" err="1" smtClean="0"/>
              <a:t>is</a:t>
            </a:r>
            <a:r>
              <a:rPr lang="cs-CZ" dirty="0" smtClean="0"/>
              <a:t> </a:t>
            </a:r>
            <a:r>
              <a:rPr lang="cs-CZ" dirty="0" err="1" smtClean="0"/>
              <a:t>higher</a:t>
            </a:r>
            <a:r>
              <a:rPr lang="cs-CZ" dirty="0" smtClean="0"/>
              <a:t> </a:t>
            </a:r>
            <a:r>
              <a:rPr lang="cs-CZ" dirty="0" err="1" smtClean="0"/>
              <a:t>possibility</a:t>
            </a:r>
            <a:r>
              <a:rPr lang="cs-CZ" dirty="0" smtClean="0"/>
              <a:t> </a:t>
            </a:r>
            <a:r>
              <a:rPr lang="cs-CZ" dirty="0" err="1" smtClean="0"/>
              <a:t>of</a:t>
            </a:r>
            <a:r>
              <a:rPr lang="cs-CZ" dirty="0" smtClean="0"/>
              <a:t> trauma (</a:t>
            </a:r>
            <a:r>
              <a:rPr lang="cs-CZ" dirty="0" err="1" smtClean="0"/>
              <a:t>racing</a:t>
            </a:r>
            <a:r>
              <a:rPr lang="cs-CZ" dirty="0" smtClean="0"/>
              <a:t> </a:t>
            </a:r>
            <a:r>
              <a:rPr lang="cs-CZ" dirty="0" err="1" smtClean="0"/>
              <a:t>cars</a:t>
            </a:r>
            <a:r>
              <a:rPr lang="cs-CZ" dirty="0" smtClean="0"/>
              <a:t>, </a:t>
            </a:r>
            <a:r>
              <a:rPr lang="cs-CZ" dirty="0" err="1" smtClean="0"/>
              <a:t>skydivings</a:t>
            </a:r>
            <a:r>
              <a:rPr lang="cs-CZ" dirty="0" smtClean="0"/>
              <a:t>).  </a:t>
            </a:r>
            <a:endParaRPr lang="en-US" dirty="0"/>
          </a:p>
        </p:txBody>
      </p:sp>
      <p:sp>
        <p:nvSpPr>
          <p:cNvPr id="2" name="Nadpis 1"/>
          <p:cNvSpPr>
            <a:spLocks noGrp="1"/>
          </p:cNvSpPr>
          <p:nvPr>
            <p:ph type="title"/>
          </p:nvPr>
        </p:nvSpPr>
        <p:spPr/>
        <p:txBody>
          <a:bodyPr/>
          <a:lstStyle/>
          <a:p>
            <a:r>
              <a:rPr lang="cs-CZ" dirty="0" err="1" smtClean="0"/>
              <a:t>Physical</a:t>
            </a:r>
            <a:r>
              <a:rPr lang="cs-CZ" dirty="0" smtClean="0"/>
              <a:t> </a:t>
            </a:r>
            <a:r>
              <a:rPr lang="cs-CZ" dirty="0" err="1" smtClean="0"/>
              <a:t>activity</a:t>
            </a:r>
            <a:endParaRPr lang="en-US" dirty="0"/>
          </a:p>
        </p:txBody>
      </p:sp>
    </p:spTree>
    <p:extLst>
      <p:ext uri="{BB962C8B-B14F-4D97-AF65-F5344CB8AC3E}">
        <p14:creationId xmlns:p14="http://schemas.microsoft.com/office/powerpoint/2010/main" val="3403834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 </a:t>
            </a:r>
            <a:r>
              <a:rPr lang="cs-CZ" dirty="0" err="1" smtClean="0"/>
              <a:t>Chronic</a:t>
            </a:r>
            <a:r>
              <a:rPr lang="cs-CZ" dirty="0" smtClean="0"/>
              <a:t> </a:t>
            </a:r>
            <a:r>
              <a:rPr lang="cs-CZ" dirty="0" err="1"/>
              <a:t>degenerative</a:t>
            </a:r>
            <a:r>
              <a:rPr lang="cs-CZ" dirty="0"/>
              <a:t> </a:t>
            </a:r>
            <a:r>
              <a:rPr lang="cs-CZ" dirty="0" err="1"/>
              <a:t>disorder</a:t>
            </a:r>
            <a:endParaRPr lang="cs-CZ" dirty="0" smtClean="0"/>
          </a:p>
          <a:p>
            <a:r>
              <a:rPr lang="en-US" dirty="0" smtClean="0"/>
              <a:t>In </a:t>
            </a:r>
            <a:r>
              <a:rPr lang="en-US" dirty="0"/>
              <a:t>the region attacked by Alzheimer’s disease, nerve cells or neurons degenerate, losing their connections of synapses with other neurons. Atrophy of the cerebral cortex results in intellectual impairment, which progresses from increasing loss of memory to total disability.</a:t>
            </a:r>
          </a:p>
        </p:txBody>
      </p:sp>
      <p:sp>
        <p:nvSpPr>
          <p:cNvPr id="2" name="Nadpis 1"/>
          <p:cNvSpPr>
            <a:spLocks noGrp="1"/>
          </p:cNvSpPr>
          <p:nvPr>
            <p:ph type="title"/>
          </p:nvPr>
        </p:nvSpPr>
        <p:spPr>
          <a:xfrm>
            <a:off x="457200" y="274638"/>
            <a:ext cx="8229600" cy="1354162"/>
          </a:xfrm>
        </p:spPr>
        <p:txBody>
          <a:bodyPr>
            <a:normAutofit fontScale="90000"/>
          </a:bodyPr>
          <a:lstStyle/>
          <a:p>
            <a:r>
              <a:rPr lang="en-US" sz="4000" b="1" dirty="0"/>
              <a:t>Degenerative brain disease – Alzheimer’s Disease</a:t>
            </a:r>
            <a:r>
              <a:rPr lang="en-US" b="1" dirty="0"/>
              <a:t/>
            </a:r>
            <a:br>
              <a:rPr lang="en-US" b="1" dirty="0"/>
            </a:br>
            <a:endParaRPr lang="en-US" dirty="0"/>
          </a:p>
        </p:txBody>
      </p:sp>
    </p:spTree>
    <p:extLst>
      <p:ext uri="{BB962C8B-B14F-4D97-AF65-F5344CB8AC3E}">
        <p14:creationId xmlns:p14="http://schemas.microsoft.com/office/powerpoint/2010/main" val="3789686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Špendlík">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TotalTime>
  <Words>465</Words>
  <Application>Microsoft Office PowerPoint</Application>
  <PresentationFormat>Předvádění na obrazovce (4:3)</PresentationFormat>
  <Paragraphs>47</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Shluk</vt:lpstr>
      <vt:lpstr>Neuropsychological disorders </vt:lpstr>
      <vt:lpstr>Epilepsy </vt:lpstr>
      <vt:lpstr>Types of seizures</vt:lpstr>
      <vt:lpstr>Generalized tonic clonic  (grand mal) </vt:lpstr>
      <vt:lpstr>Absence (petit mal) </vt:lpstr>
      <vt:lpstr>Complex partial (psychomotor or temporal lobe) </vt:lpstr>
      <vt:lpstr>Diagnostics and Treatment</vt:lpstr>
      <vt:lpstr>Physical activity</vt:lpstr>
      <vt:lpstr>Degenerative brain disease – Alzheimer’s Disease </vt:lpstr>
      <vt:lpstr>Physical activity </vt:lpstr>
      <vt:lpstr>Attention deficit hyperactivity disorder </vt:lpstr>
      <vt:lpstr>Physical activity </vt:lpstr>
      <vt:lpstr>Cerebral palsy </vt:lpstr>
      <vt:lpstr>Physical activity</vt:lpstr>
    </vt:vector>
  </TitlesOfParts>
  <Company>FSpS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Neuropsychological disorders </dc:title>
  <dc:creator>Lenka Beránková</dc:creator>
  <cp:lastModifiedBy>Lenka Beránková</cp:lastModifiedBy>
  <cp:revision>8</cp:revision>
  <dcterms:created xsi:type="dcterms:W3CDTF">2012-11-22T10:46:26Z</dcterms:created>
  <dcterms:modified xsi:type="dcterms:W3CDTF">2012-11-22T12:00:29Z</dcterms:modified>
</cp:coreProperties>
</file>