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4438-B784-4B38-9D32-7A1F93AB1C44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D7F29-E36C-465E-B427-C8109AB724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E43E-B376-4B7A-BF93-FD7954C851C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E43E-B376-4B7A-BF93-FD7954C851C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E43E-B376-4B7A-BF93-FD7954C851C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E43E-B376-4B7A-BF93-FD7954C851C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F1473-B2DD-4F0A-A18C-C00E3206547D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B276-D054-448B-AD1B-4C286E9EDF5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7701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cs-CZ" cap="none" dirty="0" smtClean="0"/>
          </a:p>
          <a:p>
            <a:pPr eaLnBrk="1" hangingPunct="1">
              <a:defRPr/>
            </a:pPr>
            <a:r>
              <a:rPr lang="cs-CZ" cap="none" dirty="0" smtClean="0">
                <a:solidFill>
                  <a:srgbClr val="0070C0"/>
                </a:solidFill>
              </a:rPr>
              <a:t>LESSON 2</a:t>
            </a:r>
            <a:endParaRPr lang="cs-CZ" cap="none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GB" cap="none" dirty="0" smtClean="0">
              <a:solidFill>
                <a:srgbClr val="0070C0"/>
              </a:solidFill>
              <a:latin typeface="Arial" charset="0"/>
            </a:endParaRPr>
          </a:p>
          <a:p>
            <a:pPr algn="l" eaLnBrk="1" hangingPunct="1">
              <a:defRPr/>
            </a:pPr>
            <a:endParaRPr lang="en-GB" cap="none" dirty="0" smtClean="0">
              <a:solidFill>
                <a:srgbClr val="0070C0"/>
              </a:solidFill>
              <a:latin typeface="Arial" charset="0"/>
            </a:endParaRPr>
          </a:p>
          <a:p>
            <a:pPr algn="l" eaLnBrk="1" hangingPunct="1">
              <a:defRPr/>
            </a:pPr>
            <a:r>
              <a:rPr lang="en-GB" cap="none" dirty="0" smtClean="0">
                <a:solidFill>
                  <a:srgbClr val="0070C0"/>
                </a:solidFill>
                <a:latin typeface="Arial" charset="0"/>
              </a:rPr>
              <a:t>Structure of </a:t>
            </a:r>
            <a:r>
              <a:rPr lang="cs-CZ" cap="none" dirty="0" smtClean="0">
                <a:solidFill>
                  <a:srgbClr val="0070C0"/>
                </a:solidFill>
                <a:latin typeface="Arial" charset="0"/>
              </a:rPr>
              <a:t>S</a:t>
            </a:r>
            <a:r>
              <a:rPr lang="en-GB" cap="none" dirty="0" smtClean="0">
                <a:solidFill>
                  <a:srgbClr val="0070C0"/>
                </a:solidFill>
                <a:latin typeface="Arial" charset="0"/>
              </a:rPr>
              <a:t>port </a:t>
            </a:r>
            <a:r>
              <a:rPr lang="cs-CZ" cap="none" dirty="0" smtClean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n-GB" cap="none" dirty="0" err="1" smtClean="0">
                <a:solidFill>
                  <a:srgbClr val="0070C0"/>
                </a:solidFill>
                <a:latin typeface="Arial" charset="0"/>
              </a:rPr>
              <a:t>erformance</a:t>
            </a:r>
            <a:r>
              <a:rPr lang="cs-CZ" cap="none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94421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70C0"/>
                </a:solidFill>
              </a:rPr>
              <a:t>The Theory of Sport  Training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Basic Principles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Classification of the SP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S</a:t>
            </a:r>
            <a:r>
              <a:rPr lang="en-GB" dirty="0" smtClean="0"/>
              <a:t>peed – strength performance</a:t>
            </a:r>
            <a:endParaRPr lang="cs-CZ" dirty="0" smtClean="0"/>
          </a:p>
          <a:p>
            <a:pPr eaLnBrk="1" hangingPunct="1"/>
            <a:r>
              <a:rPr lang="en-GB" dirty="0" smtClean="0"/>
              <a:t>Aesthetic – technical performance </a:t>
            </a:r>
            <a:endParaRPr lang="cs-CZ" dirty="0" smtClean="0"/>
          </a:p>
          <a:p>
            <a:pPr eaLnBrk="1" hangingPunct="1"/>
            <a:r>
              <a:rPr lang="en-GB" dirty="0" smtClean="0"/>
              <a:t>Endurance performance</a:t>
            </a:r>
            <a:endParaRPr lang="cs-CZ" dirty="0" smtClean="0"/>
          </a:p>
          <a:p>
            <a:pPr eaLnBrk="1" hangingPunct="1"/>
            <a:r>
              <a:rPr lang="en-GB" dirty="0" smtClean="0"/>
              <a:t>Games</a:t>
            </a:r>
            <a:endParaRPr lang="cs-CZ" dirty="0" smtClean="0"/>
          </a:p>
          <a:p>
            <a:pPr eaLnBrk="1" hangingPunct="1"/>
            <a:r>
              <a:rPr lang="en-GB" dirty="0" smtClean="0"/>
              <a:t>Combat sports </a:t>
            </a:r>
          </a:p>
          <a:p>
            <a:pPr eaLnBrk="1" hangingPunct="1"/>
            <a:r>
              <a:rPr lang="en-GB" dirty="0" smtClean="0"/>
              <a:t>The sport performance connected with the handling of some apparatus, animal or sport equipment </a:t>
            </a:r>
          </a:p>
          <a:p>
            <a:pPr eaLnBrk="1" hangingPunct="1"/>
            <a:r>
              <a:rPr lang="en-GB" dirty="0" smtClean="0"/>
              <a:t>Sensor</a:t>
            </a:r>
            <a:r>
              <a:rPr lang="cs-CZ" dirty="0" smtClean="0"/>
              <a:t>i</a:t>
            </a:r>
            <a:r>
              <a:rPr lang="en-GB" dirty="0" smtClean="0"/>
              <a:t>motor performance 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– strength performance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56384" cy="222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114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3695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4984"/>
            <a:ext cx="21717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70C0"/>
                </a:solidFill>
              </a:rPr>
              <a:t>S</a:t>
            </a:r>
            <a:r>
              <a:rPr lang="en-GB" b="1" smtClean="0">
                <a:solidFill>
                  <a:srgbClr val="0070C0"/>
                </a:solidFill>
              </a:rPr>
              <a:t>peed – strength performance</a:t>
            </a:r>
            <a:endParaRPr lang="cs-CZ" b="1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Sports 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</a:t>
            </a:r>
            <a:r>
              <a:rPr lang="cs-CZ" dirty="0" err="1" smtClean="0"/>
              <a:t>aim</a:t>
            </a:r>
            <a:r>
              <a:rPr lang="en-GB" dirty="0" smtClean="0"/>
              <a:t>: get over the distance as fast as possible, take the highest, longest  jump, lift the </a:t>
            </a:r>
            <a:r>
              <a:rPr lang="cs-CZ" dirty="0" err="1" smtClean="0"/>
              <a:t>heaviest</a:t>
            </a:r>
            <a:r>
              <a:rPr lang="cs-CZ" dirty="0" smtClean="0"/>
              <a:t> </a:t>
            </a:r>
            <a:r>
              <a:rPr lang="en-GB" dirty="0" smtClean="0"/>
              <a:t>barbell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abilities – strength, speed</a:t>
            </a:r>
            <a:r>
              <a:rPr lang="cs-CZ" dirty="0" smtClean="0"/>
              <a:t>, co-</a:t>
            </a:r>
            <a:r>
              <a:rPr lang="cs-CZ" dirty="0" err="1" smtClean="0"/>
              <a:t>ordination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skills – simple structure, locomotion, (cyclic, acyclic, combined), the number of skills- small, variability </a:t>
            </a:r>
            <a:r>
              <a:rPr lang="cs-CZ" dirty="0" smtClean="0"/>
              <a:t>???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Physiology – great energy cost during short time, </a:t>
            </a:r>
            <a:r>
              <a:rPr lang="en-GB" dirty="0" err="1" smtClean="0"/>
              <a:t>nBM</a:t>
            </a:r>
            <a:r>
              <a:rPr lang="en-GB" dirty="0" smtClean="0"/>
              <a:t> – 10 – 30000%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Psychology – big</a:t>
            </a:r>
            <a:r>
              <a:rPr lang="cs-CZ" dirty="0" smtClean="0"/>
              <a:t> </a:t>
            </a:r>
            <a:r>
              <a:rPr lang="en-GB" dirty="0" smtClean="0"/>
              <a:t>concentration of volitional effort in short time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Aesthetic – technical performance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3241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3907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33775"/>
            <a:ext cx="3609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1052736"/>
            <a:ext cx="400367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Aesthetic – technical performance </a:t>
            </a:r>
            <a:endParaRPr lang="cs-CZ" b="1" dirty="0" smtClean="0">
              <a:solidFill>
                <a:srgbClr val="0070C0"/>
              </a:solidFill>
            </a:endParaRPr>
          </a:p>
        </p:txBody>
      </p:sp>
      <p:sp>
        <p:nvSpPr>
          <p:cNvPr id="2253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Sports ?</a:t>
            </a:r>
          </a:p>
          <a:p>
            <a:pPr eaLnBrk="1" hangingPunct="1"/>
            <a:r>
              <a:rPr lang="en-GB" dirty="0" smtClean="0"/>
              <a:t>The </a:t>
            </a:r>
            <a:r>
              <a:rPr lang="cs-CZ" dirty="0" err="1" smtClean="0"/>
              <a:t>aim</a:t>
            </a:r>
            <a:r>
              <a:rPr lang="en-GB" dirty="0" smtClean="0"/>
              <a:t>: solution of difficult movement task</a:t>
            </a:r>
          </a:p>
          <a:p>
            <a:pPr eaLnBrk="1" hangingPunct="1"/>
            <a:r>
              <a:rPr lang="en-GB" dirty="0" smtClean="0"/>
              <a:t>Motor  ability: co-ordination, flexibility</a:t>
            </a:r>
            <a:r>
              <a:rPr lang="cs-CZ" dirty="0" smtClean="0">
                <a:latin typeface="Arial" charset="0"/>
              </a:rPr>
              <a:t>, </a:t>
            </a:r>
            <a:r>
              <a:rPr lang="en-GB" dirty="0" smtClean="0"/>
              <a:t>strength, speed, </a:t>
            </a:r>
            <a:endParaRPr lang="cs-CZ" dirty="0" smtClean="0"/>
          </a:p>
          <a:p>
            <a:pPr eaLnBrk="1" hangingPunct="1"/>
            <a:r>
              <a:rPr lang="en-GB" dirty="0" smtClean="0"/>
              <a:t>Motor skills: great number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of skills with difficult structure</a:t>
            </a:r>
            <a:r>
              <a:rPr lang="cs-CZ" dirty="0" smtClean="0"/>
              <a:t>,  variability ???</a:t>
            </a:r>
            <a:endParaRPr lang="en-GB" dirty="0" smtClean="0"/>
          </a:p>
          <a:p>
            <a:pPr eaLnBrk="1" hangingPunct="1"/>
            <a:r>
              <a:rPr lang="en-GB" dirty="0" smtClean="0"/>
              <a:t>Physiology: not very high energy cost, </a:t>
            </a:r>
            <a:r>
              <a:rPr lang="en-GB" dirty="0" err="1" smtClean="0"/>
              <a:t>aer-anaer</a:t>
            </a:r>
            <a:r>
              <a:rPr lang="en-GB" dirty="0" smtClean="0"/>
              <a:t>. metabolism,  load – middle, </a:t>
            </a:r>
            <a:r>
              <a:rPr lang="en-GB" dirty="0" err="1" smtClean="0"/>
              <a:t>nBM</a:t>
            </a:r>
            <a:r>
              <a:rPr lang="en-GB" dirty="0" smtClean="0"/>
              <a:t> – 2 – 5000%</a:t>
            </a:r>
          </a:p>
          <a:p>
            <a:pPr eaLnBrk="1" hangingPunct="1"/>
            <a:r>
              <a:rPr lang="en-GB" dirty="0" smtClean="0"/>
              <a:t>Psych. –creativity,</a:t>
            </a:r>
            <a:r>
              <a:rPr lang="cs-CZ" dirty="0" smtClean="0"/>
              <a:t> </a:t>
            </a:r>
            <a:r>
              <a:rPr lang="cs-CZ" dirty="0" err="1" smtClean="0"/>
              <a:t>courage</a:t>
            </a:r>
            <a:r>
              <a:rPr lang="en-GB" dirty="0" smtClean="0"/>
              <a:t> </a:t>
            </a:r>
            <a:endParaRPr lang="cs-CZ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Endurance</a:t>
            </a:r>
            <a:r>
              <a:rPr lang="cs-CZ" dirty="0" smtClean="0"/>
              <a:t> performance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412776"/>
            <a:ext cx="2808287" cy="1933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8765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90925"/>
            <a:ext cx="3933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052736"/>
            <a:ext cx="2133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619500"/>
            <a:ext cx="46767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Endurance performance</a:t>
            </a:r>
            <a:endParaRPr lang="cs-CZ" b="1" smtClean="0">
              <a:solidFill>
                <a:srgbClr val="0070C0"/>
              </a:solidFill>
            </a:endParaRPr>
          </a:p>
        </p:txBody>
      </p:sp>
      <p:sp>
        <p:nvSpPr>
          <p:cNvPr id="2355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Sports?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Th</a:t>
            </a:r>
            <a:r>
              <a:rPr lang="cs-CZ" dirty="0" smtClean="0"/>
              <a:t>e</a:t>
            </a:r>
            <a:r>
              <a:rPr lang="en-GB" dirty="0" smtClean="0"/>
              <a:t> </a:t>
            </a:r>
            <a:r>
              <a:rPr lang="cs-CZ" dirty="0" err="1" smtClean="0"/>
              <a:t>aim</a:t>
            </a:r>
            <a:r>
              <a:rPr lang="en-GB" dirty="0" smtClean="0"/>
              <a:t>: get over the given distance in shortest time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Motor ability: endurance, strength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Motor skills: small number, structure simple , variability </a:t>
            </a:r>
            <a:r>
              <a:rPr lang="cs-CZ" dirty="0" smtClean="0">
                <a:latin typeface="Arial" charset="0"/>
              </a:rPr>
              <a:t>???</a:t>
            </a:r>
            <a:endParaRPr lang="en-GB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Physiology: middle energy cost per minute, but total cost during the whole time of race</a:t>
            </a:r>
            <a:r>
              <a:rPr lang="cs-CZ" dirty="0" smtClean="0"/>
              <a:t> </a:t>
            </a:r>
            <a:r>
              <a:rPr lang="en-GB" dirty="0" smtClean="0"/>
              <a:t>is enormous</a:t>
            </a:r>
            <a:br>
              <a:rPr lang="en-GB" dirty="0" smtClean="0"/>
            </a:br>
            <a:r>
              <a:rPr lang="en-GB" dirty="0" smtClean="0"/>
              <a:t>2-5000% </a:t>
            </a:r>
            <a:r>
              <a:rPr lang="en-GB" dirty="0" err="1" smtClean="0"/>
              <a:t>nBM</a:t>
            </a:r>
            <a:r>
              <a:rPr lang="en-GB" dirty="0" smtClean="0"/>
              <a:t>,  </a:t>
            </a:r>
            <a:r>
              <a:rPr lang="en-GB" dirty="0" err="1" smtClean="0"/>
              <a:t>aer</a:t>
            </a:r>
            <a:r>
              <a:rPr lang="en-GB" dirty="0" smtClean="0"/>
              <a:t>. metabolism,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Psych: long term volitional effort and concentration, get over fatigue, persistence</a:t>
            </a:r>
            <a:r>
              <a:rPr lang="cs-CZ" dirty="0" smtClean="0"/>
              <a:t> </a:t>
            </a:r>
            <a:r>
              <a:rPr lang="en-GB" dirty="0" smtClean="0"/>
              <a:t>of effort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Games, collectives </a:t>
            </a:r>
            <a:r>
              <a:rPr lang="cs-CZ" dirty="0" smtClean="0"/>
              <a:t>sport performance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2492896"/>
            <a:ext cx="2251075" cy="27082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419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36099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Games</a:t>
            </a:r>
            <a:r>
              <a:rPr lang="cs-CZ" b="1" smtClean="0">
                <a:solidFill>
                  <a:srgbClr val="0070C0"/>
                </a:solidFill>
              </a:rPr>
              <a:t>, </a:t>
            </a:r>
            <a:r>
              <a:rPr lang="en-GB" b="1" smtClean="0">
                <a:solidFill>
                  <a:srgbClr val="0070C0"/>
                </a:solidFill>
              </a:rPr>
              <a:t>collective sport performance</a:t>
            </a:r>
            <a:endParaRPr lang="cs-CZ" b="1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Games??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aim: get over active opponent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ability: all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skills: high number, structure – very complicated,  variability </a:t>
            </a:r>
            <a:r>
              <a:rPr lang="cs-CZ" dirty="0" smtClean="0"/>
              <a:t>???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Physiology: load middle and changing, aerobic-anaerobic metabolism, 1 – 2000% </a:t>
            </a:r>
            <a:r>
              <a:rPr lang="en-GB" dirty="0" err="1" smtClean="0"/>
              <a:t>nBM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Psych:  creative tactical thinking,  team motivation (team spirit), anticipation,  accept the social rule of team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Combat sports</a:t>
            </a:r>
            <a:r>
              <a:rPr lang="cs-CZ" b="1" dirty="0" smtClean="0">
                <a:solidFill>
                  <a:srgbClr val="0070C0"/>
                </a:solidFill>
              </a:rPr>
              <a:t>, </a:t>
            </a:r>
            <a:r>
              <a:rPr lang="en-GB" b="1" dirty="0" smtClean="0">
                <a:solidFill>
                  <a:srgbClr val="0070C0"/>
                </a:solidFill>
              </a:rPr>
              <a:t>individual sports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75" y="1196752"/>
            <a:ext cx="3324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3267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752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The kinds of sports</a:t>
            </a:r>
            <a:endParaRPr lang="cs-CZ" b="1" smtClean="0">
              <a:solidFill>
                <a:srgbClr val="0070C0"/>
              </a:solidFill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GB" smtClean="0"/>
              <a:t>Racing</a:t>
            </a:r>
            <a:r>
              <a:rPr lang="cs-CZ" smtClean="0"/>
              <a:t>, </a:t>
            </a:r>
            <a:r>
              <a:rPr lang="en-GB" smtClean="0"/>
              <a:t>competitive </a:t>
            </a:r>
            <a:r>
              <a:rPr lang="cs-CZ" smtClean="0"/>
              <a:t>sport</a:t>
            </a:r>
            <a:r>
              <a:rPr lang="en-GB" smtClean="0"/>
              <a:t> (children, youth, adults, recreational, second level  performance sport, top sport…)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pPr eaLnBrk="1" hangingPunct="1"/>
            <a:r>
              <a:rPr lang="cs-CZ" smtClean="0"/>
              <a:t>Sport </a:t>
            </a:r>
            <a:r>
              <a:rPr lang="en-GB" smtClean="0"/>
              <a:t>for health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pPr eaLnBrk="1" hangingPunct="1"/>
            <a:r>
              <a:rPr lang="cs-CZ" smtClean="0"/>
              <a:t>S</a:t>
            </a:r>
            <a:r>
              <a:rPr lang="en-GB" smtClean="0"/>
              <a:t>port of disable people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Combat sports</a:t>
            </a:r>
            <a:r>
              <a:rPr lang="cs-CZ" b="1" dirty="0" smtClean="0">
                <a:solidFill>
                  <a:srgbClr val="0070C0"/>
                </a:solidFill>
              </a:rPr>
              <a:t>, </a:t>
            </a:r>
            <a:r>
              <a:rPr lang="en-GB" b="1" dirty="0" smtClean="0">
                <a:solidFill>
                  <a:srgbClr val="0070C0"/>
                </a:solidFill>
              </a:rPr>
              <a:t>individual 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Sports 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aim: get over active opponent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ability: all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skills: great number,</a:t>
            </a:r>
            <a:r>
              <a:rPr lang="cs-CZ" dirty="0" smtClean="0"/>
              <a:t> </a:t>
            </a:r>
            <a:r>
              <a:rPr lang="en-GB" dirty="0" smtClean="0"/>
              <a:t>structure – very complicated,   variability ???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Physiology: small to high energy cost, 400-1500%nBM,  </a:t>
            </a:r>
            <a:r>
              <a:rPr lang="en-GB" dirty="0" err="1" smtClean="0"/>
              <a:t>aer</a:t>
            </a:r>
            <a:r>
              <a:rPr lang="en-GB" dirty="0" smtClean="0"/>
              <a:t>- </a:t>
            </a:r>
            <a:r>
              <a:rPr lang="en-GB" dirty="0" err="1" smtClean="0"/>
              <a:t>anaer</a:t>
            </a:r>
            <a:r>
              <a:rPr lang="en-GB" dirty="0" smtClean="0"/>
              <a:t>. metabolism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volitional activity, the ability get over pain, control of aggression, decision under deficit of time, anticipation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54421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The sport performance connect</a:t>
            </a:r>
            <a:r>
              <a:rPr lang="cs-CZ" b="1" dirty="0" err="1" smtClean="0">
                <a:solidFill>
                  <a:srgbClr val="0070C0"/>
                </a:solidFill>
              </a:rPr>
              <a:t>ed</a:t>
            </a:r>
            <a:r>
              <a:rPr lang="en-GB" b="1" dirty="0" smtClean="0">
                <a:solidFill>
                  <a:srgbClr val="0070C0"/>
                </a:solidFill>
              </a:rPr>
              <a:t> with the handling of some apparatus, animal or sport equipment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5172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3375"/>
            <a:ext cx="33432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24325"/>
            <a:ext cx="4552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The sport performance connect</a:t>
            </a:r>
            <a:r>
              <a:rPr lang="cs-CZ" b="1" dirty="0" err="1" smtClean="0">
                <a:solidFill>
                  <a:srgbClr val="0070C0"/>
                </a:solidFill>
              </a:rPr>
              <a:t>ed</a:t>
            </a:r>
            <a:r>
              <a:rPr lang="en-GB" b="1" dirty="0" smtClean="0">
                <a:solidFill>
                  <a:srgbClr val="0070C0"/>
                </a:solidFill>
              </a:rPr>
              <a:t> with the handling of some apparatus, animal or sport equipment </a:t>
            </a:r>
            <a:endParaRPr lang="cs-CZ" b="1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Sports 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aim: get over distance, optional exercise  in shortest time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ability: all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Motor skills: from low to very high number,</a:t>
            </a:r>
            <a:r>
              <a:rPr lang="cs-CZ" dirty="0" smtClean="0"/>
              <a:t> </a:t>
            </a:r>
            <a:r>
              <a:rPr lang="en-GB" dirty="0" smtClean="0"/>
              <a:t>structure </a:t>
            </a:r>
            <a:r>
              <a:rPr lang="cs-CZ" dirty="0" smtClean="0"/>
              <a:t>– </a:t>
            </a:r>
            <a:r>
              <a:rPr lang="en-GB" dirty="0" smtClean="0"/>
              <a:t>very various,  variability 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Physiology: energy cost 500-1000% </a:t>
            </a:r>
            <a:r>
              <a:rPr lang="en-GB" dirty="0" err="1" smtClean="0"/>
              <a:t>nBM</a:t>
            </a:r>
            <a:r>
              <a:rPr lang="en-GB" dirty="0" smtClean="0"/>
              <a:t>,  </a:t>
            </a:r>
            <a:r>
              <a:rPr lang="cs-CZ" dirty="0" err="1" smtClean="0"/>
              <a:t>rather</a:t>
            </a:r>
            <a:r>
              <a:rPr lang="cs-CZ" dirty="0" smtClean="0"/>
              <a:t> </a:t>
            </a:r>
            <a:r>
              <a:rPr lang="en-GB" dirty="0" err="1" smtClean="0"/>
              <a:t>aer</a:t>
            </a:r>
            <a:r>
              <a:rPr lang="en-GB" dirty="0" smtClean="0"/>
              <a:t>. than </a:t>
            </a:r>
            <a:r>
              <a:rPr lang="en-GB" dirty="0" err="1" smtClean="0"/>
              <a:t>anaer</a:t>
            </a:r>
            <a:r>
              <a:rPr lang="en-GB" dirty="0" smtClean="0"/>
              <a:t>. met.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Psych: decision under time deficit, get over the fear, scare, courage, risk,  danger, solve the unexpected problems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Sensorimotor</a:t>
            </a:r>
            <a:r>
              <a:rPr lang="cs-CZ" dirty="0" smtClean="0"/>
              <a:t> performance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62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933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686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38290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70C0"/>
                </a:solidFill>
              </a:rPr>
              <a:t>Sensor</a:t>
            </a:r>
            <a:r>
              <a:rPr lang="cs-CZ" b="1" dirty="0" smtClean="0">
                <a:solidFill>
                  <a:srgbClr val="0070C0"/>
                </a:solidFill>
              </a:rPr>
              <a:t>i</a:t>
            </a:r>
            <a:r>
              <a:rPr lang="en-GB" b="1" dirty="0" smtClean="0">
                <a:solidFill>
                  <a:srgbClr val="0070C0"/>
                </a:solidFill>
              </a:rPr>
              <a:t>motor performance </a:t>
            </a:r>
            <a:endParaRPr lang="cs-CZ" b="1" dirty="0" smtClean="0">
              <a:solidFill>
                <a:srgbClr val="0070C0"/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GB" smtClean="0"/>
              <a:t>Sports ?</a:t>
            </a:r>
          </a:p>
          <a:p>
            <a:pPr eaLnBrk="1" hangingPunct="1"/>
            <a:r>
              <a:rPr lang="en-GB" smtClean="0"/>
              <a:t>The aim: the most accurate hit</a:t>
            </a:r>
            <a:r>
              <a:rPr lang="cs-CZ" smtClean="0"/>
              <a:t> of the </a:t>
            </a:r>
            <a:r>
              <a:rPr lang="en-GB" smtClean="0"/>
              <a:t>target</a:t>
            </a:r>
          </a:p>
          <a:p>
            <a:pPr eaLnBrk="1" hangingPunct="1"/>
            <a:r>
              <a:rPr lang="en-GB" smtClean="0"/>
              <a:t>Motor ability: co-ordination</a:t>
            </a:r>
          </a:p>
          <a:p>
            <a:pPr eaLnBrk="1" hangingPunct="1"/>
            <a:r>
              <a:rPr lang="en-GB" smtClean="0"/>
              <a:t>Moto skills: small number, structure simple, variability???</a:t>
            </a:r>
          </a:p>
          <a:p>
            <a:pPr eaLnBrk="1" hangingPunct="1"/>
            <a:r>
              <a:rPr lang="en-GB" smtClean="0"/>
              <a:t> Physiology: energy cost low, 400-700% nBM, </a:t>
            </a:r>
          </a:p>
          <a:p>
            <a:pPr eaLnBrk="1" hangingPunct="1"/>
            <a:r>
              <a:rPr lang="en-GB" smtClean="0"/>
              <a:t>Psych: high level of concentration,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Structure of Sport Performance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36581"/>
            <a:ext cx="7920880" cy="552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Somatic  factor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dirty="0" err="1" smtClean="0"/>
              <a:t>Physique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– external appearance of athlete (</a:t>
            </a:r>
            <a:r>
              <a:rPr lang="en-GB" sz="2800" dirty="0" err="1" smtClean="0"/>
              <a:t>somatotyp</a:t>
            </a:r>
            <a:r>
              <a:rPr lang="en-GB" sz="2800" dirty="0" smtClean="0"/>
              <a:t>)</a:t>
            </a:r>
            <a:r>
              <a:rPr lang="cs-CZ" sz="2800" dirty="0" smtClean="0">
                <a:latin typeface="Arial" charset="0"/>
              </a:rPr>
              <a:t>,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cs-CZ" sz="2800" dirty="0" smtClean="0">
                <a:latin typeface="Arial" charset="0"/>
              </a:rPr>
              <a:t> </a:t>
            </a:r>
            <a:r>
              <a:rPr lang="en-GB" sz="2800" dirty="0" smtClean="0"/>
              <a:t>  anthropometric dimension – H, W, Length of </a:t>
            </a:r>
            <a:br>
              <a:rPr lang="en-GB" sz="2800" dirty="0" smtClean="0"/>
            </a:br>
            <a:r>
              <a:rPr lang="en-GB" sz="2800" dirty="0" smtClean="0"/>
              <a:t>   extremities</a:t>
            </a:r>
            <a:br>
              <a:rPr lang="en-GB" sz="2800" dirty="0" smtClean="0"/>
            </a:br>
            <a:r>
              <a:rPr lang="en-GB" sz="2800" dirty="0" smtClean="0"/>
              <a:t>- composition of body – internal environment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Type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body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Picknic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Athletic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Asthenic</a:t>
            </a:r>
            <a:endParaRPr lang="en-GB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575"/>
            <a:ext cx="41767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 err="1" smtClean="0">
                <a:solidFill>
                  <a:srgbClr val="FF0000"/>
                </a:solidFill>
              </a:rPr>
              <a:t>Sheldon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somatograf</a:t>
            </a:r>
            <a:endParaRPr lang="cs-CZ" sz="4000" b="1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18488" cy="52181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763" y="819150"/>
            <a:ext cx="62658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Somatic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Internal environment</a:t>
            </a:r>
            <a:r>
              <a:rPr lang="cs-CZ" sz="2400" dirty="0" smtClean="0"/>
              <a:t> - </a:t>
            </a:r>
            <a:r>
              <a:rPr lang="en-GB" sz="2400" dirty="0" smtClean="0"/>
              <a:t>composition of body 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endParaRPr lang="cs-CZ" sz="2400" dirty="0" smtClean="0"/>
          </a:p>
          <a:p>
            <a:r>
              <a:rPr lang="en-GB" dirty="0" smtClean="0"/>
              <a:t>The quality of systems – cardiovascular </a:t>
            </a:r>
            <a:br>
              <a:rPr lang="en-GB" dirty="0" smtClean="0"/>
            </a:br>
            <a:r>
              <a:rPr lang="en-GB" dirty="0" smtClean="0"/>
              <a:t> 				  - respiratory</a:t>
            </a:r>
            <a:br>
              <a:rPr lang="en-GB" dirty="0" smtClean="0"/>
            </a:br>
            <a:r>
              <a:rPr lang="en-GB" dirty="0" smtClean="0"/>
              <a:t> 				 -  neural system</a:t>
            </a:r>
            <a:br>
              <a:rPr lang="en-GB" dirty="0" smtClean="0"/>
            </a:br>
            <a:r>
              <a:rPr lang="en-GB" dirty="0" smtClean="0"/>
              <a:t>				 -  hormonal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en-GB" sz="2800" dirty="0" smtClean="0"/>
              <a:t>Precondition to the performance start with rate of tissue</a:t>
            </a:r>
            <a:endParaRPr lang="cs-CZ" sz="2800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smtClean="0">
                <a:solidFill>
                  <a:srgbClr val="0070C0"/>
                </a:solidFill>
              </a:rPr>
              <a:t>F</a:t>
            </a:r>
            <a:r>
              <a:rPr lang="en-GB" sz="4400" b="1" dirty="0" smtClean="0">
                <a:solidFill>
                  <a:srgbClr val="0070C0"/>
                </a:solidFill>
              </a:rPr>
              <a:t>actor</a:t>
            </a:r>
            <a:r>
              <a:rPr lang="cs-CZ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err="1" smtClean="0">
                <a:solidFill>
                  <a:srgbClr val="0070C0"/>
                </a:solidFill>
              </a:rPr>
              <a:t>of</a:t>
            </a:r>
            <a:r>
              <a:rPr lang="cs-CZ" sz="4400" b="1" dirty="0" smtClean="0">
                <a:solidFill>
                  <a:srgbClr val="0070C0"/>
                </a:solidFill>
              </a:rPr>
              <a:t> </a:t>
            </a:r>
            <a:r>
              <a:rPr lang="en-GB" sz="4400" b="1" dirty="0" smtClean="0">
                <a:solidFill>
                  <a:srgbClr val="0070C0"/>
                </a:solidFill>
              </a:rPr>
              <a:t>technique</a:t>
            </a:r>
          </a:p>
          <a:p>
            <a:pPr eaLnBrk="1" hangingPunct="1"/>
            <a:r>
              <a:rPr lang="en-GB" dirty="0" smtClean="0"/>
              <a:t>The ability to learn new movement structure and use it</a:t>
            </a:r>
            <a:r>
              <a:rPr lang="cs-CZ" dirty="0" smtClean="0"/>
              <a:t>s</a:t>
            </a:r>
            <a:r>
              <a:rPr lang="en-GB" dirty="0" smtClean="0"/>
              <a:t> during competition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>
              <a:buNone/>
            </a:pPr>
            <a:r>
              <a:rPr lang="en-GB" sz="4000" b="1" dirty="0" smtClean="0">
                <a:solidFill>
                  <a:srgbClr val="0070C0"/>
                </a:solidFill>
              </a:rPr>
              <a:t>Condition  factor</a:t>
            </a:r>
            <a:endParaRPr lang="cs-CZ" sz="4000" dirty="0" smtClean="0"/>
          </a:p>
          <a:p>
            <a:pPr eaLnBrk="1" hangingPunct="1"/>
            <a:r>
              <a:rPr lang="en-GB" dirty="0" smtClean="0"/>
              <a:t>Precondition</a:t>
            </a:r>
            <a:r>
              <a:rPr lang="cs-CZ" dirty="0" smtClean="0"/>
              <a:t> to </a:t>
            </a:r>
            <a:r>
              <a:rPr lang="en-GB" dirty="0" smtClean="0"/>
              <a:t>carry out the movement</a:t>
            </a:r>
            <a:r>
              <a:rPr lang="cs-CZ" dirty="0" smtClean="0"/>
              <a:t>,</a:t>
            </a:r>
            <a:r>
              <a:rPr lang="en-GB" dirty="0" smtClean="0"/>
              <a:t> motor abilities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4400" b="1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4400" b="1" dirty="0" smtClean="0">
                <a:solidFill>
                  <a:srgbClr val="0070C0"/>
                </a:solidFill>
              </a:rPr>
              <a:t>                   Tactical factor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/>
              <a:t>The ability to use the experience and knowledge to gain advantage over opponent </a:t>
            </a:r>
            <a:r>
              <a:rPr lang="en-GB" sz="4400" b="1" dirty="0" smtClean="0">
                <a:solidFill>
                  <a:srgbClr val="0070C0"/>
                </a:solidFill>
              </a:rPr>
              <a:t/>
            </a:r>
            <a:br>
              <a:rPr lang="en-GB" sz="4400" b="1" dirty="0" smtClean="0">
                <a:solidFill>
                  <a:srgbClr val="0070C0"/>
                </a:solidFill>
              </a:rPr>
            </a:br>
            <a:endParaRPr lang="en-GB" sz="4400" b="1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4400" b="1" dirty="0" smtClean="0">
                <a:solidFill>
                  <a:srgbClr val="0070C0"/>
                </a:solidFill>
              </a:rPr>
              <a:t>               Psychological factor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dirty="0" smtClean="0"/>
              <a:t>The development of individuality,  social abilities etc.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625</Words>
  <Application>Microsoft Office PowerPoint</Application>
  <PresentationFormat>Předvádění na obrazovce (4:3)</PresentationFormat>
  <Paragraphs>105</Paragraphs>
  <Slides>24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The Theory of Sport  Training Basic Principles</vt:lpstr>
      <vt:lpstr>The kinds of sports</vt:lpstr>
      <vt:lpstr>Structure of Sport Performance</vt:lpstr>
      <vt:lpstr>Somatic  factor</vt:lpstr>
      <vt:lpstr>Type of body </vt:lpstr>
      <vt:lpstr>Sheldon somatograf</vt:lpstr>
      <vt:lpstr>Somatic factor</vt:lpstr>
      <vt:lpstr>Snímek 8</vt:lpstr>
      <vt:lpstr>Snímek 9</vt:lpstr>
      <vt:lpstr>Classification of the SP</vt:lpstr>
      <vt:lpstr>Speed – strength performance</vt:lpstr>
      <vt:lpstr>Speed – strength performance</vt:lpstr>
      <vt:lpstr>Aesthetic – technical performance </vt:lpstr>
      <vt:lpstr>Aesthetic – technical performance </vt:lpstr>
      <vt:lpstr>Endurance performance</vt:lpstr>
      <vt:lpstr>Endurance performance</vt:lpstr>
      <vt:lpstr>Games, collectives sport performance</vt:lpstr>
      <vt:lpstr>Games, collective sport performance</vt:lpstr>
      <vt:lpstr>Combat sports, individual sports</vt:lpstr>
      <vt:lpstr>Combat sports, individual sports</vt:lpstr>
      <vt:lpstr>The sport performance connected with the handling of some apparatus, animal or sport equipment </vt:lpstr>
      <vt:lpstr>The sport performance connected with the handling of some apparatus, animal or sport equipment </vt:lpstr>
      <vt:lpstr>Sensorimotor performance</vt:lpstr>
      <vt:lpstr>Sensorimotor performance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Theory of Sport  Training Basic Principles</dc:title>
  <dc:creator>Pavel Korvas</dc:creator>
  <cp:lastModifiedBy>Pavel Korvas</cp:lastModifiedBy>
  <cp:revision>1</cp:revision>
  <dcterms:created xsi:type="dcterms:W3CDTF">2013-09-29T11:04:45Z</dcterms:created>
  <dcterms:modified xsi:type="dcterms:W3CDTF">2013-09-29T11:08:03Z</dcterms:modified>
</cp:coreProperties>
</file>