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3" r:id="rId4"/>
    <p:sldId id="258" r:id="rId5"/>
    <p:sldId id="274" r:id="rId6"/>
    <p:sldId id="263" r:id="rId7"/>
    <p:sldId id="278" r:id="rId8"/>
    <p:sldId id="264" r:id="rId9"/>
    <p:sldId id="275" r:id="rId10"/>
    <p:sldId id="277" r:id="rId11"/>
    <p:sldId id="262" r:id="rId12"/>
    <p:sldId id="260" r:id="rId13"/>
    <p:sldId id="259" r:id="rId14"/>
    <p:sldId id="261" r:id="rId15"/>
    <p:sldId id="276" r:id="rId16"/>
    <p:sldId id="265" r:id="rId17"/>
    <p:sldId id="279" r:id="rId18"/>
    <p:sldId id="280" r:id="rId19"/>
    <p:sldId id="266" r:id="rId20"/>
    <p:sldId id="267" r:id="rId21"/>
    <p:sldId id="268" r:id="rId22"/>
    <p:sldId id="269" r:id="rId23"/>
    <p:sldId id="270" r:id="rId24"/>
    <p:sldId id="271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6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35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99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94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34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26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4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6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98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5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33DB6-9C9E-8744-932A-668284AC6D54}" type="datetimeFigureOut">
              <a:rPr lang="en-US" smtClean="0"/>
              <a:t>26.03.14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59EDD-DB3C-DB4D-B9F0-15C43E79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Autorské</a:t>
            </a:r>
            <a:r>
              <a:rPr lang="en-US" dirty="0" smtClean="0"/>
              <a:t> </a:t>
            </a:r>
            <a:r>
              <a:rPr lang="en-US" dirty="0" err="1" smtClean="0"/>
              <a:t>právo</a:t>
            </a:r>
            <a:r>
              <a:rPr lang="en-US" dirty="0" smtClean="0"/>
              <a:t> a </a:t>
            </a:r>
            <a:r>
              <a:rPr lang="en-US" dirty="0" err="1" smtClean="0"/>
              <a:t>ochrana</a:t>
            </a:r>
            <a:r>
              <a:rPr lang="en-US" dirty="0" smtClean="0"/>
              <a:t> </a:t>
            </a:r>
            <a:r>
              <a:rPr lang="en-US" dirty="0" err="1" smtClean="0"/>
              <a:t>označení</a:t>
            </a:r>
            <a:r>
              <a:rPr lang="en-US" dirty="0" smtClean="0"/>
              <a:t> – </a:t>
            </a:r>
            <a:r>
              <a:rPr lang="en-US" dirty="0" err="1" smtClean="0"/>
              <a:t>vybrané</a:t>
            </a:r>
            <a:r>
              <a:rPr lang="en-US" dirty="0" smtClean="0"/>
              <a:t> </a:t>
            </a:r>
            <a:r>
              <a:rPr lang="en-US" dirty="0" err="1" smtClean="0"/>
              <a:t>otázky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Václav</a:t>
            </a:r>
            <a:r>
              <a:rPr lang="en-US" dirty="0" smtClean="0"/>
              <a:t> Stupka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316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Výkon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r>
              <a:rPr lang="en-US" dirty="0" smtClean="0"/>
              <a:t> v </a:t>
            </a:r>
            <a:r>
              <a:rPr lang="en-US" dirty="0" err="1" smtClean="0"/>
              <a:t>případě</a:t>
            </a:r>
            <a:r>
              <a:rPr lang="en-US" dirty="0" smtClean="0"/>
              <a:t> </a:t>
            </a:r>
            <a:r>
              <a:rPr lang="en-US" dirty="0" err="1" smtClean="0"/>
              <a:t>výhradní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Výhradní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r>
              <a:rPr lang="en-US" dirty="0" smtClean="0"/>
              <a:t> </a:t>
            </a:r>
            <a:r>
              <a:rPr lang="en-US" dirty="0" err="1" smtClean="0"/>
              <a:t>omezené</a:t>
            </a:r>
            <a:r>
              <a:rPr lang="en-US" dirty="0" smtClean="0"/>
              <a:t> vs. </a:t>
            </a:r>
            <a:r>
              <a:rPr lang="en-US" dirty="0" err="1" smtClean="0"/>
              <a:t>neomezená</a:t>
            </a:r>
            <a:endParaRPr lang="en-US" dirty="0" smtClean="0"/>
          </a:p>
          <a:p>
            <a:r>
              <a:rPr lang="en-US" dirty="0" err="1" smtClean="0"/>
              <a:t>Výkon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r>
              <a:rPr lang="en-US" dirty="0" smtClean="0"/>
              <a:t> – </a:t>
            </a:r>
            <a:r>
              <a:rPr lang="en-US" dirty="0" err="1" smtClean="0"/>
              <a:t>nabyvatel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endParaRPr lang="en-US" dirty="0" smtClean="0"/>
          </a:p>
          <a:p>
            <a:r>
              <a:rPr lang="en-US" dirty="0" smtClean="0"/>
              <a:t>I </a:t>
            </a:r>
            <a:r>
              <a:rPr lang="en-US" dirty="0" err="1" smtClean="0"/>
              <a:t>nároky</a:t>
            </a:r>
            <a:r>
              <a:rPr lang="en-US" dirty="0" smtClean="0"/>
              <a:t> z </a:t>
            </a:r>
            <a:r>
              <a:rPr lang="en-US" dirty="0" err="1" smtClean="0"/>
              <a:t>porušení</a:t>
            </a:r>
            <a:r>
              <a:rPr lang="en-US" dirty="0" smtClean="0"/>
              <a:t> § 40 </a:t>
            </a:r>
            <a:r>
              <a:rPr lang="en-US" dirty="0" err="1" smtClean="0"/>
              <a:t>AutZ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44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Majetková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u </a:t>
            </a:r>
            <a:r>
              <a:rPr lang="en-US" dirty="0" err="1" smtClean="0"/>
              <a:t>webových</a:t>
            </a:r>
            <a:r>
              <a:rPr lang="en-US" dirty="0" smtClean="0"/>
              <a:t> </a:t>
            </a:r>
            <a:r>
              <a:rPr lang="en-US" dirty="0" err="1" smtClean="0"/>
              <a:t>stránek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vs. </a:t>
            </a:r>
            <a:r>
              <a:rPr lang="en-US" dirty="0" err="1" smtClean="0"/>
              <a:t>obsah</a:t>
            </a:r>
            <a:endParaRPr lang="en-US" dirty="0" smtClean="0"/>
          </a:p>
          <a:p>
            <a:r>
              <a:rPr lang="en-US" dirty="0" smtClean="0"/>
              <a:t>Design – </a:t>
            </a:r>
            <a:r>
              <a:rPr lang="en-US" dirty="0" err="1" smtClean="0"/>
              <a:t>zpravidla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 </a:t>
            </a:r>
            <a:r>
              <a:rPr lang="en-US" dirty="0" err="1" smtClean="0"/>
              <a:t>autorů</a:t>
            </a:r>
            <a:r>
              <a:rPr lang="en-US" dirty="0" smtClean="0"/>
              <a:t>, </a:t>
            </a:r>
            <a:r>
              <a:rPr lang="en-US" dirty="0" err="1" smtClean="0"/>
              <a:t>vykonává</a:t>
            </a:r>
            <a:r>
              <a:rPr lang="en-US" dirty="0" smtClean="0"/>
              <a:t> </a:t>
            </a:r>
            <a:r>
              <a:rPr lang="en-US" dirty="0" err="1" smtClean="0"/>
              <a:t>tvůrce</a:t>
            </a:r>
            <a:r>
              <a:rPr lang="en-US" dirty="0" smtClean="0"/>
              <a:t> </a:t>
            </a:r>
            <a:r>
              <a:rPr lang="en-US" dirty="0" err="1" smtClean="0"/>
              <a:t>stránek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objednavatel</a:t>
            </a:r>
            <a:endParaRPr lang="en-US" dirty="0" smtClean="0"/>
          </a:p>
          <a:p>
            <a:r>
              <a:rPr lang="en-US" dirty="0" err="1" smtClean="0"/>
              <a:t>Obsah</a:t>
            </a:r>
            <a:r>
              <a:rPr lang="en-US" dirty="0" smtClean="0"/>
              <a:t> – </a:t>
            </a:r>
            <a:r>
              <a:rPr lang="en-US" dirty="0" err="1" smtClean="0"/>
              <a:t>autoři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textů</a:t>
            </a:r>
            <a:endParaRPr lang="en-US" dirty="0" smtClean="0"/>
          </a:p>
          <a:p>
            <a:r>
              <a:rPr lang="en-US" dirty="0" err="1" smtClean="0"/>
              <a:t>Souborné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16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Majetková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k </a:t>
            </a:r>
            <a:r>
              <a:rPr lang="en-US" dirty="0" err="1" smtClean="0"/>
              <a:t>dílům</a:t>
            </a:r>
            <a:r>
              <a:rPr lang="en-US" dirty="0" smtClean="0"/>
              <a:t> z EU </a:t>
            </a:r>
            <a:r>
              <a:rPr lang="en-US" dirty="0" err="1" smtClean="0"/>
              <a:t>projektů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Záleží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podmínkách</a:t>
            </a:r>
            <a:r>
              <a:rPr lang="en-US" dirty="0" smtClean="0"/>
              <a:t> </a:t>
            </a:r>
            <a:r>
              <a:rPr lang="en-US" dirty="0" err="1" smtClean="0"/>
              <a:t>udělení</a:t>
            </a:r>
            <a:r>
              <a:rPr lang="en-US" dirty="0" smtClean="0"/>
              <a:t> </a:t>
            </a:r>
            <a:r>
              <a:rPr lang="en-US" dirty="0" err="1" smtClean="0"/>
              <a:t>grantu</a:t>
            </a:r>
            <a:endParaRPr lang="en-US" dirty="0" smtClean="0"/>
          </a:p>
          <a:p>
            <a:r>
              <a:rPr lang="en-US" dirty="0" err="1" smtClean="0"/>
              <a:t>Zpravidla</a:t>
            </a:r>
            <a:r>
              <a:rPr lang="en-US" dirty="0" smtClean="0"/>
              <a:t> je </a:t>
            </a:r>
            <a:r>
              <a:rPr lang="en-US" dirty="0" err="1" smtClean="0"/>
              <a:t>vykonává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 </a:t>
            </a:r>
            <a:r>
              <a:rPr lang="en-US" dirty="0" err="1" smtClean="0"/>
              <a:t>realizující</a:t>
            </a:r>
            <a:r>
              <a:rPr lang="en-US" dirty="0" smtClean="0"/>
              <a:t> </a:t>
            </a:r>
            <a:r>
              <a:rPr lang="en-US" dirty="0" err="1" smtClean="0"/>
              <a:t>projekt</a:t>
            </a:r>
            <a:endParaRPr lang="en-US" dirty="0" smtClean="0"/>
          </a:p>
          <a:p>
            <a:r>
              <a:rPr lang="en-US" dirty="0" err="1" smtClean="0"/>
              <a:t>Mohou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uzavřeny</a:t>
            </a:r>
            <a:r>
              <a:rPr lang="en-US" dirty="0" smtClean="0"/>
              <a:t> </a:t>
            </a:r>
            <a:r>
              <a:rPr lang="en-US" dirty="0" err="1" smtClean="0"/>
              <a:t>licenční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r>
              <a:rPr lang="en-US" dirty="0" smtClean="0"/>
              <a:t> s </a:t>
            </a:r>
            <a:r>
              <a:rPr lang="en-US" dirty="0" err="1" smtClean="0"/>
              <a:t>poskytovatelem</a:t>
            </a:r>
            <a:r>
              <a:rPr lang="en-US" dirty="0" smtClean="0"/>
              <a:t> </a:t>
            </a:r>
            <a:r>
              <a:rPr lang="en-US" dirty="0" err="1" smtClean="0"/>
              <a:t>dotace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625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postupovat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porušení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Shromáždit</a:t>
            </a:r>
            <a:r>
              <a:rPr lang="en-US" dirty="0" smtClean="0"/>
              <a:t> </a:t>
            </a:r>
            <a:r>
              <a:rPr lang="en-US" dirty="0" err="1" smtClean="0"/>
              <a:t>důkazy</a:t>
            </a:r>
            <a:r>
              <a:rPr lang="en-US" dirty="0" smtClean="0"/>
              <a:t> -&gt; </a:t>
            </a:r>
            <a:r>
              <a:rPr lang="en-US" dirty="0" err="1" smtClean="0"/>
              <a:t>domluva</a:t>
            </a:r>
            <a:r>
              <a:rPr lang="en-US" dirty="0" smtClean="0"/>
              <a:t> s </a:t>
            </a:r>
            <a:r>
              <a:rPr lang="en-US" dirty="0" err="1" smtClean="0"/>
              <a:t>autory</a:t>
            </a:r>
            <a:r>
              <a:rPr lang="en-US" dirty="0" smtClean="0"/>
              <a:t>/</a:t>
            </a:r>
            <a:r>
              <a:rPr lang="en-US" dirty="0" err="1" smtClean="0"/>
              <a:t>vykonavatelem</a:t>
            </a:r>
            <a:r>
              <a:rPr lang="en-US" dirty="0" smtClean="0"/>
              <a:t> MPA -&gt; </a:t>
            </a:r>
            <a:r>
              <a:rPr lang="en-US" dirty="0" err="1" smtClean="0"/>
              <a:t>kontaktování</a:t>
            </a:r>
            <a:r>
              <a:rPr lang="en-US" dirty="0" smtClean="0"/>
              <a:t> </a:t>
            </a:r>
            <a:r>
              <a:rPr lang="en-US" dirty="0" err="1" smtClean="0"/>
              <a:t>narušitele</a:t>
            </a:r>
            <a:r>
              <a:rPr lang="en-US" dirty="0" smtClean="0"/>
              <a:t> -&gt; </a:t>
            </a:r>
            <a:r>
              <a:rPr lang="en-US" dirty="0" err="1" smtClean="0"/>
              <a:t>žaloba</a:t>
            </a:r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403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Zpřístupnění</a:t>
            </a:r>
            <a:r>
              <a:rPr lang="en-US" dirty="0" smtClean="0"/>
              <a:t> </a:t>
            </a:r>
            <a:r>
              <a:rPr lang="en-US" dirty="0" err="1" smtClean="0"/>
              <a:t>elektronických</a:t>
            </a:r>
            <a:r>
              <a:rPr lang="en-US" dirty="0" smtClean="0"/>
              <a:t> </a:t>
            </a:r>
            <a:r>
              <a:rPr lang="en-US" dirty="0" err="1" smtClean="0"/>
              <a:t>článků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sborníku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Záleží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režimu</a:t>
            </a:r>
            <a:r>
              <a:rPr lang="en-US" dirty="0" smtClean="0"/>
              <a:t> </a:t>
            </a:r>
            <a:r>
              <a:rPr lang="en-US" dirty="0" err="1" smtClean="0"/>
              <a:t>sborníku</a:t>
            </a:r>
            <a:r>
              <a:rPr lang="en-US" dirty="0" smtClean="0"/>
              <a:t> a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smlouvě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autorem</a:t>
            </a:r>
            <a:r>
              <a:rPr lang="en-US" dirty="0" smtClean="0"/>
              <a:t> a </a:t>
            </a:r>
            <a:r>
              <a:rPr lang="en-US" dirty="0" err="1" smtClean="0"/>
              <a:t>vydavatelem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564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Užití</a:t>
            </a:r>
            <a:r>
              <a:rPr lang="en-US" dirty="0" smtClean="0"/>
              <a:t> </a:t>
            </a:r>
            <a:r>
              <a:rPr lang="en-US" dirty="0" err="1" smtClean="0"/>
              <a:t>děl</a:t>
            </a:r>
            <a:r>
              <a:rPr lang="en-US" dirty="0" smtClean="0"/>
              <a:t> </a:t>
            </a:r>
            <a:r>
              <a:rPr lang="en-US" dirty="0" err="1" smtClean="0"/>
              <a:t>zveřejněných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internetu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Platí</a:t>
            </a:r>
            <a:r>
              <a:rPr lang="en-US" dirty="0" smtClean="0"/>
              <a:t> </a:t>
            </a:r>
            <a:r>
              <a:rPr lang="en-US" dirty="0" err="1" smtClean="0"/>
              <a:t>stále</a:t>
            </a:r>
            <a:r>
              <a:rPr lang="en-US" dirty="0" smtClean="0"/>
              <a:t> </a:t>
            </a:r>
            <a:r>
              <a:rPr lang="en-US" dirty="0" err="1" smtClean="0"/>
              <a:t>stejná</a:t>
            </a:r>
            <a:r>
              <a:rPr lang="en-US" dirty="0" smtClean="0"/>
              <a:t> </a:t>
            </a:r>
            <a:r>
              <a:rPr lang="en-US" dirty="0" err="1" smtClean="0"/>
              <a:t>pravidla</a:t>
            </a:r>
            <a:r>
              <a:rPr lang="en-US" dirty="0" smtClean="0"/>
              <a:t> – </a:t>
            </a:r>
            <a:r>
              <a:rPr lang="en-US" dirty="0" err="1" smtClean="0"/>
              <a:t>volné</a:t>
            </a:r>
            <a:r>
              <a:rPr lang="en-US" dirty="0" smtClean="0"/>
              <a:t> </a:t>
            </a:r>
            <a:r>
              <a:rPr lang="en-US" dirty="0" err="1" smtClean="0"/>
              <a:t>užití</a:t>
            </a:r>
            <a:r>
              <a:rPr lang="en-US" dirty="0" smtClean="0"/>
              <a:t>, </a:t>
            </a:r>
            <a:r>
              <a:rPr lang="en-US" dirty="0" err="1" smtClean="0"/>
              <a:t>zákonná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smluvní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endParaRPr lang="en-US" dirty="0" smtClean="0"/>
          </a:p>
          <a:p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zveřejníte</a:t>
            </a:r>
            <a:r>
              <a:rPr lang="en-US" dirty="0" smtClean="0"/>
              <a:t> </a:t>
            </a:r>
            <a:r>
              <a:rPr lang="en-US" dirty="0" err="1" smtClean="0"/>
              <a:t>elearning</a:t>
            </a:r>
            <a:r>
              <a:rPr lang="en-US" dirty="0" smtClean="0"/>
              <a:t>, </a:t>
            </a:r>
            <a:r>
              <a:rPr lang="en-US" dirty="0" err="1" smtClean="0"/>
              <a:t>umožníte</a:t>
            </a:r>
            <a:r>
              <a:rPr lang="en-US" dirty="0" smtClean="0"/>
              <a:t> </a:t>
            </a:r>
            <a:r>
              <a:rPr lang="en-US" dirty="0" err="1" smtClean="0"/>
              <a:t>pouze</a:t>
            </a:r>
            <a:r>
              <a:rPr lang="en-US" dirty="0" smtClean="0"/>
              <a:t> </a:t>
            </a:r>
            <a:r>
              <a:rPr lang="en-US" dirty="0" err="1" smtClean="0"/>
              <a:t>užití</a:t>
            </a:r>
            <a:r>
              <a:rPr lang="en-US" dirty="0" smtClean="0"/>
              <a:t> pro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potřebo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základě</a:t>
            </a:r>
            <a:r>
              <a:rPr lang="en-US" dirty="0" smtClean="0"/>
              <a:t> </a:t>
            </a:r>
            <a:r>
              <a:rPr lang="en-US" dirty="0" err="1" smtClean="0"/>
              <a:t>zákonné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endParaRPr lang="en-US" dirty="0" smtClean="0"/>
          </a:p>
          <a:p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veřejných</a:t>
            </a:r>
            <a:r>
              <a:rPr lang="en-US" dirty="0" smtClean="0"/>
              <a:t> </a:t>
            </a:r>
            <a:r>
              <a:rPr lang="en-US" dirty="0" err="1" smtClean="0"/>
              <a:t>licencí</a:t>
            </a:r>
            <a:endParaRPr lang="en-US" dirty="0" smtClean="0"/>
          </a:p>
          <a:p>
            <a:r>
              <a:rPr lang="en-US" dirty="0" err="1" smtClean="0"/>
              <a:t>Užití</a:t>
            </a:r>
            <a:r>
              <a:rPr lang="en-US" dirty="0" smtClean="0"/>
              <a:t> pro </a:t>
            </a:r>
            <a:r>
              <a:rPr lang="en-US" dirty="0" err="1" smtClean="0"/>
              <a:t>osobní</a:t>
            </a:r>
            <a:r>
              <a:rPr lang="en-US" dirty="0" smtClean="0"/>
              <a:t> </a:t>
            </a:r>
            <a:r>
              <a:rPr lang="en-US" dirty="0" err="1" smtClean="0"/>
              <a:t>potřebu</a:t>
            </a:r>
            <a:r>
              <a:rPr lang="en-US" dirty="0" smtClean="0"/>
              <a:t> vs. </a:t>
            </a:r>
            <a:r>
              <a:rPr lang="en-US" dirty="0" err="1" smtClean="0"/>
              <a:t>zpřístup</a:t>
            </a:r>
            <a:r>
              <a:rPr lang="en-US" dirty="0" err="1" smtClean="0"/>
              <a:t>ňování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198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Použití</a:t>
            </a:r>
            <a:r>
              <a:rPr lang="en-US" dirty="0" smtClean="0"/>
              <a:t> </a:t>
            </a:r>
            <a:r>
              <a:rPr lang="en-US" dirty="0" err="1" smtClean="0"/>
              <a:t>obrázků</a:t>
            </a:r>
            <a:r>
              <a:rPr lang="en-US" dirty="0" smtClean="0"/>
              <a:t> z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Citace</a:t>
            </a:r>
            <a:r>
              <a:rPr lang="en-US" dirty="0" smtClean="0"/>
              <a:t> § 31 </a:t>
            </a:r>
            <a:r>
              <a:rPr lang="en-US" dirty="0" err="1" smtClean="0"/>
              <a:t>AutZ</a:t>
            </a:r>
            <a:endParaRPr lang="en-US" dirty="0" smtClean="0"/>
          </a:p>
          <a:p>
            <a:r>
              <a:rPr lang="en-US" dirty="0" err="1" smtClean="0"/>
              <a:t>Rozsah</a:t>
            </a:r>
            <a:r>
              <a:rPr lang="en-US" dirty="0" smtClean="0"/>
              <a:t> </a:t>
            </a:r>
            <a:r>
              <a:rPr lang="en-US" dirty="0" err="1" smtClean="0"/>
              <a:t>využítí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Třístupňový</a:t>
            </a:r>
            <a:r>
              <a:rPr lang="en-US" dirty="0" smtClean="0"/>
              <a:t> test:</a:t>
            </a:r>
          </a:p>
          <a:p>
            <a:pPr lvl="1"/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zvláštních</a:t>
            </a:r>
            <a:r>
              <a:rPr lang="en-US" dirty="0" smtClean="0"/>
              <a:t> </a:t>
            </a:r>
            <a:r>
              <a:rPr lang="en-US" dirty="0" err="1" smtClean="0"/>
              <a:t>případech</a:t>
            </a:r>
            <a:r>
              <a:rPr lang="en-US" dirty="0" smtClean="0"/>
              <a:t> </a:t>
            </a:r>
            <a:r>
              <a:rPr lang="en-US" dirty="0" err="1" smtClean="0"/>
              <a:t>stanovených</a:t>
            </a:r>
            <a:r>
              <a:rPr lang="en-US" dirty="0" smtClean="0"/>
              <a:t> v </a:t>
            </a:r>
            <a:r>
              <a:rPr lang="en-US" dirty="0" err="1" smtClean="0"/>
              <a:t>AutZ</a:t>
            </a:r>
            <a:endParaRPr lang="en-US" dirty="0" smtClean="0"/>
          </a:p>
          <a:p>
            <a:pPr lvl="1"/>
            <a:r>
              <a:rPr lang="en-US" dirty="0" err="1" smtClean="0"/>
              <a:t>Není</a:t>
            </a:r>
            <a:r>
              <a:rPr lang="en-US" dirty="0" smtClean="0"/>
              <a:t> v </a:t>
            </a:r>
            <a:r>
              <a:rPr lang="en-US" dirty="0" err="1" smtClean="0"/>
              <a:t>rozporu</a:t>
            </a:r>
            <a:r>
              <a:rPr lang="en-US" dirty="0" smtClean="0"/>
              <a:t> s </a:t>
            </a:r>
            <a:r>
              <a:rPr lang="en-US" dirty="0" err="1" smtClean="0"/>
              <a:t>běžným</a:t>
            </a:r>
            <a:r>
              <a:rPr lang="en-US" dirty="0" smtClean="0"/>
              <a:t> </a:t>
            </a:r>
            <a:r>
              <a:rPr lang="en-US" dirty="0" err="1" smtClean="0"/>
              <a:t>užitím</a:t>
            </a:r>
            <a:endParaRPr lang="en-US" dirty="0" smtClean="0"/>
          </a:p>
          <a:p>
            <a:pPr lvl="1"/>
            <a:r>
              <a:rPr lang="en-US" dirty="0" err="1" smtClean="0"/>
              <a:t>Nejsou</a:t>
            </a:r>
            <a:r>
              <a:rPr lang="en-US" dirty="0" smtClean="0"/>
              <a:t> </a:t>
            </a:r>
            <a:r>
              <a:rPr lang="en-US" dirty="0" err="1" smtClean="0"/>
              <a:t>nepřiměřeně</a:t>
            </a:r>
            <a:r>
              <a:rPr lang="en-US" dirty="0" smtClean="0"/>
              <a:t> </a:t>
            </a:r>
            <a:r>
              <a:rPr lang="en-US" dirty="0" err="1" smtClean="0"/>
              <a:t>dotčený</a:t>
            </a:r>
            <a:r>
              <a:rPr lang="en-US" dirty="0" smtClean="0"/>
              <a:t> </a:t>
            </a:r>
            <a:r>
              <a:rPr lang="en-US" dirty="0" err="1" smtClean="0"/>
              <a:t>zájmy</a:t>
            </a:r>
            <a:r>
              <a:rPr lang="en-US" dirty="0" smtClean="0"/>
              <a:t> </a:t>
            </a:r>
            <a:r>
              <a:rPr lang="en-US" dirty="0" err="1" smtClean="0"/>
              <a:t>autora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801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Použití</a:t>
            </a:r>
            <a:r>
              <a:rPr lang="en-US" dirty="0" smtClean="0"/>
              <a:t> </a:t>
            </a:r>
            <a:r>
              <a:rPr lang="en-US" dirty="0" err="1" smtClean="0"/>
              <a:t>obrázků</a:t>
            </a:r>
            <a:r>
              <a:rPr lang="en-US" dirty="0" smtClean="0"/>
              <a:t> z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Nemělo</a:t>
            </a:r>
            <a:r>
              <a:rPr lang="en-US" dirty="0" smtClean="0"/>
              <a:t> by se do </a:t>
            </a:r>
            <a:r>
              <a:rPr lang="en-US" dirty="0" err="1" smtClean="0"/>
              <a:t>obrázku</a:t>
            </a:r>
            <a:r>
              <a:rPr lang="en-US" dirty="0" smtClean="0"/>
              <a:t> </a:t>
            </a:r>
            <a:r>
              <a:rPr lang="en-US" dirty="0" err="1" smtClean="0"/>
              <a:t>zasahovat</a:t>
            </a:r>
            <a:endParaRPr lang="en-US" dirty="0" smtClean="0"/>
          </a:p>
          <a:p>
            <a:r>
              <a:rPr lang="en-US" dirty="0" err="1" smtClean="0"/>
              <a:t>Komentář</a:t>
            </a:r>
            <a:r>
              <a:rPr lang="en-US" dirty="0" smtClean="0"/>
              <a:t>/</a:t>
            </a:r>
            <a:r>
              <a:rPr lang="en-US" dirty="0" err="1" smtClean="0"/>
              <a:t>překlad</a:t>
            </a:r>
            <a:r>
              <a:rPr lang="en-US" dirty="0" smtClean="0"/>
              <a:t> </a:t>
            </a:r>
            <a:r>
              <a:rPr lang="en-US" dirty="0" err="1" smtClean="0"/>
              <a:t>mimo</a:t>
            </a:r>
            <a:r>
              <a:rPr lang="en-US" dirty="0" smtClean="0"/>
              <a:t> </a:t>
            </a:r>
            <a:r>
              <a:rPr lang="en-US" dirty="0" err="1" smtClean="0"/>
              <a:t>něj</a:t>
            </a:r>
            <a:endParaRPr lang="en-US" dirty="0" smtClean="0"/>
          </a:p>
          <a:p>
            <a:r>
              <a:rPr lang="en-US" dirty="0" smtClean="0"/>
              <a:t>Je </a:t>
            </a:r>
            <a:r>
              <a:rPr lang="en-US" dirty="0" err="1" smtClean="0"/>
              <a:t>možné</a:t>
            </a:r>
            <a:r>
              <a:rPr lang="en-US" dirty="0" smtClean="0"/>
              <a:t> </a:t>
            </a:r>
            <a:r>
              <a:rPr lang="en-US" dirty="0" err="1" smtClean="0"/>
              <a:t>použít</a:t>
            </a:r>
            <a:r>
              <a:rPr lang="en-US" dirty="0" smtClean="0"/>
              <a:t> I </a:t>
            </a:r>
            <a:r>
              <a:rPr lang="en-US" dirty="0" err="1" smtClean="0"/>
              <a:t>část</a:t>
            </a:r>
            <a:endParaRPr lang="en-US" dirty="0" smtClean="0"/>
          </a:p>
          <a:p>
            <a:r>
              <a:rPr lang="en-US" dirty="0" err="1" smtClean="0"/>
              <a:t>Posuzovat</a:t>
            </a:r>
            <a:r>
              <a:rPr lang="en-US" dirty="0" smtClean="0"/>
              <a:t> </a:t>
            </a:r>
            <a:r>
              <a:rPr lang="en-US" dirty="0" err="1" smtClean="0"/>
              <a:t>zásah</a:t>
            </a:r>
            <a:r>
              <a:rPr lang="en-US" dirty="0" smtClean="0"/>
              <a:t> do </a:t>
            </a:r>
            <a:r>
              <a:rPr lang="en-US" dirty="0" err="1" smtClean="0"/>
              <a:t>oprávněných</a:t>
            </a:r>
            <a:r>
              <a:rPr lang="en-US" dirty="0" smtClean="0"/>
              <a:t> </a:t>
            </a:r>
            <a:r>
              <a:rPr lang="en-US" dirty="0" err="1" smtClean="0"/>
              <a:t>zájmů</a:t>
            </a:r>
            <a:r>
              <a:rPr lang="en-US" dirty="0" smtClean="0"/>
              <a:t> </a:t>
            </a:r>
            <a:r>
              <a:rPr lang="en-US" dirty="0" err="1" smtClean="0"/>
              <a:t>autora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8509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Grafy</a:t>
            </a:r>
            <a:r>
              <a:rPr lang="en-US" dirty="0" smtClean="0"/>
              <a:t> a </a:t>
            </a:r>
            <a:r>
              <a:rPr lang="en-US" dirty="0" err="1" smtClean="0"/>
              <a:t>tabulky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Samy</a:t>
            </a:r>
            <a:r>
              <a:rPr lang="en-US" dirty="0" smtClean="0"/>
              <a:t> o </a:t>
            </a:r>
            <a:r>
              <a:rPr lang="en-US" dirty="0" err="1" smtClean="0"/>
              <a:t>sobě</a:t>
            </a:r>
            <a:r>
              <a:rPr lang="en-US" dirty="0" smtClean="0"/>
              <a:t> </a:t>
            </a:r>
            <a:r>
              <a:rPr lang="en-US" dirty="0" err="1" smtClean="0"/>
              <a:t>nemusí</a:t>
            </a:r>
            <a:r>
              <a:rPr lang="en-US" dirty="0" smtClean="0"/>
              <a:t> </a:t>
            </a:r>
            <a:r>
              <a:rPr lang="en-US" dirty="0" err="1" smtClean="0"/>
              <a:t>být</a:t>
            </a:r>
            <a:r>
              <a:rPr lang="en-US" dirty="0" smtClean="0"/>
              <a:t> </a:t>
            </a:r>
            <a:r>
              <a:rPr lang="en-US" dirty="0" err="1" smtClean="0"/>
              <a:t>dílem</a:t>
            </a:r>
            <a:endParaRPr lang="en-US" dirty="0" smtClean="0"/>
          </a:p>
          <a:p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součástí</a:t>
            </a:r>
            <a:r>
              <a:rPr lang="en-US" dirty="0" smtClean="0"/>
              <a:t> </a:t>
            </a:r>
            <a:r>
              <a:rPr lang="en-US" dirty="0" err="1" smtClean="0"/>
              <a:t>jiného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 – </a:t>
            </a:r>
            <a:r>
              <a:rPr lang="en-US" dirty="0" err="1" smtClean="0"/>
              <a:t>citovat</a:t>
            </a:r>
            <a:r>
              <a:rPr lang="en-US" dirty="0" smtClean="0"/>
              <a:t>, </a:t>
            </a:r>
            <a:r>
              <a:rPr lang="en-US" dirty="0" err="1" smtClean="0"/>
              <a:t>neupravovat</a:t>
            </a:r>
            <a:endParaRPr lang="en-US" dirty="0" smtClean="0"/>
          </a:p>
          <a:p>
            <a:r>
              <a:rPr lang="en-US" dirty="0" err="1" smtClean="0"/>
              <a:t>Vytvářím</a:t>
            </a:r>
            <a:r>
              <a:rPr lang="en-US" dirty="0" smtClean="0"/>
              <a:t>-li </a:t>
            </a:r>
            <a:r>
              <a:rPr lang="en-US" dirty="0" err="1" smtClean="0"/>
              <a:t>nový</a:t>
            </a:r>
            <a:r>
              <a:rPr lang="en-US" dirty="0" smtClean="0"/>
              <a:t> </a:t>
            </a:r>
            <a:r>
              <a:rPr lang="en-US" dirty="0" err="1" smtClean="0"/>
              <a:t>graf</a:t>
            </a:r>
            <a:r>
              <a:rPr lang="en-US" dirty="0" smtClean="0"/>
              <a:t> </a:t>
            </a:r>
            <a:r>
              <a:rPr lang="en-US" dirty="0" err="1" smtClean="0"/>
              <a:t>pomocí</a:t>
            </a:r>
            <a:r>
              <a:rPr lang="en-US" dirty="0" smtClean="0"/>
              <a:t> </a:t>
            </a:r>
            <a:r>
              <a:rPr lang="en-US" dirty="0" err="1" smtClean="0"/>
              <a:t>údajů</a:t>
            </a:r>
            <a:r>
              <a:rPr lang="en-US" dirty="0" smtClean="0"/>
              <a:t> z </a:t>
            </a:r>
            <a:r>
              <a:rPr lang="en-US" dirty="0" err="1" smtClean="0"/>
              <a:t>jiného</a:t>
            </a:r>
            <a:r>
              <a:rPr lang="en-US" dirty="0" smtClean="0"/>
              <a:t>, </a:t>
            </a:r>
            <a:r>
              <a:rPr lang="en-US" dirty="0" err="1" smtClean="0"/>
              <a:t>citovat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9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Odkazy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jiná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/>
              <a:t>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Písemné</a:t>
            </a:r>
            <a:r>
              <a:rPr lang="en-US" dirty="0" smtClean="0"/>
              <a:t> vs. </a:t>
            </a:r>
            <a:r>
              <a:rPr lang="en-US" dirty="0" err="1" smtClean="0"/>
              <a:t>elektronické</a:t>
            </a:r>
            <a:r>
              <a:rPr lang="en-US" dirty="0" smtClean="0"/>
              <a:t> vs. </a:t>
            </a:r>
            <a:r>
              <a:rPr lang="en-US" dirty="0" err="1" smtClean="0"/>
              <a:t>embedované</a:t>
            </a:r>
            <a:endParaRPr lang="en-US" dirty="0" smtClean="0"/>
          </a:p>
          <a:p>
            <a:r>
              <a:rPr lang="en-US" dirty="0" err="1" smtClean="0"/>
              <a:t>Odkaz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užitím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 (</a:t>
            </a:r>
            <a:r>
              <a:rPr lang="en-US" dirty="0" err="1" smtClean="0"/>
              <a:t>výj</a:t>
            </a:r>
            <a:r>
              <a:rPr lang="en-US" dirty="0" smtClean="0"/>
              <a:t>. </a:t>
            </a:r>
            <a:r>
              <a:rPr lang="en-US" dirty="0" smtClean="0"/>
              <a:t>Embed - </a:t>
            </a:r>
            <a:r>
              <a:rPr lang="en-US" dirty="0" err="1" smtClean="0"/>
              <a:t>někdy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Pokud</a:t>
            </a:r>
            <a:r>
              <a:rPr lang="en-US" dirty="0" smtClean="0"/>
              <a:t> to </a:t>
            </a:r>
            <a:r>
              <a:rPr lang="en-US" dirty="0" err="1" smtClean="0"/>
              <a:t>sám</a:t>
            </a:r>
            <a:r>
              <a:rPr lang="en-US" dirty="0" smtClean="0"/>
              <a:t> </a:t>
            </a:r>
            <a:r>
              <a:rPr lang="en-US" dirty="0" err="1" smtClean="0"/>
              <a:t>zveřejním</a:t>
            </a:r>
            <a:r>
              <a:rPr lang="en-US" dirty="0" smtClean="0"/>
              <a:t>, o </a:t>
            </a:r>
            <a:r>
              <a:rPr lang="en-US" dirty="0" err="1" smtClean="0"/>
              <a:t>užití</a:t>
            </a:r>
            <a:r>
              <a:rPr lang="en-US" dirty="0" smtClean="0"/>
              <a:t> </a:t>
            </a:r>
            <a:r>
              <a:rPr lang="en-US" dirty="0" err="1" smtClean="0"/>
              <a:t>jde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324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§2 </a:t>
            </a:r>
            <a:r>
              <a:rPr lang="en-US" dirty="0" err="1" smtClean="0"/>
              <a:t>odst</a:t>
            </a:r>
            <a:r>
              <a:rPr lang="en-US" dirty="0" smtClean="0"/>
              <a:t>.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7425"/>
            <a:ext cx="8229600" cy="440562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i="1" dirty="0" smtClean="0"/>
              <a:t>“(6) </a:t>
            </a:r>
            <a:r>
              <a:rPr lang="en-US" sz="2000" i="1" dirty="0" err="1" smtClean="0"/>
              <a:t>Dílem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podle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tohoto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zákona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není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zejména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námět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díla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sám</a:t>
            </a:r>
            <a:r>
              <a:rPr lang="en-US" sz="2000" i="1" dirty="0" smtClean="0"/>
              <a:t> o </a:t>
            </a:r>
            <a:r>
              <a:rPr lang="en-US" sz="2000" i="1" dirty="0" err="1" smtClean="0"/>
              <a:t>sobě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denní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zpráva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nebo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jiný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údaj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sám</a:t>
            </a:r>
            <a:r>
              <a:rPr lang="en-US" sz="2000" i="1" dirty="0" smtClean="0"/>
              <a:t> o </a:t>
            </a:r>
            <a:r>
              <a:rPr lang="en-US" sz="2000" i="1" dirty="0" err="1" smtClean="0"/>
              <a:t>sobě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myšlenka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postup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princip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metoda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objev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vědecká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teorie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matematický</a:t>
            </a:r>
            <a:r>
              <a:rPr lang="en-US" sz="2000" i="1" dirty="0" smtClean="0"/>
              <a:t> a </a:t>
            </a:r>
            <a:r>
              <a:rPr lang="en-US" sz="2000" i="1" dirty="0" err="1" smtClean="0"/>
              <a:t>obdobný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vzorec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statistický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graf</a:t>
            </a:r>
            <a:r>
              <a:rPr lang="en-US" sz="2000" i="1" dirty="0" smtClean="0"/>
              <a:t> a </a:t>
            </a:r>
            <a:r>
              <a:rPr lang="en-US" sz="2000" i="1" dirty="0" err="1" smtClean="0"/>
              <a:t>podobný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předmět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sám</a:t>
            </a:r>
            <a:r>
              <a:rPr lang="en-US" sz="2000" i="1" dirty="0" smtClean="0"/>
              <a:t> o </a:t>
            </a:r>
            <a:r>
              <a:rPr lang="en-US" sz="2000" i="1" dirty="0" err="1" smtClean="0"/>
              <a:t>sobě</a:t>
            </a:r>
            <a:r>
              <a:rPr lang="en-US" sz="2000" i="1" dirty="0" smtClean="0"/>
              <a:t>.”</a:t>
            </a:r>
          </a:p>
          <a:p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takové</a:t>
            </a:r>
            <a:r>
              <a:rPr lang="en-US" dirty="0" smtClean="0"/>
              <a:t> </a:t>
            </a:r>
            <a:r>
              <a:rPr lang="en-US" dirty="0" err="1" smtClean="0"/>
              <a:t>nepožívají</a:t>
            </a:r>
            <a:r>
              <a:rPr lang="en-US" dirty="0" smtClean="0"/>
              <a:t> </a:t>
            </a:r>
            <a:r>
              <a:rPr lang="en-US" dirty="0" err="1" smtClean="0"/>
              <a:t>ochrany</a:t>
            </a:r>
            <a:endParaRPr lang="en-US" dirty="0" smtClean="0"/>
          </a:p>
          <a:p>
            <a:r>
              <a:rPr lang="en-US" dirty="0" err="1" smtClean="0"/>
              <a:t>Až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zpracování</a:t>
            </a:r>
            <a:r>
              <a:rPr lang="en-US" dirty="0" smtClean="0"/>
              <a:t> do </a:t>
            </a:r>
            <a:r>
              <a:rPr lang="en-US" dirty="0" err="1" smtClean="0"/>
              <a:t>podoby</a:t>
            </a:r>
            <a:r>
              <a:rPr lang="en-US" dirty="0" smtClean="0"/>
              <a:t> </a:t>
            </a:r>
            <a:r>
              <a:rPr lang="en-US" dirty="0" err="1" smtClean="0"/>
              <a:t>autorského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endParaRPr lang="en-US" dirty="0" smtClean="0"/>
          </a:p>
          <a:p>
            <a:r>
              <a:rPr lang="en-US" dirty="0" err="1" smtClean="0"/>
              <a:t>Příklad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sz="2100" dirty="0" err="1" smtClean="0"/>
              <a:t>princip</a:t>
            </a:r>
            <a:r>
              <a:rPr lang="en-US" sz="2100" dirty="0" smtClean="0"/>
              <a:t> </a:t>
            </a:r>
            <a:r>
              <a:rPr lang="en-US" sz="2100" dirty="0" err="1"/>
              <a:t>hry</a:t>
            </a:r>
            <a:r>
              <a:rPr lang="en-US" sz="2100" dirty="0"/>
              <a:t> (</a:t>
            </a:r>
            <a:r>
              <a:rPr lang="en-US" sz="2100" dirty="0" err="1"/>
              <a:t>např</a:t>
            </a:r>
            <a:r>
              <a:rPr lang="en-US" sz="2100" dirty="0"/>
              <a:t>. „</a:t>
            </a:r>
            <a:r>
              <a:rPr lang="en-US" sz="2100" dirty="0" err="1"/>
              <a:t>Člověče</a:t>
            </a:r>
            <a:r>
              <a:rPr lang="en-US" sz="2100" dirty="0"/>
              <a:t>, </a:t>
            </a:r>
            <a:r>
              <a:rPr lang="en-US" sz="2100" dirty="0" err="1"/>
              <a:t>nezlob</a:t>
            </a:r>
            <a:r>
              <a:rPr lang="en-US" sz="2100" dirty="0"/>
              <a:t> se“, „</a:t>
            </a:r>
            <a:r>
              <a:rPr lang="en-US" sz="2100" dirty="0" err="1"/>
              <a:t>Pexeso</a:t>
            </a:r>
            <a:r>
              <a:rPr lang="en-US" sz="2100" dirty="0" smtClean="0"/>
              <a:t>“</a:t>
            </a:r>
            <a:r>
              <a:rPr lang="en-US" sz="2100" dirty="0"/>
              <a:t>)</a:t>
            </a:r>
            <a:r>
              <a:rPr lang="en-US" sz="2100" dirty="0" smtClean="0"/>
              <a:t> </a:t>
            </a:r>
          </a:p>
          <a:p>
            <a:pPr lvl="1"/>
            <a:r>
              <a:rPr lang="en-US" sz="2100" dirty="0" err="1" smtClean="0"/>
              <a:t>základní</a:t>
            </a:r>
            <a:r>
              <a:rPr lang="en-US" sz="2100" dirty="0" smtClean="0"/>
              <a:t> </a:t>
            </a:r>
            <a:r>
              <a:rPr lang="en-US" sz="2100" dirty="0" err="1"/>
              <a:t>herní</a:t>
            </a:r>
            <a:r>
              <a:rPr lang="en-US" sz="2100" dirty="0"/>
              <a:t> </a:t>
            </a:r>
            <a:r>
              <a:rPr lang="en-US" sz="2100" dirty="0" err="1"/>
              <a:t>princip</a:t>
            </a:r>
            <a:r>
              <a:rPr lang="en-US" sz="2100" dirty="0"/>
              <a:t> </a:t>
            </a:r>
            <a:r>
              <a:rPr lang="en-US" sz="2100" dirty="0" err="1"/>
              <a:t>televizního</a:t>
            </a:r>
            <a:r>
              <a:rPr lang="en-US" sz="2100" dirty="0"/>
              <a:t> </a:t>
            </a:r>
            <a:r>
              <a:rPr lang="en-US" sz="2100" dirty="0" err="1"/>
              <a:t>pořadu</a:t>
            </a:r>
            <a:r>
              <a:rPr lang="en-US" sz="2100" dirty="0"/>
              <a:t> (</a:t>
            </a:r>
            <a:r>
              <a:rPr lang="en-US" sz="2100" dirty="0" err="1"/>
              <a:t>např</a:t>
            </a:r>
            <a:r>
              <a:rPr lang="en-US" sz="2100" dirty="0"/>
              <a:t>.“</a:t>
            </a:r>
            <a:r>
              <a:rPr lang="en-US" sz="2100" dirty="0" err="1"/>
              <a:t>Neváhej</a:t>
            </a:r>
            <a:r>
              <a:rPr lang="en-US" sz="2100" dirty="0"/>
              <a:t> a </a:t>
            </a:r>
            <a:r>
              <a:rPr lang="en-US" sz="2100" dirty="0" err="1"/>
              <a:t>toč</a:t>
            </a:r>
            <a:r>
              <a:rPr lang="en-US" sz="2100" dirty="0"/>
              <a:t>“, „Prima </a:t>
            </a:r>
            <a:r>
              <a:rPr lang="en-US" sz="2100" dirty="0" err="1"/>
              <a:t>kuchařka</a:t>
            </a:r>
            <a:r>
              <a:rPr lang="en-US" sz="2100" dirty="0"/>
              <a:t>“), </a:t>
            </a:r>
            <a:endParaRPr lang="en-US" sz="2100" dirty="0" smtClean="0"/>
          </a:p>
          <a:p>
            <a:pPr lvl="1"/>
            <a:r>
              <a:rPr lang="en-US" sz="2100" dirty="0" err="1" smtClean="0"/>
              <a:t>Pythagorova</a:t>
            </a:r>
            <a:r>
              <a:rPr lang="en-US" sz="2100" dirty="0" smtClean="0"/>
              <a:t> </a:t>
            </a:r>
            <a:r>
              <a:rPr lang="en-US" sz="2100" dirty="0" err="1"/>
              <a:t>věta</a:t>
            </a:r>
            <a:r>
              <a:rPr lang="en-US" sz="2100" dirty="0"/>
              <a:t>, </a:t>
            </a:r>
            <a:endParaRPr lang="en-US" sz="2100" dirty="0" smtClean="0"/>
          </a:p>
          <a:p>
            <a:pPr lvl="1"/>
            <a:r>
              <a:rPr lang="en-US" sz="2100" dirty="0" err="1" smtClean="0"/>
              <a:t>algoritmy</a:t>
            </a:r>
            <a:r>
              <a:rPr lang="en-US" sz="2100" dirty="0" smtClean="0"/>
              <a:t> </a:t>
            </a:r>
            <a:r>
              <a:rPr lang="en-US" sz="2100" dirty="0" err="1"/>
              <a:t>jako</a:t>
            </a:r>
            <a:r>
              <a:rPr lang="en-US" sz="2100" dirty="0"/>
              <a:t> </a:t>
            </a:r>
            <a:r>
              <a:rPr lang="en-US" sz="2100" dirty="0" err="1"/>
              <a:t>takové</a:t>
            </a:r>
            <a:r>
              <a:rPr lang="en-US" sz="2100" dirty="0"/>
              <a:t>, </a:t>
            </a:r>
            <a:endParaRPr lang="en-US" sz="2100" dirty="0" smtClean="0"/>
          </a:p>
          <a:p>
            <a:pPr lvl="1"/>
            <a:r>
              <a:rPr lang="en-US" sz="2100" dirty="0" err="1" smtClean="0"/>
              <a:t>vyučovací</a:t>
            </a:r>
            <a:r>
              <a:rPr lang="en-US" sz="2100" dirty="0" smtClean="0"/>
              <a:t> </a:t>
            </a:r>
            <a:r>
              <a:rPr lang="en-US" sz="2100" dirty="0" err="1"/>
              <a:t>metody</a:t>
            </a:r>
            <a:r>
              <a:rPr lang="en-US" sz="2100" dirty="0"/>
              <a:t> (</a:t>
            </a:r>
            <a:r>
              <a:rPr lang="en-US" sz="2100" dirty="0" err="1"/>
              <a:t>např</a:t>
            </a:r>
            <a:r>
              <a:rPr lang="en-US" sz="2100" dirty="0"/>
              <a:t>. </a:t>
            </a:r>
            <a:r>
              <a:rPr lang="en-US" sz="2100" dirty="0" err="1"/>
              <a:t>metody</a:t>
            </a:r>
            <a:r>
              <a:rPr lang="en-US" sz="2100" dirty="0"/>
              <a:t> </a:t>
            </a:r>
            <a:r>
              <a:rPr lang="en-US" sz="2100" dirty="0" err="1"/>
              <a:t>výuky</a:t>
            </a:r>
            <a:r>
              <a:rPr lang="en-US" sz="2100" dirty="0"/>
              <a:t> </a:t>
            </a:r>
            <a:r>
              <a:rPr lang="en-US" sz="2100" dirty="0" err="1"/>
              <a:t>jazyků</a:t>
            </a:r>
            <a:r>
              <a:rPr lang="en-US" sz="2100" dirty="0"/>
              <a:t>)</a:t>
            </a:r>
            <a:r>
              <a:rPr lang="en-US" sz="2100" dirty="0" smtClean="0"/>
              <a:t>,</a:t>
            </a:r>
          </a:p>
          <a:p>
            <a:pPr lvl="1"/>
            <a:r>
              <a:rPr lang="en-US" sz="2100" dirty="0" err="1" smtClean="0"/>
              <a:t>holý</a:t>
            </a:r>
            <a:r>
              <a:rPr lang="en-US" sz="2100" dirty="0" smtClean="0"/>
              <a:t> </a:t>
            </a:r>
            <a:r>
              <a:rPr lang="en-US" sz="2100" dirty="0" err="1"/>
              <a:t>námět</a:t>
            </a:r>
            <a:r>
              <a:rPr lang="en-US" sz="2100" dirty="0"/>
              <a:t> (</a:t>
            </a:r>
            <a:r>
              <a:rPr lang="en-US" sz="2100" dirty="0" err="1"/>
              <a:t>např</a:t>
            </a:r>
            <a:r>
              <a:rPr lang="en-US" sz="2100" dirty="0"/>
              <a:t>. </a:t>
            </a:r>
            <a:r>
              <a:rPr lang="en-US" sz="2100" dirty="0" err="1"/>
              <a:t>tematika</a:t>
            </a:r>
            <a:r>
              <a:rPr lang="en-US" sz="2100" dirty="0"/>
              <a:t> </a:t>
            </a:r>
            <a:r>
              <a:rPr lang="en-US" sz="2100" dirty="0" err="1"/>
              <a:t>letců</a:t>
            </a:r>
            <a:r>
              <a:rPr lang="en-US" sz="2100" dirty="0"/>
              <a:t> </a:t>
            </a:r>
            <a:r>
              <a:rPr lang="en-US" sz="2100" dirty="0" err="1"/>
              <a:t>za</a:t>
            </a:r>
            <a:r>
              <a:rPr lang="en-US" sz="2100" dirty="0"/>
              <a:t> </a:t>
            </a:r>
            <a:r>
              <a:rPr lang="en-US" sz="2100" dirty="0" err="1"/>
              <a:t>druhé</a:t>
            </a:r>
            <a:r>
              <a:rPr lang="en-US" sz="2100" dirty="0"/>
              <a:t> </a:t>
            </a:r>
            <a:r>
              <a:rPr lang="en-US" sz="2100" dirty="0" err="1"/>
              <a:t>světové</a:t>
            </a:r>
            <a:r>
              <a:rPr lang="en-US" sz="2100" dirty="0"/>
              <a:t> </a:t>
            </a:r>
            <a:r>
              <a:rPr lang="en-US" sz="2100" dirty="0" err="1" smtClean="0"/>
              <a:t>války</a:t>
            </a:r>
            <a:r>
              <a:rPr lang="en-US" sz="2100" dirty="0" smtClean="0"/>
              <a:t>), </a:t>
            </a:r>
          </a:p>
          <a:p>
            <a:pPr lvl="1"/>
            <a:r>
              <a:rPr lang="en-US" sz="2100" dirty="0" err="1" smtClean="0"/>
              <a:t>stavební</a:t>
            </a:r>
            <a:r>
              <a:rPr lang="en-US" sz="2100" dirty="0" smtClean="0"/>
              <a:t> </a:t>
            </a:r>
            <a:r>
              <a:rPr lang="en-US" sz="2100" dirty="0" err="1"/>
              <a:t>styly</a:t>
            </a:r>
            <a:r>
              <a:rPr lang="en-US" sz="2100" dirty="0"/>
              <a:t> (</a:t>
            </a:r>
            <a:r>
              <a:rPr lang="en-US" sz="2100" dirty="0" err="1"/>
              <a:t>např</a:t>
            </a:r>
            <a:r>
              <a:rPr lang="en-US" sz="2100" dirty="0"/>
              <a:t>. </a:t>
            </a:r>
            <a:r>
              <a:rPr lang="en-US" sz="2100" dirty="0" err="1"/>
              <a:t>baroko</a:t>
            </a:r>
            <a:r>
              <a:rPr lang="en-US" sz="2100" dirty="0"/>
              <a:t>, </a:t>
            </a:r>
            <a:r>
              <a:rPr lang="en-US" sz="2100" dirty="0" err="1"/>
              <a:t>secese</a:t>
            </a:r>
            <a:r>
              <a:rPr lang="en-US" sz="2100" dirty="0"/>
              <a:t>)</a:t>
            </a:r>
            <a:endParaRPr lang="en-US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681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Použití</a:t>
            </a:r>
            <a:r>
              <a:rPr lang="en-US" dirty="0" smtClean="0"/>
              <a:t> </a:t>
            </a:r>
            <a:r>
              <a:rPr lang="en-US" dirty="0" err="1" smtClean="0"/>
              <a:t>doslovného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stanoveno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</a:t>
            </a:r>
            <a:r>
              <a:rPr lang="en-US" dirty="0" err="1" smtClean="0"/>
              <a:t>ani</a:t>
            </a:r>
            <a:r>
              <a:rPr lang="en-US" dirty="0" smtClean="0"/>
              <a:t> v </a:t>
            </a:r>
            <a:r>
              <a:rPr lang="en-US" dirty="0" err="1" smtClean="0"/>
              <a:t>jakém</a:t>
            </a:r>
            <a:r>
              <a:rPr lang="en-US" dirty="0" smtClean="0"/>
              <a:t> </a:t>
            </a:r>
            <a:r>
              <a:rPr lang="en-US" dirty="0" err="1" smtClean="0"/>
              <a:t>rozsahu</a:t>
            </a:r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 err="1" smtClean="0"/>
              <a:t>odůvodněná</a:t>
            </a:r>
            <a:r>
              <a:rPr lang="en-US" dirty="0" smtClean="0"/>
              <a:t> </a:t>
            </a:r>
            <a:r>
              <a:rPr lang="en-US" dirty="0" err="1" smtClean="0"/>
              <a:t>míra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Doporučuje</a:t>
            </a:r>
            <a:r>
              <a:rPr lang="en-US" dirty="0" smtClean="0"/>
              <a:t> se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nezbytný</a:t>
            </a:r>
            <a:r>
              <a:rPr lang="en-US" dirty="0" smtClean="0"/>
              <a:t> </a:t>
            </a:r>
            <a:r>
              <a:rPr lang="en-US" dirty="0" err="1" smtClean="0"/>
              <a:t>rozsah</a:t>
            </a:r>
            <a:endParaRPr lang="en-US" dirty="0" smtClean="0"/>
          </a:p>
          <a:p>
            <a:r>
              <a:rPr lang="en-US" dirty="0" err="1" smtClean="0"/>
              <a:t>Kompilát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282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citovat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nestanovuje</a:t>
            </a:r>
            <a:r>
              <a:rPr lang="en-US" dirty="0" smtClean="0"/>
              <a:t> </a:t>
            </a:r>
            <a:r>
              <a:rPr lang="en-US" dirty="0" err="1" smtClean="0"/>
              <a:t>striktní</a:t>
            </a:r>
            <a:r>
              <a:rPr lang="en-US" dirty="0" smtClean="0"/>
              <a:t> </a:t>
            </a:r>
            <a:r>
              <a:rPr lang="en-US" dirty="0" err="1" smtClean="0"/>
              <a:t>pravidla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Zpravidla</a:t>
            </a:r>
            <a:r>
              <a:rPr lang="en-US" dirty="0" smtClean="0"/>
              <a:t> se </a:t>
            </a:r>
            <a:r>
              <a:rPr lang="en-US" dirty="0" err="1" smtClean="0"/>
              <a:t>řídíme</a:t>
            </a:r>
            <a:r>
              <a:rPr lang="en-US" dirty="0" smtClean="0"/>
              <a:t> </a:t>
            </a:r>
            <a:r>
              <a:rPr lang="en-US" dirty="0" err="1" smtClean="0"/>
              <a:t>normami</a:t>
            </a:r>
            <a:r>
              <a:rPr lang="en-US" dirty="0" smtClean="0"/>
              <a:t> (ISO).</a:t>
            </a:r>
          </a:p>
          <a:p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zákona</a:t>
            </a:r>
            <a:r>
              <a:rPr lang="en-US" dirty="0" smtClean="0"/>
              <a:t> </a:t>
            </a:r>
            <a:r>
              <a:rPr lang="en-US" dirty="0" err="1" smtClean="0"/>
              <a:t>uvést</a:t>
            </a:r>
            <a:r>
              <a:rPr lang="en-US" dirty="0" smtClean="0"/>
              <a:t>: </a:t>
            </a:r>
            <a:r>
              <a:rPr lang="en-US" dirty="0" err="1" smtClean="0"/>
              <a:t>autora</a:t>
            </a:r>
            <a:r>
              <a:rPr lang="en-US" dirty="0" smtClean="0"/>
              <a:t>, </a:t>
            </a:r>
            <a:r>
              <a:rPr lang="en-US" dirty="0" err="1" smtClean="0"/>
              <a:t>název</a:t>
            </a:r>
            <a:r>
              <a:rPr lang="en-US" dirty="0" smtClean="0"/>
              <a:t>, </a:t>
            </a:r>
            <a:r>
              <a:rPr lang="en-US" dirty="0" err="1" smtClean="0"/>
              <a:t>zdroj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3209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doslovný</a:t>
            </a:r>
            <a:r>
              <a:rPr lang="en-US" dirty="0" smtClean="0"/>
              <a:t> </a:t>
            </a:r>
            <a:r>
              <a:rPr lang="en-US" dirty="0" err="1" smtClean="0"/>
              <a:t>překlad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Jde</a:t>
            </a:r>
            <a:r>
              <a:rPr lang="en-US" dirty="0" smtClean="0"/>
              <a:t> o </a:t>
            </a:r>
            <a:r>
              <a:rPr lang="en-US" dirty="0" err="1" smtClean="0"/>
              <a:t>citaci</a:t>
            </a:r>
            <a:r>
              <a:rPr lang="en-US" dirty="0" smtClean="0"/>
              <a:t> a </a:t>
            </a:r>
            <a:r>
              <a:rPr lang="en-US" dirty="0" err="1" smtClean="0"/>
              <a:t>současně</a:t>
            </a:r>
            <a:r>
              <a:rPr lang="en-US" dirty="0" smtClean="0"/>
              <a:t> </a:t>
            </a:r>
            <a:r>
              <a:rPr lang="en-US" dirty="0" err="1" smtClean="0"/>
              <a:t>vznik</a:t>
            </a:r>
            <a:r>
              <a:rPr lang="en-US" dirty="0" smtClean="0"/>
              <a:t> </a:t>
            </a:r>
            <a:r>
              <a:rPr lang="en-US" dirty="0" err="1" smtClean="0"/>
              <a:t>nového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 (</a:t>
            </a:r>
            <a:r>
              <a:rPr lang="en-US" dirty="0" err="1" smtClean="0"/>
              <a:t>tvůrčí</a:t>
            </a:r>
            <a:r>
              <a:rPr lang="en-US" dirty="0" smtClean="0"/>
              <a:t> </a:t>
            </a:r>
            <a:r>
              <a:rPr lang="en-US" dirty="0" err="1" smtClean="0"/>
              <a:t>překlad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Dílem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strojový</a:t>
            </a:r>
            <a:r>
              <a:rPr lang="en-US" dirty="0" smtClean="0"/>
              <a:t> </a:t>
            </a:r>
            <a:r>
              <a:rPr lang="en-US" dirty="0" err="1" smtClean="0"/>
              <a:t>překlad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Je </a:t>
            </a:r>
            <a:r>
              <a:rPr lang="en-US" dirty="0" err="1" smtClean="0"/>
              <a:t>třeba</a:t>
            </a:r>
            <a:r>
              <a:rPr lang="en-US" dirty="0" smtClean="0"/>
              <a:t> </a:t>
            </a:r>
            <a:r>
              <a:rPr lang="en-US" dirty="0" err="1" smtClean="0"/>
              <a:t>dodržet</a:t>
            </a:r>
            <a:r>
              <a:rPr lang="en-US" dirty="0" smtClean="0"/>
              <a:t> </a:t>
            </a:r>
            <a:r>
              <a:rPr lang="en-US" dirty="0" err="1" smtClean="0"/>
              <a:t>podmínky</a:t>
            </a:r>
            <a:r>
              <a:rPr lang="en-US" dirty="0" smtClean="0"/>
              <a:t> </a:t>
            </a:r>
            <a:r>
              <a:rPr lang="en-US" dirty="0" err="1" smtClean="0"/>
              <a:t>citování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3155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Užití</a:t>
            </a:r>
            <a:r>
              <a:rPr lang="en-US" dirty="0" smtClean="0"/>
              <a:t> </a:t>
            </a:r>
            <a:r>
              <a:rPr lang="en-US" dirty="0" err="1" smtClean="0"/>
              <a:t>vlastního</a:t>
            </a:r>
            <a:r>
              <a:rPr lang="en-US" dirty="0" smtClean="0"/>
              <a:t> </a:t>
            </a:r>
            <a:r>
              <a:rPr lang="en-US" dirty="0" err="1" smtClean="0"/>
              <a:t>textu</a:t>
            </a:r>
            <a:r>
              <a:rPr lang="en-US" dirty="0" smtClean="0"/>
              <a:t>/</a:t>
            </a:r>
            <a:r>
              <a:rPr lang="en-US" dirty="0" err="1" smtClean="0"/>
              <a:t>závěrečné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Autorský</a:t>
            </a:r>
            <a:r>
              <a:rPr lang="en-US" dirty="0" smtClean="0"/>
              <a:t> </a:t>
            </a:r>
            <a:r>
              <a:rPr lang="en-US" dirty="0" err="1" smtClean="0"/>
              <a:t>zákon</a:t>
            </a:r>
            <a:r>
              <a:rPr lang="en-US" dirty="0" smtClean="0"/>
              <a:t> </a:t>
            </a:r>
            <a:r>
              <a:rPr lang="en-US" dirty="0" err="1" smtClean="0"/>
              <a:t>problém</a:t>
            </a:r>
            <a:r>
              <a:rPr lang="en-US" dirty="0" smtClean="0"/>
              <a:t> </a:t>
            </a:r>
            <a:r>
              <a:rPr lang="en-US" dirty="0" err="1" smtClean="0"/>
              <a:t>neřeší</a:t>
            </a:r>
            <a:r>
              <a:rPr lang="en-US" dirty="0" smtClean="0"/>
              <a:t>, </a:t>
            </a:r>
            <a:r>
              <a:rPr lang="en-US" dirty="0" err="1" smtClean="0"/>
              <a:t>jde</a:t>
            </a:r>
            <a:r>
              <a:rPr lang="en-US" dirty="0" smtClean="0"/>
              <a:t> </a:t>
            </a:r>
            <a:r>
              <a:rPr lang="en-US" dirty="0" err="1" smtClean="0"/>
              <a:t>spíše</a:t>
            </a:r>
            <a:r>
              <a:rPr lang="en-US" dirty="0" smtClean="0"/>
              <a:t> o </a:t>
            </a:r>
            <a:r>
              <a:rPr lang="en-US" dirty="0" err="1" smtClean="0"/>
              <a:t>etický</a:t>
            </a:r>
            <a:r>
              <a:rPr lang="en-US" dirty="0" smtClean="0"/>
              <a:t> </a:t>
            </a:r>
            <a:r>
              <a:rPr lang="en-US" dirty="0" err="1" smtClean="0"/>
              <a:t>problém</a:t>
            </a:r>
            <a:endParaRPr lang="en-US" dirty="0" smtClean="0"/>
          </a:p>
          <a:p>
            <a:r>
              <a:rPr lang="en-US" dirty="0" err="1" smtClean="0"/>
              <a:t>Doporučuje</a:t>
            </a:r>
            <a:r>
              <a:rPr lang="en-US" dirty="0" smtClean="0"/>
              <a:t> se </a:t>
            </a:r>
            <a:r>
              <a:rPr lang="en-US" dirty="0" err="1" smtClean="0"/>
              <a:t>uvádět</a:t>
            </a:r>
            <a:r>
              <a:rPr lang="en-US" dirty="0" smtClean="0"/>
              <a:t> </a:t>
            </a:r>
            <a:r>
              <a:rPr lang="en-US" dirty="0" err="1" smtClean="0"/>
              <a:t>citace</a:t>
            </a:r>
            <a:r>
              <a:rPr lang="en-US" dirty="0" smtClean="0"/>
              <a:t> </a:t>
            </a:r>
            <a:r>
              <a:rPr lang="en-US" dirty="0" err="1" smtClean="0"/>
              <a:t>vlastních</a:t>
            </a:r>
            <a:r>
              <a:rPr lang="en-US" dirty="0" smtClean="0"/>
              <a:t> </a:t>
            </a:r>
            <a:r>
              <a:rPr lang="en-US" dirty="0" err="1" smtClean="0"/>
              <a:t>děl</a:t>
            </a:r>
            <a:endParaRPr lang="en-US" dirty="0" smtClean="0"/>
          </a:p>
          <a:p>
            <a:r>
              <a:rPr lang="en-US" dirty="0" err="1" smtClean="0"/>
              <a:t>Poskytnu</a:t>
            </a:r>
            <a:r>
              <a:rPr lang="en-US" dirty="0" smtClean="0"/>
              <a:t>-li </a:t>
            </a:r>
            <a:r>
              <a:rPr lang="en-US" dirty="0" err="1" smtClean="0"/>
              <a:t>licenci</a:t>
            </a:r>
            <a:r>
              <a:rPr lang="en-US" dirty="0" smtClean="0"/>
              <a:t>, </a:t>
            </a:r>
            <a:r>
              <a:rPr lang="en-US" dirty="0" err="1" smtClean="0"/>
              <a:t>musím</a:t>
            </a:r>
            <a:r>
              <a:rPr lang="en-US" dirty="0" smtClean="0"/>
              <a:t> </a:t>
            </a: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existenci</a:t>
            </a:r>
            <a:r>
              <a:rPr lang="en-US" dirty="0" smtClean="0"/>
              <a:t> </a:t>
            </a:r>
            <a:r>
              <a:rPr lang="en-US" dirty="0" err="1" smtClean="0"/>
              <a:t>respektovat</a:t>
            </a:r>
            <a:r>
              <a:rPr lang="en-US" dirty="0" smtClean="0"/>
              <a:t> – </a:t>
            </a:r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užití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978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Publikace</a:t>
            </a:r>
            <a:r>
              <a:rPr lang="en-US" dirty="0" smtClean="0"/>
              <a:t> </a:t>
            </a:r>
            <a:r>
              <a:rPr lang="en-US" dirty="0" err="1" smtClean="0"/>
              <a:t>školních</a:t>
            </a:r>
            <a:r>
              <a:rPr lang="en-US" dirty="0" smtClean="0"/>
              <a:t> </a:t>
            </a:r>
            <a:r>
              <a:rPr lang="en-US" dirty="0" err="1" smtClean="0"/>
              <a:t>děl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publikovat</a:t>
            </a:r>
            <a:r>
              <a:rPr lang="en-US" dirty="0" smtClean="0"/>
              <a:t> </a:t>
            </a:r>
            <a:r>
              <a:rPr lang="en-US" dirty="0" err="1" smtClean="0"/>
              <a:t>autor</a:t>
            </a:r>
            <a:endParaRPr lang="en-US" dirty="0" smtClean="0"/>
          </a:p>
          <a:p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zahraniční</a:t>
            </a:r>
            <a:r>
              <a:rPr lang="en-US" dirty="0" smtClean="0"/>
              <a:t> </a:t>
            </a:r>
            <a:r>
              <a:rPr lang="en-US" dirty="0" err="1" smtClean="0"/>
              <a:t>publikaci</a:t>
            </a:r>
            <a:r>
              <a:rPr lang="en-US" dirty="0" smtClean="0"/>
              <a:t> </a:t>
            </a:r>
            <a:r>
              <a:rPr lang="en-US" dirty="0" err="1" smtClean="0"/>
              <a:t>pozor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omezení</a:t>
            </a:r>
            <a:r>
              <a:rPr lang="en-US" dirty="0" smtClean="0"/>
              <a:t> </a:t>
            </a:r>
            <a:r>
              <a:rPr lang="en-US" dirty="0" err="1" smtClean="0"/>
              <a:t>autorského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 </a:t>
            </a:r>
            <a:r>
              <a:rPr lang="en-US" dirty="0" err="1" smtClean="0"/>
              <a:t>českými</a:t>
            </a:r>
            <a:r>
              <a:rPr lang="en-US" dirty="0" smtClean="0"/>
              <a:t> </a:t>
            </a:r>
            <a:r>
              <a:rPr lang="en-US" dirty="0" err="1" smtClean="0"/>
              <a:t>zákony</a:t>
            </a:r>
            <a:r>
              <a:rPr lang="en-US" dirty="0" smtClean="0"/>
              <a:t> – </a:t>
            </a:r>
            <a:r>
              <a:rPr lang="en-US" dirty="0" err="1" smtClean="0"/>
              <a:t>školní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61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Články</a:t>
            </a:r>
            <a:r>
              <a:rPr lang="en-US" dirty="0" smtClean="0"/>
              <a:t> z </a:t>
            </a:r>
            <a:r>
              <a:rPr lang="en-US" dirty="0" err="1" smtClean="0"/>
              <a:t>databází</a:t>
            </a:r>
            <a:r>
              <a:rPr lang="en-US" dirty="0" smtClean="0"/>
              <a:t>, </a:t>
            </a:r>
            <a:r>
              <a:rPr lang="en-US" dirty="0" err="1" smtClean="0"/>
              <a:t>díla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základě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Knihovní</a:t>
            </a:r>
            <a:r>
              <a:rPr lang="en-US" dirty="0" smtClean="0"/>
              <a:t> </a:t>
            </a:r>
            <a:r>
              <a:rPr lang="en-US" dirty="0" err="1" smtClean="0"/>
              <a:t>licence</a:t>
            </a:r>
            <a:r>
              <a:rPr lang="en-US" dirty="0" smtClean="0"/>
              <a:t> – k </a:t>
            </a:r>
            <a:r>
              <a:rPr lang="en-US" dirty="0" err="1" smtClean="0"/>
              <a:t>vlastní</a:t>
            </a:r>
            <a:r>
              <a:rPr lang="en-US" dirty="0" smtClean="0"/>
              <a:t> </a:t>
            </a:r>
            <a:r>
              <a:rPr lang="en-US" dirty="0" err="1" smtClean="0"/>
              <a:t>potřebě</a:t>
            </a:r>
            <a:r>
              <a:rPr lang="en-US" dirty="0" smtClean="0"/>
              <a:t>, </a:t>
            </a:r>
            <a:r>
              <a:rPr lang="en-US" dirty="0" err="1" smtClean="0"/>
              <a:t>výuce</a:t>
            </a:r>
            <a:r>
              <a:rPr lang="en-US" dirty="0" smtClean="0"/>
              <a:t>,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nekomerčním</a:t>
            </a:r>
            <a:r>
              <a:rPr lang="en-US" dirty="0" smtClean="0"/>
              <a:t> </a:t>
            </a:r>
            <a:r>
              <a:rPr lang="en-US" dirty="0" err="1" smtClean="0"/>
              <a:t>účelům</a:t>
            </a:r>
            <a:endParaRPr lang="en-US" dirty="0" smtClean="0"/>
          </a:p>
          <a:p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pořizovat</a:t>
            </a:r>
            <a:r>
              <a:rPr lang="en-US" dirty="0" smtClean="0"/>
              <a:t> </a:t>
            </a:r>
            <a:r>
              <a:rPr lang="en-US" dirty="0" err="1" smtClean="0"/>
              <a:t>kopie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6335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Loga</a:t>
            </a:r>
            <a:r>
              <a:rPr lang="en-US" dirty="0" smtClean="0"/>
              <a:t> </a:t>
            </a:r>
            <a:r>
              <a:rPr lang="en-US" dirty="0" err="1" smtClean="0"/>
              <a:t>firem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výukových</a:t>
            </a:r>
            <a:r>
              <a:rPr lang="en-US" dirty="0" smtClean="0"/>
              <a:t> </a:t>
            </a:r>
            <a:r>
              <a:rPr lang="en-US" dirty="0" err="1" smtClean="0"/>
              <a:t>materiálech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Mohu</a:t>
            </a:r>
            <a:r>
              <a:rPr lang="en-US" dirty="0" smtClean="0"/>
              <a:t> k </a:t>
            </a:r>
            <a:r>
              <a:rPr lang="en-US" dirty="0" err="1" smtClean="0"/>
              <a:t>nekomerčnímu</a:t>
            </a:r>
            <a:r>
              <a:rPr lang="en-US" dirty="0" smtClean="0"/>
              <a:t> </a:t>
            </a:r>
            <a:r>
              <a:rPr lang="en-US" dirty="0" err="1" smtClean="0"/>
              <a:t>účelu</a:t>
            </a:r>
            <a:r>
              <a:rPr lang="en-US" dirty="0" smtClean="0"/>
              <a:t> – </a:t>
            </a:r>
            <a:r>
              <a:rPr lang="en-US" dirty="0" err="1" smtClean="0"/>
              <a:t>ilustrační</a:t>
            </a:r>
            <a:r>
              <a:rPr lang="en-US" dirty="0" smtClean="0"/>
              <a:t> </a:t>
            </a:r>
            <a:r>
              <a:rPr lang="en-US" dirty="0" err="1" smtClean="0"/>
              <a:t>účel</a:t>
            </a:r>
            <a:endParaRPr lang="en-US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obchodním</a:t>
            </a:r>
            <a:r>
              <a:rPr lang="en-US" dirty="0" smtClean="0"/>
              <a:t> </a:t>
            </a:r>
            <a:r>
              <a:rPr lang="en-US" dirty="0" err="1" smtClean="0"/>
              <a:t>styku</a:t>
            </a:r>
            <a:r>
              <a:rPr lang="en-US" dirty="0" smtClean="0"/>
              <a:t> </a:t>
            </a:r>
            <a:r>
              <a:rPr lang="en-US" dirty="0" err="1" smtClean="0"/>
              <a:t>nikoliv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259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Děkuji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</a:t>
            </a:r>
            <a:r>
              <a:rPr lang="en-US" dirty="0" err="1" smtClean="0"/>
              <a:t>aclav.stupka@law.muni.cz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208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Díla</a:t>
            </a:r>
            <a:r>
              <a:rPr lang="en-US" dirty="0" smtClean="0"/>
              <a:t> </a:t>
            </a:r>
            <a:r>
              <a:rPr lang="en-US" dirty="0" err="1" smtClean="0"/>
              <a:t>vyloučená</a:t>
            </a:r>
            <a:r>
              <a:rPr lang="en-US" dirty="0" smtClean="0"/>
              <a:t> z </a:t>
            </a:r>
            <a:r>
              <a:rPr lang="en-US" dirty="0" err="1" smtClean="0"/>
              <a:t>ochrany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US" dirty="0" err="1" smtClean="0"/>
              <a:t>Díla</a:t>
            </a:r>
            <a:r>
              <a:rPr lang="en-US" dirty="0" smtClean="0"/>
              <a:t> </a:t>
            </a:r>
            <a:r>
              <a:rPr lang="en-US" dirty="0" err="1" smtClean="0"/>
              <a:t>úřední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/>
              <a:t>.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/>
              <a:t>předpisy</a:t>
            </a:r>
            <a:r>
              <a:rPr lang="en-US" dirty="0"/>
              <a:t>, </a:t>
            </a:r>
            <a:r>
              <a:rPr lang="en-US" dirty="0" err="1"/>
              <a:t>státní</a:t>
            </a:r>
            <a:r>
              <a:rPr lang="en-US" dirty="0"/>
              <a:t> </a:t>
            </a:r>
            <a:r>
              <a:rPr lang="en-US" dirty="0" err="1"/>
              <a:t>hymna</a:t>
            </a:r>
            <a:r>
              <a:rPr lang="en-US" dirty="0"/>
              <a:t>, </a:t>
            </a:r>
            <a:r>
              <a:rPr lang="en-US" dirty="0" err="1"/>
              <a:t>státní</a:t>
            </a:r>
            <a:r>
              <a:rPr lang="en-US" dirty="0"/>
              <a:t> </a:t>
            </a:r>
            <a:r>
              <a:rPr lang="en-US" dirty="0" err="1"/>
              <a:t>znak</a:t>
            </a:r>
            <a:r>
              <a:rPr lang="en-US" dirty="0"/>
              <a:t>, </a:t>
            </a:r>
            <a:r>
              <a:rPr lang="en-US" dirty="0" err="1"/>
              <a:t>městský</a:t>
            </a:r>
            <a:r>
              <a:rPr lang="en-US" dirty="0"/>
              <a:t> </a:t>
            </a:r>
            <a:r>
              <a:rPr lang="en-US" dirty="0" err="1" smtClean="0"/>
              <a:t>znak</a:t>
            </a:r>
            <a:r>
              <a:rPr lang="en-US" dirty="0" smtClean="0"/>
              <a:t>); </a:t>
            </a:r>
          </a:p>
          <a:p>
            <a:r>
              <a:rPr lang="en-US" dirty="0" err="1" smtClean="0"/>
              <a:t>výtvory</a:t>
            </a:r>
            <a:r>
              <a:rPr lang="en-US" dirty="0" smtClean="0"/>
              <a:t> </a:t>
            </a:r>
            <a:r>
              <a:rPr lang="en-US" dirty="0" err="1"/>
              <a:t>tradiční</a:t>
            </a:r>
            <a:r>
              <a:rPr lang="en-US" dirty="0"/>
              <a:t> </a:t>
            </a:r>
            <a:r>
              <a:rPr lang="en-US" dirty="0" err="1"/>
              <a:t>lidové</a:t>
            </a:r>
            <a:r>
              <a:rPr lang="en-US" dirty="0"/>
              <a:t> </a:t>
            </a:r>
            <a:r>
              <a:rPr lang="en-US" dirty="0" err="1"/>
              <a:t>kultury</a:t>
            </a:r>
            <a:r>
              <a:rPr lang="en-US" dirty="0"/>
              <a:t> (</a:t>
            </a:r>
            <a:r>
              <a:rPr lang="en-US" dirty="0" err="1" smtClean="0"/>
              <a:t>tzv</a:t>
            </a:r>
            <a:r>
              <a:rPr lang="en-US" dirty="0"/>
              <a:t>. </a:t>
            </a:r>
            <a:r>
              <a:rPr lang="en-US" dirty="0" err="1"/>
              <a:t>díla</a:t>
            </a:r>
            <a:r>
              <a:rPr lang="en-US" dirty="0"/>
              <a:t> </a:t>
            </a:r>
            <a:r>
              <a:rPr lang="en-US" dirty="0" err="1" smtClean="0"/>
              <a:t>folklorní</a:t>
            </a:r>
            <a:r>
              <a:rPr lang="en-US" dirty="0" smtClean="0"/>
              <a:t>) </a:t>
            </a:r>
          </a:p>
          <a:p>
            <a:r>
              <a:rPr lang="en-US" dirty="0" err="1" smtClean="0"/>
              <a:t>politický</a:t>
            </a:r>
            <a:r>
              <a:rPr lang="en-US" dirty="0" smtClean="0"/>
              <a:t> </a:t>
            </a:r>
            <a:r>
              <a:rPr lang="en-US" dirty="0" err="1" smtClean="0"/>
              <a:t>projev</a:t>
            </a:r>
            <a:r>
              <a:rPr lang="en-US" dirty="0" smtClean="0"/>
              <a:t> (</a:t>
            </a:r>
            <a:r>
              <a:rPr lang="en-US" dirty="0" err="1" smtClean="0"/>
              <a:t>např</a:t>
            </a:r>
            <a:r>
              <a:rPr lang="en-US" dirty="0"/>
              <a:t>. </a:t>
            </a:r>
            <a:r>
              <a:rPr lang="en-US" dirty="0" err="1"/>
              <a:t>novoroční</a:t>
            </a:r>
            <a:r>
              <a:rPr lang="en-US" dirty="0"/>
              <a:t> </a:t>
            </a:r>
            <a:r>
              <a:rPr lang="en-US" dirty="0" err="1"/>
              <a:t>projev</a:t>
            </a:r>
            <a:r>
              <a:rPr lang="en-US" dirty="0"/>
              <a:t> </a:t>
            </a:r>
            <a:r>
              <a:rPr lang="en-US" dirty="0" err="1"/>
              <a:t>prezidenta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err="1" smtClean="0"/>
              <a:t>řeč</a:t>
            </a:r>
            <a:r>
              <a:rPr lang="en-US" dirty="0" smtClean="0"/>
              <a:t> </a:t>
            </a:r>
            <a:r>
              <a:rPr lang="en-US" dirty="0" err="1" smtClean="0"/>
              <a:t>přednesená</a:t>
            </a:r>
            <a:r>
              <a:rPr lang="en-US" dirty="0" smtClean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úředním</a:t>
            </a:r>
            <a:r>
              <a:rPr lang="en-US" dirty="0"/>
              <a:t> </a:t>
            </a:r>
            <a:r>
              <a:rPr lang="en-US" dirty="0" err="1"/>
              <a:t>jednání</a:t>
            </a:r>
            <a:r>
              <a:rPr lang="en-US" dirty="0"/>
              <a:t> (</a:t>
            </a:r>
            <a:r>
              <a:rPr lang="en-US" dirty="0" err="1" smtClean="0"/>
              <a:t>např</a:t>
            </a:r>
            <a:r>
              <a:rPr lang="en-US" dirty="0"/>
              <a:t>. </a:t>
            </a:r>
            <a:r>
              <a:rPr lang="en-US" dirty="0" err="1"/>
              <a:t>obžaloba</a:t>
            </a:r>
            <a:r>
              <a:rPr lang="en-US" dirty="0"/>
              <a:t> </a:t>
            </a:r>
            <a:r>
              <a:rPr lang="en-US" dirty="0" err="1"/>
              <a:t>přednesená</a:t>
            </a:r>
            <a:r>
              <a:rPr lang="en-US" dirty="0"/>
              <a:t> </a:t>
            </a:r>
            <a:r>
              <a:rPr lang="en-US" dirty="0" err="1"/>
              <a:t>státním</a:t>
            </a:r>
            <a:r>
              <a:rPr lang="en-US" dirty="0"/>
              <a:t> </a:t>
            </a:r>
            <a:r>
              <a:rPr lang="en-US" dirty="0" err="1" smtClean="0"/>
              <a:t>zástupcem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92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Nemá</a:t>
            </a:r>
            <a:r>
              <a:rPr lang="en-US" dirty="0" smtClean="0"/>
              <a:t> </a:t>
            </a:r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existenci</a:t>
            </a:r>
            <a:r>
              <a:rPr lang="en-US" dirty="0" smtClean="0"/>
              <a:t> </a:t>
            </a:r>
            <a:r>
              <a:rPr lang="en-US" dirty="0" err="1" smtClean="0"/>
              <a:t>ochrany</a:t>
            </a:r>
            <a:endParaRPr lang="en-US" dirty="0" smtClean="0"/>
          </a:p>
          <a:p>
            <a:r>
              <a:rPr lang="en-US" dirty="0" err="1" smtClean="0"/>
              <a:t>Funguje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upozornění</a:t>
            </a:r>
            <a:r>
              <a:rPr lang="en-US" dirty="0" smtClean="0"/>
              <a:t> a </a:t>
            </a:r>
            <a:r>
              <a:rPr lang="en-US" dirty="0" err="1" smtClean="0"/>
              <a:t>informace</a:t>
            </a:r>
            <a:r>
              <a:rPr lang="en-US" dirty="0" smtClean="0"/>
              <a:t> o </a:t>
            </a:r>
            <a:r>
              <a:rPr lang="en-US" dirty="0" err="1" smtClean="0"/>
              <a:t>vlastníkovi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160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Spoluautorství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časté</a:t>
            </a:r>
            <a:r>
              <a:rPr lang="en-US" dirty="0"/>
              <a:t> u </a:t>
            </a:r>
            <a:r>
              <a:rPr lang="en-US" dirty="0" err="1"/>
              <a:t>učebnic</a:t>
            </a:r>
            <a:r>
              <a:rPr lang="en-US" dirty="0"/>
              <a:t> a </a:t>
            </a:r>
            <a:r>
              <a:rPr lang="en-US" dirty="0" err="1" smtClean="0"/>
              <a:t>jiných</a:t>
            </a:r>
            <a:r>
              <a:rPr lang="en-US" dirty="0" smtClean="0"/>
              <a:t> </a:t>
            </a:r>
            <a:r>
              <a:rPr lang="en-US" dirty="0" err="1"/>
              <a:t>vědeckých</a:t>
            </a:r>
            <a:r>
              <a:rPr lang="en-US" dirty="0"/>
              <a:t> (</a:t>
            </a:r>
            <a:r>
              <a:rPr lang="en-US" dirty="0" err="1"/>
              <a:t>odborných</a:t>
            </a:r>
            <a:r>
              <a:rPr lang="en-US" dirty="0"/>
              <a:t> </a:t>
            </a:r>
            <a:r>
              <a:rPr lang="en-US" dirty="0" err="1"/>
              <a:t>děl</a:t>
            </a:r>
            <a:r>
              <a:rPr lang="en-US" dirty="0"/>
              <a:t>), </a:t>
            </a:r>
            <a:r>
              <a:rPr lang="en-US" dirty="0" err="1"/>
              <a:t>počítačových</a:t>
            </a:r>
            <a:r>
              <a:rPr lang="en-US" dirty="0"/>
              <a:t> </a:t>
            </a:r>
            <a:r>
              <a:rPr lang="en-US" dirty="0" err="1"/>
              <a:t>programů</a:t>
            </a:r>
            <a:r>
              <a:rPr lang="en-US" dirty="0"/>
              <a:t>, </a:t>
            </a:r>
            <a:r>
              <a:rPr lang="en-US" dirty="0" err="1"/>
              <a:t>nejde</a:t>
            </a:r>
            <a:r>
              <a:rPr lang="en-US" dirty="0"/>
              <a:t>-li o </a:t>
            </a:r>
            <a:r>
              <a:rPr lang="en-US" dirty="0" err="1"/>
              <a:t>soubor</a:t>
            </a:r>
            <a:r>
              <a:rPr lang="en-US" dirty="0"/>
              <a:t>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spojení</a:t>
            </a:r>
            <a:r>
              <a:rPr lang="en-US" dirty="0"/>
              <a:t> </a:t>
            </a:r>
            <a:r>
              <a:rPr lang="en-US" dirty="0" err="1" smtClean="0"/>
              <a:t>příspěvků</a:t>
            </a:r>
            <a:endParaRPr lang="en-US" dirty="0" smtClean="0"/>
          </a:p>
          <a:p>
            <a:r>
              <a:rPr lang="en-US" dirty="0" err="1"/>
              <a:t>Spoluautorství</a:t>
            </a:r>
            <a:r>
              <a:rPr lang="en-US" dirty="0"/>
              <a:t>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např</a:t>
            </a:r>
            <a:r>
              <a:rPr lang="en-US" dirty="0"/>
              <a:t>.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autorem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</a:t>
            </a:r>
            <a:r>
              <a:rPr lang="en-US" dirty="0" err="1"/>
              <a:t>slovesného</a:t>
            </a:r>
            <a:r>
              <a:rPr lang="en-US" dirty="0"/>
              <a:t> a </a:t>
            </a:r>
            <a:r>
              <a:rPr lang="en-US" dirty="0" err="1"/>
              <a:t>díla</a:t>
            </a:r>
            <a:r>
              <a:rPr lang="en-US" dirty="0"/>
              <a:t> </a:t>
            </a:r>
            <a:r>
              <a:rPr lang="en-US" dirty="0" err="1" smtClean="0"/>
              <a:t>výtvarného</a:t>
            </a:r>
            <a:r>
              <a:rPr lang="en-US" dirty="0"/>
              <a:t>, </a:t>
            </a:r>
            <a:r>
              <a:rPr lang="en-US" dirty="0" err="1"/>
              <a:t>taková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se </a:t>
            </a:r>
            <a:r>
              <a:rPr lang="en-US" dirty="0" err="1"/>
              <a:t>souhlasem</a:t>
            </a:r>
            <a:r>
              <a:rPr lang="en-US" dirty="0"/>
              <a:t> </a:t>
            </a:r>
            <a:r>
              <a:rPr lang="en-US" dirty="0" err="1"/>
              <a:t>autora</a:t>
            </a:r>
            <a:r>
              <a:rPr lang="en-US" dirty="0"/>
              <a:t> </a:t>
            </a:r>
            <a:r>
              <a:rPr lang="en-US" dirty="0" err="1"/>
              <a:t>zařadit</a:t>
            </a:r>
            <a:r>
              <a:rPr lang="en-US" dirty="0"/>
              <a:t> do </a:t>
            </a:r>
            <a:r>
              <a:rPr lang="en-US" dirty="0" err="1"/>
              <a:t>díla</a:t>
            </a:r>
            <a:r>
              <a:rPr lang="en-US" dirty="0"/>
              <a:t> </a:t>
            </a:r>
            <a:r>
              <a:rPr lang="en-US" dirty="0" err="1" smtClean="0"/>
              <a:t>souborného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je </a:t>
            </a:r>
            <a:r>
              <a:rPr lang="en-US" dirty="0" err="1"/>
              <a:t>možné</a:t>
            </a:r>
            <a:r>
              <a:rPr lang="en-US" dirty="0"/>
              <a:t> je </a:t>
            </a:r>
            <a:r>
              <a:rPr lang="en-US" dirty="0" err="1"/>
              <a:t>užít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spojení</a:t>
            </a:r>
            <a:r>
              <a:rPr lang="en-US" dirty="0"/>
              <a:t> (</a:t>
            </a:r>
            <a:r>
              <a:rPr lang="en-US" dirty="0" err="1"/>
              <a:t>ilustrovaná</a:t>
            </a:r>
            <a:r>
              <a:rPr lang="en-US" dirty="0"/>
              <a:t> </a:t>
            </a:r>
            <a:r>
              <a:rPr lang="en-US" dirty="0" err="1"/>
              <a:t>kniha</a:t>
            </a:r>
            <a:r>
              <a:rPr lang="en-US" dirty="0"/>
              <a:t> – </a:t>
            </a:r>
            <a:r>
              <a:rPr lang="en-US" dirty="0" err="1"/>
              <a:t>spojení</a:t>
            </a:r>
            <a:r>
              <a:rPr lang="en-US" dirty="0"/>
              <a:t> </a:t>
            </a:r>
            <a:r>
              <a:rPr lang="en-US" dirty="0" err="1" smtClean="0"/>
              <a:t>slovesného</a:t>
            </a:r>
            <a:r>
              <a:rPr lang="en-US" dirty="0" smtClean="0"/>
              <a:t> </a:t>
            </a:r>
            <a:r>
              <a:rPr lang="en-US" dirty="0" err="1"/>
              <a:t>díla</a:t>
            </a:r>
            <a:r>
              <a:rPr lang="en-US" dirty="0"/>
              <a:t> a </a:t>
            </a:r>
            <a:r>
              <a:rPr lang="en-US" dirty="0" err="1"/>
              <a:t>výtvarných</a:t>
            </a:r>
            <a:r>
              <a:rPr lang="en-US" dirty="0"/>
              <a:t> </a:t>
            </a:r>
            <a:r>
              <a:rPr lang="en-US" dirty="0" err="1"/>
              <a:t>děl</a:t>
            </a:r>
            <a:r>
              <a:rPr lang="en-US" dirty="0"/>
              <a:t>, opera - </a:t>
            </a:r>
            <a:r>
              <a:rPr lang="en-US" dirty="0" err="1"/>
              <a:t>spojení</a:t>
            </a:r>
            <a:r>
              <a:rPr lang="en-US" dirty="0"/>
              <a:t> </a:t>
            </a:r>
            <a:r>
              <a:rPr lang="en-US" dirty="0" err="1"/>
              <a:t>slovesného</a:t>
            </a:r>
            <a:r>
              <a:rPr lang="en-US" dirty="0"/>
              <a:t> </a:t>
            </a:r>
            <a:r>
              <a:rPr lang="en-US" dirty="0" err="1"/>
              <a:t>díla</a:t>
            </a:r>
            <a:r>
              <a:rPr lang="en-US" dirty="0"/>
              <a:t> a </a:t>
            </a:r>
            <a:r>
              <a:rPr lang="en-US" dirty="0" err="1"/>
              <a:t>díla</a:t>
            </a:r>
            <a:r>
              <a:rPr lang="en-US" dirty="0"/>
              <a:t> </a:t>
            </a:r>
            <a:r>
              <a:rPr lang="en-US" dirty="0" err="1" smtClean="0"/>
              <a:t>hudebního</a:t>
            </a:r>
            <a:r>
              <a:rPr lang="en-US" dirty="0"/>
              <a:t>).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782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Spoluautorství</a:t>
            </a:r>
            <a:r>
              <a:rPr lang="en-US" dirty="0" smtClean="0"/>
              <a:t> u </a:t>
            </a:r>
            <a:r>
              <a:rPr lang="en-US" dirty="0" err="1" smtClean="0"/>
              <a:t>školního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a student vs. student a </a:t>
            </a:r>
            <a:r>
              <a:rPr lang="en-US" dirty="0" err="1" smtClean="0"/>
              <a:t>pedagog</a:t>
            </a:r>
            <a:endParaRPr lang="en-US" dirty="0" smtClean="0"/>
          </a:p>
          <a:p>
            <a:r>
              <a:rPr lang="en-US" dirty="0" smtClean="0"/>
              <a:t>Student </a:t>
            </a:r>
            <a:r>
              <a:rPr lang="en-US" dirty="0" err="1" smtClean="0"/>
              <a:t>samostatně</a:t>
            </a:r>
            <a:r>
              <a:rPr lang="en-US" dirty="0" smtClean="0"/>
              <a:t> </a:t>
            </a:r>
            <a:r>
              <a:rPr lang="en-US" dirty="0" err="1" smtClean="0"/>
              <a:t>vykonává</a:t>
            </a:r>
            <a:r>
              <a:rPr lang="en-US" dirty="0"/>
              <a:t> </a:t>
            </a:r>
            <a:r>
              <a:rPr lang="en-US" dirty="0" err="1" smtClean="0"/>
              <a:t>svoje</a:t>
            </a:r>
            <a:r>
              <a:rPr lang="en-US" dirty="0" smtClean="0"/>
              <a:t> </a:t>
            </a:r>
            <a:r>
              <a:rPr lang="en-US" dirty="0" err="1" smtClean="0"/>
              <a:t>autorská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endParaRPr lang="en-US" dirty="0" smtClean="0"/>
          </a:p>
          <a:p>
            <a:r>
              <a:rPr lang="en-US" dirty="0" err="1" smtClean="0"/>
              <a:t>Pedagog</a:t>
            </a:r>
            <a:r>
              <a:rPr lang="en-US" dirty="0" smtClean="0"/>
              <a:t> </a:t>
            </a:r>
            <a:r>
              <a:rPr lang="en-US" dirty="0" err="1" smtClean="0"/>
              <a:t>tvoří</a:t>
            </a:r>
            <a:r>
              <a:rPr lang="en-US" dirty="0" smtClean="0"/>
              <a:t> </a:t>
            </a:r>
            <a:r>
              <a:rPr lang="en-US" dirty="0" err="1" smtClean="0"/>
              <a:t>zaměstnanecké</a:t>
            </a:r>
            <a:r>
              <a:rPr lang="en-US" dirty="0" smtClean="0"/>
              <a:t> </a:t>
            </a:r>
            <a:r>
              <a:rPr lang="en-US" dirty="0" err="1" smtClean="0"/>
              <a:t>dílo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Poskytování</a:t>
            </a:r>
            <a:r>
              <a:rPr lang="en-US" dirty="0" smtClean="0"/>
              <a:t> rad a </a:t>
            </a:r>
            <a:r>
              <a:rPr lang="en-US" dirty="0" err="1" smtClean="0"/>
              <a:t>materiálů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spoluautorství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44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Zveřej</a:t>
            </a:r>
            <a:r>
              <a:rPr lang="en-US" dirty="0" err="1" smtClean="0"/>
              <a:t>ňování</a:t>
            </a:r>
            <a:r>
              <a:rPr lang="en-US" dirty="0" smtClean="0"/>
              <a:t> </a:t>
            </a:r>
            <a:r>
              <a:rPr lang="en-US" dirty="0" err="1" smtClean="0"/>
              <a:t>prací</a:t>
            </a:r>
            <a:r>
              <a:rPr lang="en-US" dirty="0" smtClean="0"/>
              <a:t> s </a:t>
            </a:r>
            <a:r>
              <a:rPr lang="en-US" dirty="0" err="1" smtClean="0"/>
              <a:t>nárokem</a:t>
            </a:r>
            <a:r>
              <a:rPr lang="en-US" dirty="0" smtClean="0"/>
              <a:t> </a:t>
            </a:r>
            <a:r>
              <a:rPr lang="en-US" dirty="0" err="1" smtClean="0"/>
              <a:t>třetí</a:t>
            </a:r>
            <a:r>
              <a:rPr lang="en-US" dirty="0" smtClean="0"/>
              <a:t> </a:t>
            </a:r>
            <a:r>
              <a:rPr lang="en-US" dirty="0" err="1" smtClean="0"/>
              <a:t>strany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Zejména</a:t>
            </a:r>
            <a:r>
              <a:rPr lang="en-US" dirty="0" smtClean="0"/>
              <a:t> </a:t>
            </a:r>
            <a:r>
              <a:rPr lang="en-US" dirty="0" err="1" smtClean="0"/>
              <a:t>závěrečných</a:t>
            </a:r>
            <a:r>
              <a:rPr lang="en-US" dirty="0" smtClean="0"/>
              <a:t> </a:t>
            </a:r>
            <a:r>
              <a:rPr lang="en-US" dirty="0" err="1" smtClean="0"/>
              <a:t>prací</a:t>
            </a:r>
            <a:r>
              <a:rPr lang="en-US" dirty="0" smtClean="0"/>
              <a:t> – </a:t>
            </a:r>
            <a:r>
              <a:rPr lang="en-US" dirty="0" err="1" smtClean="0"/>
              <a:t>záleží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nárocích</a:t>
            </a:r>
            <a:r>
              <a:rPr lang="en-US" dirty="0" smtClean="0"/>
              <a:t> </a:t>
            </a:r>
            <a:r>
              <a:rPr lang="en-US" dirty="0" err="1" smtClean="0"/>
              <a:t>třetích</a:t>
            </a:r>
            <a:r>
              <a:rPr lang="en-US" dirty="0" smtClean="0"/>
              <a:t> </a:t>
            </a:r>
            <a:r>
              <a:rPr lang="en-US" dirty="0" err="1" smtClean="0"/>
              <a:t>stran</a:t>
            </a:r>
            <a:r>
              <a:rPr lang="en-US" dirty="0" smtClean="0"/>
              <a:t> (know-how, </a:t>
            </a:r>
            <a:r>
              <a:rPr lang="en-US" dirty="0" err="1" smtClean="0"/>
              <a:t>licence</a:t>
            </a:r>
            <a:r>
              <a:rPr lang="en-US" dirty="0" smtClean="0"/>
              <a:t> </a:t>
            </a:r>
            <a:r>
              <a:rPr lang="en-US" dirty="0" err="1" smtClean="0"/>
              <a:t>apod</a:t>
            </a:r>
            <a:r>
              <a:rPr lang="en-US" dirty="0" smtClean="0"/>
              <a:t>.)</a:t>
            </a:r>
          </a:p>
          <a:p>
            <a:r>
              <a:rPr lang="en-US" dirty="0" err="1" smtClean="0"/>
              <a:t>Lze</a:t>
            </a:r>
            <a:r>
              <a:rPr lang="en-US" dirty="0" smtClean="0"/>
              <a:t> </a:t>
            </a:r>
            <a:r>
              <a:rPr lang="en-US" dirty="0" err="1" smtClean="0"/>
              <a:t>zveřejnit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předmětných</a:t>
            </a:r>
            <a:r>
              <a:rPr lang="en-US" dirty="0" smtClean="0"/>
              <a:t> </a:t>
            </a:r>
            <a:r>
              <a:rPr lang="en-US" dirty="0" err="1" smtClean="0"/>
              <a:t>součástí</a:t>
            </a:r>
            <a:endParaRPr lang="en-US" dirty="0" smtClean="0"/>
          </a:p>
          <a:p>
            <a:r>
              <a:rPr lang="en-US" dirty="0" err="1" smtClean="0"/>
              <a:t>Stejně</a:t>
            </a:r>
            <a:r>
              <a:rPr lang="en-US" dirty="0" smtClean="0"/>
              <a:t> </a:t>
            </a:r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 err="1" smtClean="0"/>
              <a:t>obsahuje</a:t>
            </a:r>
            <a:r>
              <a:rPr lang="en-US" dirty="0" smtClean="0"/>
              <a:t> </a:t>
            </a:r>
            <a:r>
              <a:rPr lang="en-US" dirty="0" err="1" smtClean="0"/>
              <a:t>technické</a:t>
            </a:r>
            <a:r>
              <a:rPr lang="en-US" dirty="0" smtClean="0"/>
              <a:t> </a:t>
            </a:r>
            <a:r>
              <a:rPr lang="en-US" dirty="0" err="1" smtClean="0"/>
              <a:t>řešení</a:t>
            </a:r>
            <a:r>
              <a:rPr lang="en-US" dirty="0" smtClean="0"/>
              <a:t> k </a:t>
            </a:r>
            <a:r>
              <a:rPr lang="en-US" dirty="0" err="1" smtClean="0"/>
              <a:t>patentování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jiné</a:t>
            </a:r>
            <a:r>
              <a:rPr lang="en-US" dirty="0" smtClean="0"/>
              <a:t> </a:t>
            </a:r>
            <a:r>
              <a:rPr lang="en-US" dirty="0" err="1" smtClean="0"/>
              <a:t>ochraně</a:t>
            </a:r>
            <a:r>
              <a:rPr lang="en-US" dirty="0" smtClean="0"/>
              <a:t>, </a:t>
            </a:r>
            <a:r>
              <a:rPr lang="en-US" dirty="0" err="1" smtClean="0"/>
              <a:t>přihlášku</a:t>
            </a:r>
            <a:r>
              <a:rPr lang="en-US" dirty="0" smtClean="0"/>
              <a:t> je </a:t>
            </a:r>
            <a:r>
              <a:rPr lang="en-US" dirty="0" err="1" smtClean="0"/>
              <a:t>důležité</a:t>
            </a:r>
            <a:r>
              <a:rPr lang="en-US" dirty="0" smtClean="0"/>
              <a:t> </a:t>
            </a:r>
            <a:r>
              <a:rPr lang="en-US" dirty="0" err="1" smtClean="0"/>
              <a:t>podat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publikací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96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Zaměstnanecká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 v </a:t>
            </a:r>
            <a:r>
              <a:rPr lang="en-US" dirty="0" err="1" smtClean="0"/>
              <a:t>akademické</a:t>
            </a:r>
            <a:r>
              <a:rPr lang="en-US" dirty="0" smtClean="0"/>
              <a:t> </a:t>
            </a:r>
            <a:r>
              <a:rPr lang="en-US" dirty="0" err="1" smtClean="0"/>
              <a:t>praxi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Je </a:t>
            </a:r>
            <a:r>
              <a:rPr lang="en-US" dirty="0" err="1" smtClean="0"/>
              <a:t>článek</a:t>
            </a:r>
            <a:r>
              <a:rPr lang="en-US" dirty="0" smtClean="0"/>
              <a:t>/</a:t>
            </a:r>
            <a:r>
              <a:rPr lang="en-US" dirty="0" err="1" smtClean="0"/>
              <a:t>studijní</a:t>
            </a:r>
            <a:r>
              <a:rPr lang="en-US" dirty="0" smtClean="0"/>
              <a:t> </a:t>
            </a:r>
            <a:r>
              <a:rPr lang="en-US" dirty="0" err="1" smtClean="0"/>
              <a:t>materiál</a:t>
            </a:r>
            <a:r>
              <a:rPr lang="en-US" dirty="0" smtClean="0"/>
              <a:t>/</a:t>
            </a:r>
            <a:r>
              <a:rPr lang="en-US" dirty="0" err="1" smtClean="0"/>
              <a:t>skriptum</a:t>
            </a:r>
            <a:r>
              <a:rPr lang="en-US" dirty="0" smtClean="0"/>
              <a:t> </a:t>
            </a:r>
            <a:r>
              <a:rPr lang="en-US" dirty="0" err="1" smtClean="0"/>
              <a:t>zaměstnaneckým</a:t>
            </a:r>
            <a:r>
              <a:rPr lang="en-US" dirty="0" smtClean="0"/>
              <a:t> </a:t>
            </a:r>
            <a:r>
              <a:rPr lang="en-US" dirty="0" err="1" smtClean="0"/>
              <a:t>dílem</a:t>
            </a:r>
            <a:r>
              <a:rPr lang="en-US" dirty="0" smtClean="0"/>
              <a:t>? </a:t>
            </a:r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vykonává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r>
              <a:rPr lang="en-US" dirty="0" smtClean="0"/>
              <a:t>?</a:t>
            </a:r>
          </a:p>
          <a:p>
            <a:r>
              <a:rPr lang="en-US" dirty="0" smtClean="0"/>
              <a:t>Na MU - </a:t>
            </a:r>
            <a:r>
              <a:rPr lang="en-US" dirty="0" err="1" smtClean="0"/>
              <a:t>Čl</a:t>
            </a:r>
            <a:r>
              <a:rPr lang="en-US" dirty="0" smtClean="0"/>
              <a:t>. </a:t>
            </a:r>
            <a:r>
              <a:rPr lang="en-US" dirty="0" smtClean="0"/>
              <a:t>16 an. </a:t>
            </a:r>
            <a:r>
              <a:rPr lang="en-US" dirty="0" err="1" smtClean="0"/>
              <a:t>Směrnice</a:t>
            </a:r>
            <a:r>
              <a:rPr lang="en-US" dirty="0" smtClean="0"/>
              <a:t> </a:t>
            </a:r>
            <a:r>
              <a:rPr lang="en-US" dirty="0" err="1" smtClean="0"/>
              <a:t>Duševní</a:t>
            </a:r>
            <a:r>
              <a:rPr lang="en-US" dirty="0" smtClean="0"/>
              <a:t> </a:t>
            </a:r>
            <a:r>
              <a:rPr lang="en-US" dirty="0" err="1" smtClean="0"/>
              <a:t>vlastnictví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MU</a:t>
            </a:r>
          </a:p>
          <a:p>
            <a:r>
              <a:rPr lang="en-US" dirty="0" err="1" smtClean="0"/>
              <a:t>Zaměstnanecká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 s </a:t>
            </a:r>
            <a:r>
              <a:rPr lang="en-US" dirty="0" err="1" smtClean="0"/>
              <a:t>ponechaným</a:t>
            </a:r>
            <a:r>
              <a:rPr lang="en-US" dirty="0" smtClean="0"/>
              <a:t> </a:t>
            </a:r>
            <a:r>
              <a:rPr lang="en-US" dirty="0" err="1" smtClean="0"/>
              <a:t>výkonem</a:t>
            </a:r>
            <a:r>
              <a:rPr lang="en-US" dirty="0" smtClean="0"/>
              <a:t> </a:t>
            </a:r>
            <a:r>
              <a:rPr lang="en-US" dirty="0" err="1" smtClean="0"/>
              <a:t>práv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925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Dílo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objednávku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Autor</a:t>
            </a:r>
            <a:r>
              <a:rPr lang="en-US" dirty="0" smtClean="0"/>
              <a:t> </a:t>
            </a:r>
            <a:r>
              <a:rPr lang="en-US" dirty="0" err="1" smtClean="0"/>
              <a:t>vykonává</a:t>
            </a:r>
            <a:r>
              <a:rPr lang="en-US" dirty="0" smtClean="0"/>
              <a:t> </a:t>
            </a:r>
            <a:r>
              <a:rPr lang="en-US" dirty="0" err="1" smtClean="0"/>
              <a:t>majetková</a:t>
            </a:r>
            <a:r>
              <a:rPr lang="en-US" dirty="0" smtClean="0"/>
              <a:t> </a:t>
            </a:r>
            <a:r>
              <a:rPr lang="en-US" dirty="0" err="1" smtClean="0"/>
              <a:t>práva</a:t>
            </a:r>
            <a:endParaRPr lang="en-US" dirty="0" smtClean="0"/>
          </a:p>
          <a:p>
            <a:r>
              <a:rPr lang="en-US" dirty="0" err="1" smtClean="0"/>
              <a:t>Objednatel</a:t>
            </a:r>
            <a:r>
              <a:rPr lang="en-US" dirty="0" smtClean="0"/>
              <a:t> </a:t>
            </a:r>
            <a:r>
              <a:rPr lang="en-US" dirty="0" err="1" smtClean="0"/>
              <a:t>získává</a:t>
            </a:r>
            <a:r>
              <a:rPr lang="en-US" dirty="0" smtClean="0"/>
              <a:t> </a:t>
            </a:r>
            <a:r>
              <a:rPr lang="en-US" dirty="0" err="1" smtClean="0"/>
              <a:t>licenci</a:t>
            </a:r>
            <a:r>
              <a:rPr lang="en-US" dirty="0" smtClean="0"/>
              <a:t> pro </a:t>
            </a:r>
            <a:r>
              <a:rPr lang="en-US" dirty="0" err="1" smtClean="0"/>
              <a:t>užití</a:t>
            </a:r>
            <a:r>
              <a:rPr lang="en-US" dirty="0" smtClean="0"/>
              <a:t> </a:t>
            </a:r>
            <a:r>
              <a:rPr lang="en-US" dirty="0" err="1" smtClean="0"/>
              <a:t>díla</a:t>
            </a:r>
            <a:r>
              <a:rPr lang="en-US" dirty="0" smtClean="0"/>
              <a:t> v </a:t>
            </a:r>
            <a:r>
              <a:rPr lang="en-US" dirty="0" err="1" smtClean="0"/>
              <a:t>souladu</a:t>
            </a:r>
            <a:r>
              <a:rPr lang="en-US" dirty="0" smtClean="0"/>
              <a:t> s </a:t>
            </a:r>
            <a:r>
              <a:rPr lang="en-US" dirty="0" err="1" smtClean="0"/>
              <a:t>účelem</a:t>
            </a:r>
            <a:r>
              <a:rPr lang="en-US" dirty="0" smtClean="0"/>
              <a:t> </a:t>
            </a:r>
            <a:r>
              <a:rPr lang="en-US" dirty="0" err="1" smtClean="0"/>
              <a:t>smlouvy</a:t>
            </a:r>
            <a:endParaRPr lang="en-US" dirty="0" smtClean="0"/>
          </a:p>
          <a:p>
            <a:r>
              <a:rPr lang="en-US" dirty="0" err="1" smtClean="0"/>
              <a:t>Autor</a:t>
            </a:r>
            <a:r>
              <a:rPr lang="en-US" dirty="0" smtClean="0"/>
              <a:t> </a:t>
            </a:r>
            <a:r>
              <a:rPr lang="en-US" dirty="0" err="1" smtClean="0"/>
              <a:t>může</a:t>
            </a:r>
            <a:r>
              <a:rPr lang="en-US" dirty="0" smtClean="0"/>
              <a:t> </a:t>
            </a:r>
            <a:r>
              <a:rPr lang="en-US" dirty="0" err="1" smtClean="0"/>
              <a:t>dále</a:t>
            </a:r>
            <a:r>
              <a:rPr lang="en-US" dirty="0" smtClean="0"/>
              <a:t> </a:t>
            </a:r>
            <a:r>
              <a:rPr lang="en-US" dirty="0" err="1" smtClean="0"/>
              <a:t>licencovat</a:t>
            </a:r>
            <a:r>
              <a:rPr lang="en-US" dirty="0" smtClean="0"/>
              <a:t>, </a:t>
            </a:r>
            <a:r>
              <a:rPr lang="en-US" dirty="0" err="1" smtClean="0"/>
              <a:t>pokud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smlouvě</a:t>
            </a:r>
            <a:r>
              <a:rPr lang="en-US" dirty="0" smtClean="0"/>
              <a:t> </a:t>
            </a:r>
            <a:r>
              <a:rPr lang="en-US" dirty="0" err="1" smtClean="0"/>
              <a:t>sjednáno</a:t>
            </a:r>
            <a:r>
              <a:rPr lang="en-US" dirty="0" smtClean="0"/>
              <a:t> </a:t>
            </a:r>
            <a:r>
              <a:rPr lang="en-US" dirty="0" err="1" smtClean="0"/>
              <a:t>jinak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5653046"/>
            <a:ext cx="6300192" cy="120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23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5792</TotalTime>
  <Words>901</Words>
  <Application>Microsoft Macintosh PowerPoint</Application>
  <PresentationFormat>On-screen Show (4:3)</PresentationFormat>
  <Paragraphs>113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Autorské právo a ochrana označení – vybrané otázky</vt:lpstr>
      <vt:lpstr>§2 odst. 6</vt:lpstr>
      <vt:lpstr>Díla vyloučená z ochrany</vt:lpstr>
      <vt:lpstr>©</vt:lpstr>
      <vt:lpstr>Spoluautorství</vt:lpstr>
      <vt:lpstr>Spoluautorství u školního díla</vt:lpstr>
      <vt:lpstr>Zveřejňování prací s nárokem třetí strany</vt:lpstr>
      <vt:lpstr>Zaměstnanecká díla v akademické praxi</vt:lpstr>
      <vt:lpstr>Dílo na objednávku</vt:lpstr>
      <vt:lpstr>Výkon práv v případě výhradní licence</vt:lpstr>
      <vt:lpstr>Majetková práva u webových stránek</vt:lpstr>
      <vt:lpstr>Majetková práva k dílům z EU projektů</vt:lpstr>
      <vt:lpstr>Jak postupovat při porušení práv?</vt:lpstr>
      <vt:lpstr>Zpřístupnění elektronických článků ze sborníku.</vt:lpstr>
      <vt:lpstr>Užití děl zveřejněných na internetu</vt:lpstr>
      <vt:lpstr>Použití obrázků z jiného díla</vt:lpstr>
      <vt:lpstr>Použití obrázků z jiného díla</vt:lpstr>
      <vt:lpstr>Grafy a tabulky</vt:lpstr>
      <vt:lpstr>Odkazy na jiná díla </vt:lpstr>
      <vt:lpstr>Použití doslovného textu</vt:lpstr>
      <vt:lpstr>Jak citovat?</vt:lpstr>
      <vt:lpstr>Vlastní doslovný překlad</vt:lpstr>
      <vt:lpstr>Užití vlastního textu/závěrečné práce</vt:lpstr>
      <vt:lpstr>Publikace školních děl?</vt:lpstr>
      <vt:lpstr>Články z databází, díla na MU</vt:lpstr>
      <vt:lpstr>Loga firem ve výukových materiálech</vt:lpstr>
      <vt:lpstr>Děkuji za pozornost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Autorské právo a ochrana označení – vybrané otázky</dc:title>
  <dc:creator>Vaclav Stupka</dc:creator>
  <cp:lastModifiedBy>Vaclav Stupka</cp:lastModifiedBy>
  <cp:revision>13</cp:revision>
  <dcterms:created xsi:type="dcterms:W3CDTF">2014-03-17T11:54:27Z</dcterms:created>
  <dcterms:modified xsi:type="dcterms:W3CDTF">2014-03-26T23:13:25Z</dcterms:modified>
</cp:coreProperties>
</file>