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8"/>
  </p:notesMasterIdLst>
  <p:sldIdLst>
    <p:sldId id="274" r:id="rId3"/>
    <p:sldId id="260" r:id="rId4"/>
    <p:sldId id="261" r:id="rId5"/>
    <p:sldId id="275" r:id="rId6"/>
    <p:sldId id="263" r:id="rId7"/>
    <p:sldId id="264" r:id="rId8"/>
    <p:sldId id="265" r:id="rId9"/>
    <p:sldId id="266" r:id="rId10"/>
    <p:sldId id="276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F923587-C853-4EA3-A9A4-67EA83FC6F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0401502-B688-4EC3-A330-5CF53905E2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6C4A5-0C60-4EA7-A06B-71BAC11B41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0219B-C1E6-4F68-83A1-E9FCD7E1E7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3206BD5-A726-4BDC-BCC1-84F10FD068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2BCAE-1692-4336-AC77-74F8BE195D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286208-9062-4684-BA2B-B2BB59BBC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4E53C-A690-4B6C-A7E4-0446B8FB4B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9E09B-B4D4-4DFC-AB31-7572931EE5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55136D-3F8C-4CCB-8131-4797A1188C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DDC7F-54E4-4F43-8E45-F57253C932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87C94-47A5-445C-8D06-A022E142764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A8B9BB-950F-4F1B-9FE7-4B3473890E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AD756-57D3-49E2-8472-08A4B75065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F3216-8569-4111-BC06-77B8AE2D8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70935-2DF6-45F2-BA38-92FC2AAAA7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2B283-F13E-4FC5-9412-27C01D6E9E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291AF-B653-49A0-B773-8C69969870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D3798-E7BC-4A4B-BCD7-A9880875A6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8A9E0F-465E-4141-B99D-8BB8E3D161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6D141-DBA2-459D-A47B-2FDE37E16F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2FCABB-4B8C-46EE-BEC5-0B071EC051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79AA5-884F-4148-99E7-468DA3D770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906C12D-8012-44CE-989E-05FDFDCF07DC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5D374F7-687B-4872-BD5A-729B447AE5C3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24100" y="2130425"/>
            <a:ext cx="6215063" cy="1470025"/>
          </a:xfrm>
        </p:spPr>
        <p:txBody>
          <a:bodyPr/>
          <a:lstStyle/>
          <a:p>
            <a:r>
              <a:rPr lang="cs-CZ" sz="3600" b="1" dirty="0"/>
              <a:t>Teorie a didaktika karate II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73813" y="5256213"/>
            <a:ext cx="1855787" cy="623887"/>
          </a:xfrm>
        </p:spPr>
        <p:txBody>
          <a:bodyPr/>
          <a:lstStyle/>
          <a:p>
            <a:r>
              <a:rPr lang="cs-CZ"/>
              <a:t>Pro ASEBS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692150"/>
          </a:xfrm>
        </p:spPr>
        <p:txBody>
          <a:bodyPr/>
          <a:lstStyle/>
          <a:p>
            <a:r>
              <a:rPr lang="cs-CZ" b="1"/>
              <a:t>Dech a technika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Druhy dechu</a:t>
            </a:r>
          </a:p>
          <a:p>
            <a:pPr lvl="1"/>
            <a:r>
              <a:rPr lang="cs-CZ"/>
              <a:t>Klidový</a:t>
            </a:r>
          </a:p>
          <a:p>
            <a:pPr lvl="1"/>
            <a:r>
              <a:rPr lang="cs-CZ"/>
              <a:t>V bojové akci</a:t>
            </a:r>
          </a:p>
          <a:p>
            <a:pPr lvl="2"/>
            <a:r>
              <a:rPr lang="cs-CZ"/>
              <a:t>Rychlý nádech, rychlý výdech</a:t>
            </a:r>
          </a:p>
          <a:p>
            <a:pPr lvl="2"/>
            <a:r>
              <a:rPr lang="cs-CZ"/>
              <a:t>Rychlý nádech, dlouhý výdech </a:t>
            </a:r>
          </a:p>
          <a:p>
            <a:pPr lvl="2"/>
            <a:r>
              <a:rPr lang="cs-CZ"/>
              <a:t>Při kyvadlových kopech</a:t>
            </a:r>
          </a:p>
          <a:p>
            <a:r>
              <a:rPr lang="cs-CZ"/>
              <a:t>Vliv dechu na svalový tonus</a:t>
            </a:r>
          </a:p>
          <a:p>
            <a:pPr lvl="1"/>
            <a:r>
              <a:rPr lang="cs-CZ"/>
              <a:t>Síla </a:t>
            </a:r>
          </a:p>
          <a:p>
            <a:pPr lvl="1"/>
            <a:r>
              <a:rPr lang="cs-CZ"/>
              <a:t>Akcelerace</a:t>
            </a:r>
          </a:p>
          <a:p>
            <a:pPr lvl="1"/>
            <a:r>
              <a:rPr lang="cs-CZ"/>
              <a:t>Psychika</a:t>
            </a:r>
          </a:p>
          <a:p>
            <a:pPr>
              <a:buFontTx/>
              <a:buNone/>
            </a:pPr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79627" y="260124"/>
            <a:ext cx="2028144" cy="765175"/>
          </a:xfrm>
        </p:spPr>
        <p:txBody>
          <a:bodyPr/>
          <a:lstStyle/>
          <a:p>
            <a:r>
              <a:rPr lang="cs-CZ" b="1" dirty="0"/>
              <a:t>Principy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493486"/>
            <a:ext cx="6326187" cy="5923190"/>
          </a:xfrm>
        </p:spPr>
        <p:txBody>
          <a:bodyPr/>
          <a:lstStyle/>
          <a:p>
            <a:r>
              <a:rPr lang="cs-CZ" sz="2000" dirty="0" err="1"/>
              <a:t>Kime</a:t>
            </a:r>
            <a:r>
              <a:rPr lang="cs-CZ" sz="2000" dirty="0"/>
              <a:t>, břišní lis</a:t>
            </a:r>
          </a:p>
          <a:p>
            <a:r>
              <a:rPr lang="cs-CZ" sz="2000" dirty="0"/>
              <a:t>Boky – rotace, kolíbka</a:t>
            </a:r>
          </a:p>
          <a:p>
            <a:r>
              <a:rPr lang="cs-CZ" sz="2000" dirty="0"/>
              <a:t>Izolace horní a dolní poloviny těla</a:t>
            </a:r>
          </a:p>
          <a:p>
            <a:r>
              <a:rPr lang="cs-CZ" sz="2000" dirty="0" err="1"/>
              <a:t>Ki</a:t>
            </a:r>
            <a:r>
              <a:rPr lang="cs-CZ" sz="2000" dirty="0"/>
              <a:t> </a:t>
            </a:r>
          </a:p>
          <a:p>
            <a:r>
              <a:rPr lang="cs-CZ" sz="2000" dirty="0" err="1"/>
              <a:t>Kiai</a:t>
            </a:r>
            <a:endParaRPr lang="cs-CZ" sz="2000" dirty="0"/>
          </a:p>
          <a:p>
            <a:r>
              <a:rPr lang="cs-CZ" sz="2000" dirty="0"/>
              <a:t>Napětí a uvolnění (svalstvo, energie)</a:t>
            </a:r>
          </a:p>
          <a:p>
            <a:r>
              <a:rPr lang="cs-CZ" sz="2000" dirty="0"/>
              <a:t>Koordinace s dechem</a:t>
            </a:r>
          </a:p>
          <a:p>
            <a:r>
              <a:rPr lang="cs-CZ" sz="2000" dirty="0"/>
              <a:t>Soustředění, </a:t>
            </a:r>
            <a:r>
              <a:rPr lang="cs-CZ" sz="2000" dirty="0" err="1"/>
              <a:t>kara</a:t>
            </a:r>
            <a:endParaRPr lang="cs-CZ" sz="2000" dirty="0"/>
          </a:p>
          <a:p>
            <a:r>
              <a:rPr lang="cs-CZ" sz="2000" dirty="0"/>
              <a:t>Společná práce pravé a levé končetiny</a:t>
            </a:r>
          </a:p>
          <a:p>
            <a:r>
              <a:rPr lang="cs-CZ" sz="2000" dirty="0"/>
              <a:t>Vizualizace</a:t>
            </a:r>
          </a:p>
          <a:p>
            <a:r>
              <a:rPr lang="cs-CZ" sz="2000" dirty="0"/>
              <a:t>Útok „za“ cíl</a:t>
            </a:r>
          </a:p>
          <a:p>
            <a:r>
              <a:rPr lang="cs-CZ" sz="2000" dirty="0" err="1" smtClean="0"/>
              <a:t>Snap</a:t>
            </a:r>
            <a:endParaRPr lang="cs-CZ" sz="2000" dirty="0" smtClean="0"/>
          </a:p>
          <a:p>
            <a:r>
              <a:rPr lang="cs-CZ" sz="2000" dirty="0" err="1" smtClean="0"/>
              <a:t>Zanshin</a:t>
            </a:r>
            <a:endParaRPr lang="cs-CZ" sz="2000" dirty="0" smtClean="0"/>
          </a:p>
          <a:p>
            <a:r>
              <a:rPr lang="cs-CZ" sz="2000" dirty="0" err="1" smtClean="0"/>
              <a:t>Muchimi</a:t>
            </a:r>
            <a:r>
              <a:rPr lang="cs-CZ" sz="2000" dirty="0" smtClean="0"/>
              <a:t> - uplatnění </a:t>
            </a:r>
            <a:r>
              <a:rPr lang="cs-CZ" sz="2000" i="1" dirty="0" err="1" smtClean="0"/>
              <a:t>ki</a:t>
            </a:r>
            <a:r>
              <a:rPr lang="cs-CZ" sz="2000" dirty="0" smtClean="0"/>
              <a:t> ve stabilním postoji spolu s účinnou technikou doprovázenou </a:t>
            </a:r>
            <a:r>
              <a:rPr lang="cs-CZ" sz="2000" i="1" dirty="0" err="1" smtClean="0"/>
              <a:t>kime</a:t>
            </a:r>
            <a:endParaRPr lang="cs-CZ" sz="2000" dirty="0" smtClean="0"/>
          </a:p>
          <a:p>
            <a:r>
              <a:rPr lang="cs-CZ" sz="2000" dirty="0" err="1" smtClean="0"/>
              <a:t>Timing</a:t>
            </a:r>
            <a:r>
              <a:rPr lang="cs-CZ" sz="2000" dirty="0" smtClean="0"/>
              <a:t> (</a:t>
            </a:r>
            <a:r>
              <a:rPr lang="cs-CZ" sz="2000" dirty="0" err="1" smtClean="0"/>
              <a:t>hyoshi</a:t>
            </a:r>
            <a:r>
              <a:rPr lang="cs-CZ" sz="2000" dirty="0" smtClean="0"/>
              <a:t>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50887"/>
          </a:xfrm>
        </p:spPr>
        <p:txBody>
          <a:bodyPr/>
          <a:lstStyle/>
          <a:p>
            <a:r>
              <a:rPr lang="cs-CZ" b="1"/>
              <a:t>Fáze techniky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Paže</a:t>
            </a:r>
          </a:p>
          <a:p>
            <a:r>
              <a:rPr lang="cs-CZ" sz="2000"/>
              <a:t>Nápřah</a:t>
            </a:r>
          </a:p>
          <a:p>
            <a:r>
              <a:rPr lang="cs-CZ" sz="2000"/>
              <a:t>Iniciace často rotace boků</a:t>
            </a:r>
          </a:p>
          <a:p>
            <a:r>
              <a:rPr lang="cs-CZ" sz="2000"/>
              <a:t>Průběh (setrvačnost)</a:t>
            </a:r>
          </a:p>
          <a:p>
            <a:r>
              <a:rPr lang="cs-CZ" sz="2000"/>
              <a:t>Snap, závěrečné zpevnění</a:t>
            </a:r>
          </a:p>
          <a:p>
            <a:r>
              <a:rPr lang="cs-CZ" sz="2000"/>
              <a:t>Hikite</a:t>
            </a:r>
          </a:p>
          <a:p>
            <a:endParaRPr lang="cs-CZ" sz="2000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/>
              <a:t>Noha</a:t>
            </a:r>
          </a:p>
          <a:p>
            <a:r>
              <a:rPr lang="cs-CZ" sz="2000"/>
              <a:t>Nápřah</a:t>
            </a:r>
          </a:p>
          <a:p>
            <a:r>
              <a:rPr lang="cs-CZ" sz="2000"/>
              <a:t>Iniciace často kolíbka boků</a:t>
            </a:r>
          </a:p>
          <a:p>
            <a:r>
              <a:rPr lang="cs-CZ" sz="2000"/>
              <a:t>Průběh (bič nebo zpevnění)</a:t>
            </a:r>
          </a:p>
          <a:p>
            <a:r>
              <a:rPr lang="cs-CZ" sz="2000"/>
              <a:t>Hikiaši</a:t>
            </a:r>
          </a:p>
          <a:p>
            <a:endParaRPr lang="cs-CZ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79462"/>
          </a:xfrm>
        </p:spPr>
        <p:txBody>
          <a:bodyPr/>
          <a:lstStyle/>
          <a:p>
            <a:r>
              <a:rPr lang="cs-CZ" b="1"/>
              <a:t>Zdravotní aspekty karate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93988" y="1600200"/>
            <a:ext cx="3086100" cy="3525838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dirty="0"/>
              <a:t>		</a:t>
            </a:r>
            <a:r>
              <a:rPr lang="cs-CZ" sz="2400" b="1" dirty="0"/>
              <a:t>Držení těla</a:t>
            </a:r>
          </a:p>
          <a:p>
            <a:endParaRPr lang="cs-CZ" sz="2400" dirty="0"/>
          </a:p>
          <a:p>
            <a:r>
              <a:rPr lang="cs-CZ" sz="2200" dirty="0"/>
              <a:t>Pozice hlavy</a:t>
            </a:r>
          </a:p>
          <a:p>
            <a:r>
              <a:rPr lang="cs-CZ" sz="2200" dirty="0"/>
              <a:t>Poloha ramen</a:t>
            </a:r>
          </a:p>
          <a:p>
            <a:r>
              <a:rPr lang="cs-CZ" sz="2200" dirty="0"/>
              <a:t>Břišní svalstvo</a:t>
            </a:r>
          </a:p>
          <a:p>
            <a:r>
              <a:rPr lang="cs-CZ" sz="2200" dirty="0"/>
              <a:t>Pozice pánve a bederní páteře</a:t>
            </a:r>
          </a:p>
          <a:p>
            <a:r>
              <a:rPr lang="cs-CZ" sz="2200" dirty="0"/>
              <a:t>Dechová cvičení</a:t>
            </a:r>
          </a:p>
          <a:p>
            <a:endParaRPr lang="cs-CZ" sz="2200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932488" y="1687513"/>
            <a:ext cx="3087687" cy="3524250"/>
          </a:xfrm>
        </p:spPr>
        <p:txBody>
          <a:bodyPr/>
          <a:lstStyle/>
          <a:p>
            <a:endParaRPr lang="cs-CZ" sz="2000" dirty="0"/>
          </a:p>
          <a:p>
            <a:endParaRPr lang="cs-CZ" sz="2000" dirty="0"/>
          </a:p>
          <a:p>
            <a:r>
              <a:rPr lang="cs-CZ" sz="2200" dirty="0"/>
              <a:t>Prsní svalstvo</a:t>
            </a:r>
          </a:p>
          <a:p>
            <a:r>
              <a:rPr lang="cs-CZ" sz="2200" dirty="0"/>
              <a:t>Zádové svalstvo (</a:t>
            </a:r>
            <a:r>
              <a:rPr lang="cs-CZ" sz="2200" dirty="0" err="1" smtClean="0"/>
              <a:t>thL</a:t>
            </a:r>
            <a:r>
              <a:rPr lang="cs-CZ" sz="2200" dirty="0" smtClean="0"/>
              <a:t> </a:t>
            </a:r>
            <a:r>
              <a:rPr lang="cs-CZ" sz="2200" dirty="0"/>
              <a:t>přechod)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830513" y="5500688"/>
            <a:ext cx="551497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/>
              <a:t>Vliv vadného držení těla na techniku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50887"/>
          </a:xfrm>
        </p:spPr>
        <p:txBody>
          <a:bodyPr/>
          <a:lstStyle/>
          <a:p>
            <a:r>
              <a:rPr lang="cs-CZ" b="1"/>
              <a:t>Zdravotní aspekty karate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4960938"/>
          </a:xfrm>
        </p:spPr>
        <p:txBody>
          <a:bodyPr/>
          <a:lstStyle/>
          <a:p>
            <a:r>
              <a:rPr lang="cs-CZ" sz="2000"/>
              <a:t>Vnitro a mezisvalová koordinace</a:t>
            </a:r>
          </a:p>
          <a:p>
            <a:r>
              <a:rPr lang="cs-CZ" sz="2000"/>
              <a:t>Rovnovážná cvičení - stabilita kloubů dolních končetin</a:t>
            </a:r>
          </a:p>
          <a:p>
            <a:r>
              <a:rPr lang="cs-CZ" sz="2000"/>
              <a:t>Plochonoží </a:t>
            </a:r>
          </a:p>
          <a:p>
            <a:r>
              <a:rPr lang="cs-CZ" sz="2000"/>
              <a:t>HSS – držení těla, dech, balanční cvičení</a:t>
            </a:r>
          </a:p>
          <a:p>
            <a:r>
              <a:rPr lang="cs-CZ" sz="2000"/>
              <a:t>Dechová cvičení (elasticita hrudníku, relaxace, utilita plicní kapacity…)</a:t>
            </a:r>
          </a:p>
          <a:p>
            <a:r>
              <a:rPr lang="cs-CZ" sz="2000"/>
              <a:t>Psychika (pokora, vyrovnanost, sebeovládání)</a:t>
            </a:r>
          </a:p>
          <a:p>
            <a:endParaRPr lang="cs-CZ" sz="2000"/>
          </a:p>
          <a:p>
            <a:pPr>
              <a:buFontTx/>
              <a:buNone/>
            </a:pPr>
            <a:r>
              <a:rPr lang="cs-CZ" sz="2000"/>
              <a:t>Negativa</a:t>
            </a:r>
          </a:p>
          <a:p>
            <a:r>
              <a:rPr lang="cs-CZ" sz="2200"/>
              <a:t>Achillova šlacha, hlezno</a:t>
            </a:r>
          </a:p>
          <a:p>
            <a:r>
              <a:rPr lang="cs-CZ" sz="2200"/>
              <a:t>S genetickou dispozicí kolena</a:t>
            </a:r>
            <a:endParaRPr lang="cs-CZ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630488" y="217488"/>
            <a:ext cx="6316662" cy="765175"/>
          </a:xfrm>
        </p:spPr>
        <p:txBody>
          <a:bodyPr/>
          <a:lstStyle/>
          <a:p>
            <a:r>
              <a:rPr lang="cs-CZ" b="1"/>
              <a:t>Struktura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mechanismus pohybu (biomechanika)</a:t>
            </a:r>
          </a:p>
          <a:p>
            <a:r>
              <a:rPr lang="cs-CZ"/>
              <a:t>Morforunkční charakteristika</a:t>
            </a:r>
          </a:p>
          <a:p>
            <a:r>
              <a:rPr lang="cs-CZ"/>
              <a:t>principy (napětí a uvolnění, boky, kime, kiai, protažení úderu…)</a:t>
            </a:r>
          </a:p>
          <a:p>
            <a:r>
              <a:rPr lang="cs-CZ"/>
              <a:t>fáze techniky (nápřah, hikite, hikiaši)</a:t>
            </a:r>
          </a:p>
          <a:p>
            <a:r>
              <a:rPr lang="cs-CZ"/>
              <a:t>zdravotní aspekty – přínos, zranění, nejvíce zatěžované svaly, držení těla a dýchání v závislosti na technice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Mechanika pohybu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Max. rychlost  z max. uvolnění do max. kontrakce</a:t>
            </a:r>
          </a:p>
          <a:p>
            <a:r>
              <a:rPr lang="cs-CZ"/>
              <a:t>Iniciace z boků</a:t>
            </a:r>
          </a:p>
          <a:p>
            <a:r>
              <a:rPr lang="cs-CZ"/>
              <a:t>Zpevnění na konci pohybu přes břišní lis</a:t>
            </a:r>
          </a:p>
          <a:p>
            <a:r>
              <a:rPr lang="cs-CZ"/>
              <a:t>Koordinace s dechem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23975" y="274638"/>
            <a:ext cx="7623175" cy="571523"/>
          </a:xfrm>
        </p:spPr>
        <p:txBody>
          <a:bodyPr/>
          <a:lstStyle/>
          <a:p>
            <a:r>
              <a:rPr lang="cs-CZ" sz="2800" b="1" dirty="0" err="1"/>
              <a:t>Morfofunkční</a:t>
            </a:r>
            <a:r>
              <a:rPr lang="cs-CZ" sz="2800" b="1" dirty="0"/>
              <a:t> charakteristika sportovce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2601913"/>
            <a:ext cx="6326187" cy="3524250"/>
          </a:xfrm>
        </p:spPr>
        <p:txBody>
          <a:bodyPr/>
          <a:lstStyle/>
          <a:p>
            <a:r>
              <a:rPr lang="cs-CZ">
                <a:latin typeface="Comic Sans MS" pitchFamily="66" charset="0"/>
              </a:rPr>
              <a:t>Kumite: ektomorf – vyšší postava, dlouhé končetiny, relativně malé procento tuku </a:t>
            </a:r>
          </a:p>
          <a:p>
            <a:pPr>
              <a:buFontTx/>
              <a:buNone/>
            </a:pPr>
            <a:r>
              <a:rPr lang="cs-CZ">
                <a:latin typeface="Comic Sans MS" pitchFamily="66" charset="0"/>
              </a:rPr>
              <a:t>	(11,2 </a:t>
            </a:r>
            <a:r>
              <a:rPr lang="en-US">
                <a:latin typeface="Comic Sans MS" pitchFamily="66" charset="0"/>
              </a:rPr>
              <a:t>±</a:t>
            </a:r>
            <a:r>
              <a:rPr lang="cs-CZ">
                <a:latin typeface="Comic Sans MS" pitchFamily="66" charset="0"/>
              </a:rPr>
              <a:t> 4,1%)</a:t>
            </a:r>
          </a:p>
          <a:p>
            <a:pPr>
              <a:buFontTx/>
              <a:buNone/>
            </a:pPr>
            <a:endParaRPr lang="cs-CZ">
              <a:latin typeface="Comic Sans MS" pitchFamily="66" charset="0"/>
            </a:endParaRPr>
          </a:p>
          <a:p>
            <a:r>
              <a:rPr lang="cs-CZ">
                <a:latin typeface="Comic Sans MS" pitchFamily="66" charset="0"/>
              </a:rPr>
              <a:t>Kata: mezomorf – menší až střední postava s nižší až střední hmotností</a:t>
            </a:r>
          </a:p>
          <a:p>
            <a:endParaRPr lang="cs-CZ"/>
          </a:p>
        </p:txBody>
      </p:sp>
      <p:pic>
        <p:nvPicPr>
          <p:cNvPr id="34820" name="Picture 4" descr="kluc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09176"/>
            <a:ext cx="9144000" cy="1049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2200" y="274638"/>
            <a:ext cx="7927975" cy="736600"/>
          </a:xfrm>
        </p:spPr>
        <p:txBody>
          <a:bodyPr/>
          <a:lstStyle/>
          <a:p>
            <a:r>
              <a:rPr lang="cs-CZ" b="1"/>
              <a:t>Morfofunkční charakteristika sportovce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důležitá délka reakční doby </a:t>
            </a:r>
          </a:p>
          <a:p>
            <a:pPr>
              <a:buFontTx/>
              <a:buNone/>
            </a:pPr>
            <a:r>
              <a:rPr lang="cs-CZ"/>
              <a:t>	(tréninkem ovlivnitelná  o 10 – 15%)</a:t>
            </a:r>
          </a:p>
          <a:p>
            <a:r>
              <a:rPr lang="cs-CZ"/>
              <a:t>zlepšení zrakového rozsahu a zvýšení citlivosti vnímání oka – schopnost vnímat větší prostor, lépe odhadovat vzdálenost, rychlost</a:t>
            </a:r>
          </a:p>
          <a:p>
            <a:r>
              <a:rPr lang="cs-CZ"/>
              <a:t>reakční doba karatistů na světelné a zvukové podněty: zatím nebylo popsáno výrazné zkrácení – 178 a 196 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95337"/>
          </a:xfrm>
        </p:spPr>
        <p:txBody>
          <a:bodyPr/>
          <a:lstStyle/>
          <a:p>
            <a:r>
              <a:rPr lang="cs-CZ" b="1"/>
              <a:t>Funkční charakteristika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silová výkonnost karatistů je  výrazně nadprůměrná, ale funkční zdatnost obvykle jen mírně převyšuje průměrné hodnoty:</a:t>
            </a:r>
          </a:p>
          <a:p>
            <a:endParaRPr lang="cs-CZ" sz="2800"/>
          </a:p>
          <a:p>
            <a:r>
              <a:rPr lang="cs-CZ" sz="2000"/>
              <a:t>VO2max 45 – 58 ml/min*kg</a:t>
            </a:r>
          </a:p>
          <a:p>
            <a:r>
              <a:rPr lang="cs-CZ" sz="2000"/>
              <a:t>anaerobní práh 76,7 </a:t>
            </a:r>
            <a:r>
              <a:rPr lang="en-US" sz="2000"/>
              <a:t>±</a:t>
            </a:r>
            <a:r>
              <a:rPr lang="cs-CZ" sz="2000"/>
              <a:t> 2,1% VO2max </a:t>
            </a:r>
          </a:p>
          <a:p>
            <a:r>
              <a:rPr lang="cs-CZ" sz="2000"/>
              <a:t>W170 obdobné jako u běžné populace</a:t>
            </a:r>
          </a:p>
          <a:p>
            <a:r>
              <a:rPr lang="cs-CZ" sz="2000"/>
              <a:t>SFmax 185 – 204 tepů za min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Energetické krytí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1600200"/>
            <a:ext cx="6326187" cy="5076825"/>
          </a:xfrm>
        </p:spPr>
        <p:txBody>
          <a:bodyPr/>
          <a:lstStyle/>
          <a:p>
            <a:r>
              <a:rPr lang="cs-CZ" sz="2000" b="1"/>
              <a:t>Kata:</a:t>
            </a:r>
            <a:r>
              <a:rPr lang="cs-CZ" sz="2000"/>
              <a:t> záleží na době výkonu</a:t>
            </a:r>
          </a:p>
          <a:p>
            <a:pPr>
              <a:buFontTx/>
              <a:buNone/>
            </a:pPr>
            <a:r>
              <a:rPr lang="cs-CZ" sz="2000"/>
              <a:t>	10s: spotřeba kyslíku VO</a:t>
            </a:r>
            <a:r>
              <a:rPr lang="cs-CZ" sz="2000" baseline="-25000"/>
              <a:t>2</a:t>
            </a:r>
            <a:r>
              <a:rPr lang="cs-CZ" sz="2000"/>
              <a:t> = 9,5 l/min (z toho jen 11% aerobně)</a:t>
            </a:r>
          </a:p>
          <a:p>
            <a:pPr>
              <a:buFontTx/>
              <a:buNone/>
            </a:pPr>
            <a:r>
              <a:rPr lang="cs-CZ" sz="2000"/>
              <a:t>	80s: VO</a:t>
            </a:r>
            <a:r>
              <a:rPr lang="cs-CZ" sz="2000" baseline="-25000"/>
              <a:t>2</a:t>
            </a:r>
            <a:r>
              <a:rPr lang="cs-CZ" sz="2000"/>
              <a:t> = 4,9 l/min (41% aerobní, 13% anaerobní laktátový)</a:t>
            </a:r>
          </a:p>
          <a:p>
            <a:r>
              <a:rPr lang="cs-CZ" sz="2000"/>
              <a:t>Rozhodující je alaktátový  anaerobní metabolismus, jehož podíl na 10s zatížení je 90% a na 80s 46%.</a:t>
            </a:r>
          </a:p>
          <a:p>
            <a:r>
              <a:rPr lang="cs-CZ" sz="2000"/>
              <a:t>Při běžném tréninku se však jedná  většinou o aerobní práci střední intenzity odpovídající cca 2000% nál.BM</a:t>
            </a:r>
          </a:p>
          <a:p>
            <a:r>
              <a:rPr lang="cs-CZ" sz="2000"/>
              <a:t>kyslíkový dluh 5 – 15l</a:t>
            </a:r>
          </a:p>
          <a:p>
            <a:r>
              <a:rPr lang="cs-CZ" sz="2000"/>
              <a:t>náročnost </a:t>
            </a:r>
            <a:r>
              <a:rPr lang="cs-CZ" sz="2000" b="1"/>
              <a:t>kumite</a:t>
            </a:r>
            <a:r>
              <a:rPr lang="cs-CZ" sz="2000"/>
              <a:t> je vyšší – SF až k individ. maximu, pozátěžová koncentrace laktátu 5 – 7 mmol/l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22312"/>
          </a:xfrm>
        </p:spPr>
        <p:txBody>
          <a:bodyPr/>
          <a:lstStyle/>
          <a:p>
            <a:r>
              <a:rPr lang="cs-CZ" b="1"/>
              <a:t>Nejvíce zatěžované svaly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m. </a:t>
            </a:r>
            <a:r>
              <a:rPr lang="cs-CZ" dirty="0" err="1"/>
              <a:t>quadriceps</a:t>
            </a:r>
            <a:r>
              <a:rPr lang="cs-CZ" dirty="0"/>
              <a:t> </a:t>
            </a:r>
            <a:r>
              <a:rPr lang="cs-CZ" dirty="0" err="1"/>
              <a:t>femoris</a:t>
            </a:r>
            <a:endParaRPr lang="cs-CZ" dirty="0"/>
          </a:p>
          <a:p>
            <a:r>
              <a:rPr lang="cs-CZ" dirty="0"/>
              <a:t>m. </a:t>
            </a:r>
            <a:r>
              <a:rPr lang="cs-CZ" dirty="0" err="1"/>
              <a:t>iliopsoas</a:t>
            </a:r>
            <a:endParaRPr lang="cs-CZ" dirty="0"/>
          </a:p>
          <a:p>
            <a:r>
              <a:rPr lang="cs-CZ" dirty="0"/>
              <a:t>m. triceps </a:t>
            </a:r>
            <a:r>
              <a:rPr lang="cs-CZ" dirty="0" err="1"/>
              <a:t>surae</a:t>
            </a:r>
            <a:endParaRPr lang="cs-CZ" dirty="0"/>
          </a:p>
          <a:p>
            <a:r>
              <a:rPr lang="cs-CZ" dirty="0"/>
              <a:t>břišní svaly</a:t>
            </a:r>
          </a:p>
          <a:p>
            <a:r>
              <a:rPr lang="cs-CZ" dirty="0"/>
              <a:t>m. biceps </a:t>
            </a:r>
            <a:r>
              <a:rPr lang="cs-CZ" dirty="0" err="1"/>
              <a:t>brachii</a:t>
            </a:r>
            <a:endParaRPr lang="cs-CZ" dirty="0"/>
          </a:p>
          <a:p>
            <a:r>
              <a:rPr lang="cs-CZ" dirty="0"/>
              <a:t>svaly loketního kloubu </a:t>
            </a:r>
            <a:r>
              <a:rPr lang="cs-CZ" dirty="0" smtClean="0"/>
              <a:t>a </a:t>
            </a:r>
            <a:r>
              <a:rPr lang="cs-CZ" dirty="0"/>
              <a:t>předloktí: </a:t>
            </a:r>
            <a:r>
              <a:rPr lang="cs-CZ" sz="2000" dirty="0"/>
              <a:t>ohybače prstů, pronátory (m.</a:t>
            </a:r>
            <a:r>
              <a:rPr lang="cs-CZ" sz="2000" dirty="0" err="1"/>
              <a:t>pronator</a:t>
            </a:r>
            <a:r>
              <a:rPr lang="cs-CZ" sz="2000" dirty="0"/>
              <a:t> </a:t>
            </a:r>
            <a:r>
              <a:rPr lang="cs-CZ" sz="2000" dirty="0" err="1"/>
              <a:t>teres</a:t>
            </a:r>
            <a:r>
              <a:rPr lang="cs-CZ" sz="2000" dirty="0"/>
              <a:t>, m. </a:t>
            </a:r>
            <a:r>
              <a:rPr lang="cs-CZ" sz="2000" dirty="0" err="1"/>
              <a:t>pronator</a:t>
            </a:r>
            <a:r>
              <a:rPr lang="cs-CZ" sz="2000" dirty="0"/>
              <a:t> </a:t>
            </a:r>
            <a:r>
              <a:rPr lang="cs-CZ" sz="2000" dirty="0" err="1"/>
              <a:t>quadratus</a:t>
            </a:r>
            <a:r>
              <a:rPr lang="cs-CZ" sz="2000" dirty="0"/>
              <a:t>)</a:t>
            </a:r>
          </a:p>
          <a:p>
            <a:r>
              <a:rPr lang="cs-CZ" dirty="0"/>
              <a:t>Kontaktně: mm. </a:t>
            </a:r>
            <a:r>
              <a:rPr lang="cs-CZ" dirty="0" err="1"/>
              <a:t>pectoralis</a:t>
            </a:r>
            <a:r>
              <a:rPr lang="cs-CZ" dirty="0"/>
              <a:t>, m. triceps </a:t>
            </a:r>
            <a:r>
              <a:rPr lang="cs-CZ" dirty="0" err="1"/>
              <a:t>brachii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8"/>
            <a:ext cx="6316662" cy="766762"/>
          </a:xfrm>
        </p:spPr>
        <p:txBody>
          <a:bodyPr/>
          <a:lstStyle/>
          <a:p>
            <a:r>
              <a:rPr lang="cs-CZ" b="1"/>
              <a:t>Nejčastější zranění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0563" y="1600200"/>
            <a:ext cx="5789612" cy="4525963"/>
          </a:xfrm>
        </p:spPr>
        <p:txBody>
          <a:bodyPr/>
          <a:lstStyle/>
          <a:p>
            <a:r>
              <a:rPr lang="cs-CZ">
                <a:latin typeface="Comic Sans MS" pitchFamily="66" charset="0"/>
              </a:rPr>
              <a:t>Při správném provedení: pouze v kumite (kontakty), při genetických dispozicích kolena, ramena</a:t>
            </a:r>
          </a:p>
          <a:p>
            <a:r>
              <a:rPr lang="cs-CZ">
                <a:latin typeface="Comic Sans MS" pitchFamily="66" charset="0"/>
              </a:rPr>
              <a:t>Ze špatné techniky: zlomené prsty (na nohou i rukou), lokty, kolena, bederní páteř</a:t>
            </a:r>
          </a:p>
          <a:p>
            <a:endParaRPr lang="cs-CZ"/>
          </a:p>
        </p:txBody>
      </p:sp>
      <p:pic>
        <p:nvPicPr>
          <p:cNvPr id="39940" name="Picture 4" descr="Ka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0338"/>
            <a:ext cx="3212183" cy="461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ind_3299_slide">
  <a:themeElements>
    <a:clrScheme name="Motiv sady Office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Motiv sady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66"/>
      </a:dk2>
      <a:lt2>
        <a:srgbClr val="FFFFFF"/>
      </a:lt2>
      <a:accent1>
        <a:srgbClr val="79B8F2"/>
      </a:accent1>
      <a:accent2>
        <a:srgbClr val="CFAAF2"/>
      </a:accent2>
      <a:accent3>
        <a:srgbClr val="AAAAB8"/>
      </a:accent3>
      <a:accent4>
        <a:srgbClr val="DADADA"/>
      </a:accent4>
      <a:accent5>
        <a:srgbClr val="BED8F7"/>
      </a:accent5>
      <a:accent6>
        <a:srgbClr val="BB9ADB"/>
      </a:accent6>
      <a:hlink>
        <a:srgbClr val="9BDED3"/>
      </a:hlink>
      <a:folHlink>
        <a:srgbClr val="BFBF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96A7F2"/>
        </a:accent1>
        <a:accent2>
          <a:srgbClr val="96B6F2"/>
        </a:accent2>
        <a:accent3>
          <a:srgbClr val="AAAAB8"/>
        </a:accent3>
        <a:accent4>
          <a:srgbClr val="DADADA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B8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E6A050"/>
        </a:accent1>
        <a:accent2>
          <a:srgbClr val="9D9DF2"/>
        </a:accent2>
        <a:accent3>
          <a:srgbClr val="AAAAB8"/>
        </a:accent3>
        <a:accent4>
          <a:srgbClr val="DADADA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DEAF2C"/>
        </a:accent1>
        <a:accent2>
          <a:srgbClr val="72CC5C"/>
        </a:accent2>
        <a:accent3>
          <a:srgbClr val="AAAAB8"/>
        </a:accent3>
        <a:accent4>
          <a:srgbClr val="DADADA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6A7F2"/>
        </a:accent1>
        <a:accent2>
          <a:srgbClr val="96B6F2"/>
        </a:accent2>
        <a:accent3>
          <a:srgbClr val="FFFFFF"/>
        </a:accent3>
        <a:accent4>
          <a:srgbClr val="000000"/>
        </a:accent4>
        <a:accent5>
          <a:srgbClr val="C9D0F7"/>
        </a:accent5>
        <a:accent6>
          <a:srgbClr val="87A5DB"/>
        </a:accent6>
        <a:hlink>
          <a:srgbClr val="B9C2F0"/>
        </a:hlink>
        <a:folHlink>
          <a:srgbClr val="BDCB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9BDED3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6A050"/>
        </a:accent1>
        <a:accent2>
          <a:srgbClr val="9D9DF2"/>
        </a:accent2>
        <a:accent3>
          <a:srgbClr val="FFFFFF"/>
        </a:accent3>
        <a:accent4>
          <a:srgbClr val="000000"/>
        </a:accent4>
        <a:accent5>
          <a:srgbClr val="F0CDB3"/>
        </a:accent5>
        <a:accent6>
          <a:srgbClr val="8E8EDB"/>
        </a:accent6>
        <a:hlink>
          <a:srgbClr val="E6DF7E"/>
        </a:hlink>
        <a:folHlink>
          <a:srgbClr val="F7C2A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EAF2C"/>
        </a:accent1>
        <a:accent2>
          <a:srgbClr val="72CC5C"/>
        </a:accent2>
        <a:accent3>
          <a:srgbClr val="FFFFFF"/>
        </a:accent3>
        <a:accent4>
          <a:srgbClr val="000000"/>
        </a:accent4>
        <a:accent5>
          <a:srgbClr val="ECD4AC"/>
        </a:accent5>
        <a:accent6>
          <a:srgbClr val="67B953"/>
        </a:accent6>
        <a:hlink>
          <a:srgbClr val="F7C6CB"/>
        </a:hlink>
        <a:folHlink>
          <a:srgbClr val="BFB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ind_3299_slide</Template>
  <TotalTime>301</TotalTime>
  <Words>430</Words>
  <Application>Microsoft Office PowerPoint</Application>
  <PresentationFormat>Předvádění na obrazovce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ind_3299_slide</vt:lpstr>
      <vt:lpstr>1_Default Design</vt:lpstr>
      <vt:lpstr>Teorie a didaktika karate II</vt:lpstr>
      <vt:lpstr>Struktura</vt:lpstr>
      <vt:lpstr>Mechanika pohybu</vt:lpstr>
      <vt:lpstr>Morfofunkční charakteristika sportovce</vt:lpstr>
      <vt:lpstr>Morfofunkční charakteristika sportovce</vt:lpstr>
      <vt:lpstr>Funkční charakteristika</vt:lpstr>
      <vt:lpstr>Energetické krytí</vt:lpstr>
      <vt:lpstr>Nejvíce zatěžované svaly</vt:lpstr>
      <vt:lpstr>Nejčastější zranění</vt:lpstr>
      <vt:lpstr>Dech a technika</vt:lpstr>
      <vt:lpstr>Principy</vt:lpstr>
      <vt:lpstr>Fáze techniky</vt:lpstr>
      <vt:lpstr>Zdravotní aspekty karate</vt:lpstr>
      <vt:lpstr>Zdravotní aspekty karate</vt:lpstr>
      <vt:lpstr>Děkuji za pozornost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a didaktika karate II</dc:title>
  <dc:creator>Čihounková</dc:creator>
  <cp:lastModifiedBy>Čihounková</cp:lastModifiedBy>
  <cp:revision>22</cp:revision>
  <dcterms:created xsi:type="dcterms:W3CDTF">2010-08-24T08:13:54Z</dcterms:created>
  <dcterms:modified xsi:type="dcterms:W3CDTF">2012-10-18T12:58:47Z</dcterms:modified>
</cp:coreProperties>
</file>