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D2A-8FED-43A0-BF94-6936D57E4B67}" type="datetimeFigureOut">
              <a:rPr lang="cs-CZ" smtClean="0"/>
              <a:pPr/>
              <a:t>25.8.2011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47B0-7049-47CB-A30B-0662C97A937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D2A-8FED-43A0-BF94-6936D57E4B67}" type="datetimeFigureOut">
              <a:rPr lang="cs-CZ" smtClean="0"/>
              <a:pPr/>
              <a:t>25.8.2011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47B0-7049-47CB-A30B-0662C97A93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D2A-8FED-43A0-BF94-6936D57E4B67}" type="datetimeFigureOut">
              <a:rPr lang="cs-CZ" smtClean="0"/>
              <a:pPr/>
              <a:t>25.8.2011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47B0-7049-47CB-A30B-0662C97A93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D2A-8FED-43A0-BF94-6936D57E4B67}" type="datetimeFigureOut">
              <a:rPr lang="cs-CZ" smtClean="0"/>
              <a:pPr/>
              <a:t>25.8.2011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47B0-7049-47CB-A30B-0662C97A93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D2A-8FED-43A0-BF94-6936D57E4B67}" type="datetimeFigureOut">
              <a:rPr lang="cs-CZ" smtClean="0"/>
              <a:pPr/>
              <a:t>25.8.2011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35347B0-7049-47CB-A30B-0662C97A93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D2A-8FED-43A0-BF94-6936D57E4B67}" type="datetimeFigureOut">
              <a:rPr lang="cs-CZ" smtClean="0"/>
              <a:pPr/>
              <a:t>25.8.2011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47B0-7049-47CB-A30B-0662C97A93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D2A-8FED-43A0-BF94-6936D57E4B67}" type="datetimeFigureOut">
              <a:rPr lang="cs-CZ" smtClean="0"/>
              <a:pPr/>
              <a:t>25.8.2011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47B0-7049-47CB-A30B-0662C97A93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D2A-8FED-43A0-BF94-6936D57E4B67}" type="datetimeFigureOut">
              <a:rPr lang="cs-CZ" smtClean="0"/>
              <a:pPr/>
              <a:t>25.8.2011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47B0-7049-47CB-A30B-0662C97A93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D2A-8FED-43A0-BF94-6936D57E4B67}" type="datetimeFigureOut">
              <a:rPr lang="cs-CZ" smtClean="0"/>
              <a:pPr/>
              <a:t>25.8.2011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47B0-7049-47CB-A30B-0662C97A93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D2A-8FED-43A0-BF94-6936D57E4B67}" type="datetimeFigureOut">
              <a:rPr lang="cs-CZ" smtClean="0"/>
              <a:pPr/>
              <a:t>25.8.2011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47B0-7049-47CB-A30B-0662C97A93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D2A-8FED-43A0-BF94-6936D57E4B67}" type="datetimeFigureOut">
              <a:rPr lang="cs-CZ" smtClean="0"/>
              <a:pPr/>
              <a:t>25.8.2011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47B0-7049-47CB-A30B-0662C97A93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D0EDD2A-8FED-43A0-BF94-6936D57E4B67}" type="datetimeFigureOut">
              <a:rPr lang="cs-CZ" smtClean="0"/>
              <a:pPr/>
              <a:t>25.8.2011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35347B0-7049-47CB-A30B-0662C97A937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TERAPIE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57158" y="3331698"/>
            <a:ext cx="7415242" cy="1752600"/>
          </a:xfrm>
        </p:spPr>
        <p:txBody>
          <a:bodyPr/>
          <a:lstStyle/>
          <a:p>
            <a:pPr algn="l"/>
            <a:r>
              <a:rPr lang="cs-CZ" dirty="0" smtClean="0"/>
              <a:t>Přednáška: Mgr. Alena Skotáková, </a:t>
            </a:r>
            <a:r>
              <a:rPr lang="cs-CZ" dirty="0" err="1" smtClean="0"/>
              <a:t>Ph.D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ERGOTERAPIE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214422"/>
            <a:ext cx="8258204" cy="509493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dirty="0" smtClean="0"/>
              <a:t> 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Ergoterapie se provádí:</a:t>
            </a:r>
          </a:p>
          <a:p>
            <a:pPr lvl="0">
              <a:buNone/>
            </a:pPr>
            <a:r>
              <a:rPr lang="cs-CZ" dirty="0" smtClean="0"/>
              <a:t>	- </a:t>
            </a:r>
            <a:r>
              <a:rPr lang="cs-CZ" dirty="0" smtClean="0"/>
              <a:t>v ambulantních a lůžkových zařízeních</a:t>
            </a:r>
          </a:p>
          <a:p>
            <a:pPr lvl="0">
              <a:buNone/>
            </a:pPr>
            <a:r>
              <a:rPr lang="cs-CZ" dirty="0" smtClean="0"/>
              <a:t>	- </a:t>
            </a:r>
            <a:r>
              <a:rPr lang="cs-CZ" dirty="0" smtClean="0"/>
              <a:t>v rehabilitačních centrech a ústavech</a:t>
            </a:r>
          </a:p>
          <a:p>
            <a:pPr lvl="0">
              <a:buNone/>
            </a:pPr>
            <a:r>
              <a:rPr lang="cs-CZ" dirty="0" smtClean="0"/>
              <a:t>	- </a:t>
            </a:r>
            <a:r>
              <a:rPr lang="cs-CZ" dirty="0" smtClean="0"/>
              <a:t>v lázeňských zařízeních</a:t>
            </a:r>
          </a:p>
          <a:p>
            <a:pPr lvl="0">
              <a:buNone/>
            </a:pPr>
            <a:r>
              <a:rPr lang="cs-CZ" dirty="0" smtClean="0"/>
              <a:t>	- </a:t>
            </a:r>
            <a:r>
              <a:rPr lang="cs-CZ" dirty="0" smtClean="0"/>
              <a:t>v léčebnách pro dlouhodobě nemocné</a:t>
            </a:r>
          </a:p>
          <a:p>
            <a:pPr lvl="0">
              <a:buNone/>
            </a:pPr>
            <a:r>
              <a:rPr lang="cs-CZ" dirty="0" smtClean="0"/>
              <a:t>	- </a:t>
            </a:r>
            <a:r>
              <a:rPr lang="cs-CZ" dirty="0" smtClean="0"/>
              <a:t>v ústavech sociální péče</a:t>
            </a:r>
          </a:p>
          <a:p>
            <a:pPr lvl="0">
              <a:buNone/>
            </a:pPr>
            <a:r>
              <a:rPr lang="cs-CZ" dirty="0" smtClean="0"/>
              <a:t>	- </a:t>
            </a:r>
            <a:r>
              <a:rPr lang="cs-CZ" dirty="0" smtClean="0"/>
              <a:t>v psychiatrických léčebnách</a:t>
            </a:r>
          </a:p>
          <a:p>
            <a:pPr lvl="0">
              <a:buNone/>
            </a:pPr>
            <a:r>
              <a:rPr lang="cs-CZ" dirty="0" smtClean="0"/>
              <a:t>	- </a:t>
            </a:r>
            <a:r>
              <a:rPr lang="cs-CZ" dirty="0" smtClean="0"/>
              <a:t>v geriatrických zařízeních</a:t>
            </a:r>
          </a:p>
          <a:p>
            <a:pPr lvl="0">
              <a:buNone/>
            </a:pPr>
            <a:r>
              <a:rPr lang="cs-CZ" dirty="0" smtClean="0"/>
              <a:t>	- </a:t>
            </a:r>
            <a:r>
              <a:rPr lang="cs-CZ" dirty="0" smtClean="0"/>
              <a:t>v denních stacionářích</a:t>
            </a:r>
          </a:p>
          <a:p>
            <a:pPr lvl="0">
              <a:buNone/>
            </a:pPr>
            <a:r>
              <a:rPr lang="cs-CZ" dirty="0" smtClean="0"/>
              <a:t>	- </a:t>
            </a:r>
            <a:r>
              <a:rPr lang="cs-CZ" dirty="0" smtClean="0"/>
              <a:t>v léčebných zařízeních pro smyslové poruchy</a:t>
            </a:r>
          </a:p>
          <a:p>
            <a:pPr lvl="0">
              <a:buNone/>
            </a:pPr>
            <a:r>
              <a:rPr lang="cs-CZ" dirty="0" smtClean="0"/>
              <a:t>	- </a:t>
            </a:r>
            <a:r>
              <a:rPr lang="cs-CZ" dirty="0" smtClean="0"/>
              <a:t>v rámci programu </a:t>
            </a:r>
            <a:r>
              <a:rPr lang="cs-CZ" dirty="0" err="1" smtClean="0"/>
              <a:t>home</a:t>
            </a:r>
            <a:r>
              <a:rPr lang="cs-CZ" dirty="0" smtClean="0"/>
              <a:t> care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PIPEKOVÁ, J.; VÍTKOVÁ, M. (</a:t>
            </a:r>
            <a:r>
              <a:rPr lang="cs-CZ" dirty="0" err="1" smtClean="0"/>
              <a:t>ed</a:t>
            </a:r>
            <a:r>
              <a:rPr lang="cs-CZ" dirty="0" smtClean="0"/>
              <a:t>.)</a:t>
            </a:r>
            <a:r>
              <a:rPr lang="cs-CZ" i="1" dirty="0" smtClean="0"/>
              <a:t>Terapie ve speciálně pedagogické péči. </a:t>
            </a:r>
            <a:r>
              <a:rPr lang="cs-CZ" dirty="0" smtClean="0"/>
              <a:t>Brno : </a:t>
            </a:r>
            <a:r>
              <a:rPr lang="cs-CZ" dirty="0" err="1" smtClean="0"/>
              <a:t>Paido</a:t>
            </a:r>
            <a:r>
              <a:rPr lang="cs-CZ" dirty="0" smtClean="0"/>
              <a:t>, 2000. ISBN 80-85931-83-4.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709160"/>
          </a:xfrm>
        </p:spPr>
        <p:txBody>
          <a:bodyPr>
            <a:normAutofit/>
          </a:bodyPr>
          <a:lstStyle/>
          <a:p>
            <a:pPr lvl="0"/>
            <a:r>
              <a:rPr lang="cs-CZ" sz="3200" dirty="0" err="1" smtClean="0">
                <a:solidFill>
                  <a:srgbClr val="FF0000"/>
                </a:solidFill>
              </a:rPr>
              <a:t>J.A.Komenský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 smtClean="0"/>
              <a:t> (Didaktika </a:t>
            </a:r>
            <a:r>
              <a:rPr lang="cs-CZ" sz="3200" dirty="0" err="1" smtClean="0"/>
              <a:t>Magna</a:t>
            </a:r>
            <a:r>
              <a:rPr lang="cs-CZ" sz="3200" dirty="0" smtClean="0"/>
              <a:t>) definoval léčebnou pedagogiku jako uvedení dobré věci, která přepadá v nákazu v původní stav.</a:t>
            </a:r>
          </a:p>
          <a:p>
            <a:pPr lvl="0"/>
            <a:r>
              <a:rPr lang="cs-CZ" sz="3200" dirty="0" smtClean="0">
                <a:solidFill>
                  <a:srgbClr val="FF0000"/>
                </a:solidFill>
              </a:rPr>
              <a:t>Terapeutické postupy </a:t>
            </a:r>
            <a:r>
              <a:rPr lang="cs-CZ" sz="3200" dirty="0" smtClean="0"/>
              <a:t>- cvičení, programy na zlepšení narušených funkcí; zprostředkovávají potřebné zkušenosti a zážitky, vytváří prostor pro formování, dozrávání a pozitivní změnu.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HIPOTERAPIE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cs-CZ" dirty="0" smtClean="0"/>
              <a:t>Speciální forma léčebné rehabilitace, spojuje fyzické a psychické prvky</a:t>
            </a:r>
          </a:p>
          <a:p>
            <a:pPr lvl="0"/>
            <a:r>
              <a:rPr lang="cs-CZ" dirty="0" smtClean="0">
                <a:solidFill>
                  <a:srgbClr val="FF0000"/>
                </a:solidFill>
              </a:rPr>
              <a:t>Kůň:  </a:t>
            </a:r>
            <a:r>
              <a:rPr lang="cs-CZ" dirty="0" smtClean="0"/>
              <a:t>terapeutický prostředek (trojrozměrný pohyb těla – střídání napětí a uvolňování těla klienta – přizpůsobuje se při své naprosté pasivitě), má pozitivní vliv na psychiku klienta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Diagnózy v oblasti ortopedie: </a:t>
            </a:r>
            <a:r>
              <a:rPr lang="cs-CZ" dirty="0" smtClean="0"/>
              <a:t>vrozené malformace končetin, anomálie páteře, hrudníku, stavy po zlomeninách končetin, amputace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Diagnózy v oblasti neurologie: </a:t>
            </a:r>
            <a:r>
              <a:rPr lang="cs-CZ" dirty="0" smtClean="0"/>
              <a:t>roztroušená mozkomíšní skleróza, svalová atrofie a dystrofie, DMO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Další diagnózy: </a:t>
            </a:r>
            <a:r>
              <a:rPr lang="cs-CZ" dirty="0" smtClean="0"/>
              <a:t>LMD, kardiovaskulární choroby, chronická bronchitida, obezita, psychotické stavy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HIPOTERAPIE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Terapeutická jednotka: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	</a:t>
            </a:r>
            <a:r>
              <a:rPr lang="cs-CZ" dirty="0" smtClean="0"/>
              <a:t>- délka 20 – 40 minut, k vyvolání pozitivního efektu </a:t>
            </a:r>
            <a:r>
              <a:rPr lang="cs-CZ" dirty="0" err="1" smtClean="0"/>
              <a:t>hipoterapie</a:t>
            </a:r>
            <a:r>
              <a:rPr lang="cs-CZ" dirty="0" smtClean="0"/>
              <a:t> se uvádí </a:t>
            </a:r>
            <a:r>
              <a:rPr lang="cs-CZ" b="1" dirty="0" smtClean="0"/>
              <a:t>2-3 měsíce s intenzitou 2-3krát týdně</a:t>
            </a:r>
          </a:p>
          <a:p>
            <a:pPr lvl="0">
              <a:buNone/>
            </a:pPr>
            <a:r>
              <a:rPr lang="cs-CZ" dirty="0" smtClean="0"/>
              <a:t>	- fyzioterapeut – vede balanční cvičení (na základě doporučení lékaře), hipolog – příprava a ovládání koně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>
                <a:solidFill>
                  <a:srgbClr val="FF0000"/>
                </a:solidFill>
              </a:rPr>
              <a:t>Hipoterapeutická</a:t>
            </a:r>
            <a:r>
              <a:rPr lang="cs-CZ" dirty="0" smtClean="0">
                <a:solidFill>
                  <a:srgbClr val="FF0000"/>
                </a:solidFill>
              </a:rPr>
              <a:t> cvičení </a:t>
            </a:r>
            <a:r>
              <a:rPr lang="cs-CZ" dirty="0" smtClean="0"/>
              <a:t>- cviky odpovídají postižení pacienta.</a:t>
            </a:r>
          </a:p>
          <a:p>
            <a:pPr lvl="0">
              <a:buNone/>
            </a:pPr>
            <a:r>
              <a:rPr lang="cs-CZ" dirty="0" smtClean="0"/>
              <a:t>	- zvládnutí základních dovedností – nasednutí, sed.</a:t>
            </a:r>
          </a:p>
          <a:p>
            <a:pPr lvl="0">
              <a:buNone/>
            </a:pPr>
            <a:r>
              <a:rPr lang="cs-CZ" dirty="0" smtClean="0"/>
              <a:t>	- volná jízda.</a:t>
            </a:r>
          </a:p>
          <a:p>
            <a:pPr lvl="0">
              <a:buNone/>
            </a:pPr>
            <a:r>
              <a:rPr lang="cs-CZ" dirty="0" smtClean="0"/>
              <a:t>	- dechová cvičení.</a:t>
            </a:r>
          </a:p>
          <a:p>
            <a:pPr lvl="0">
              <a:buNone/>
            </a:pPr>
            <a:r>
              <a:rPr lang="cs-CZ" dirty="0" smtClean="0"/>
              <a:t>	- předklon k šíji koně a natažení HK, pohlazení.</a:t>
            </a:r>
          </a:p>
          <a:p>
            <a:pPr lvl="0">
              <a:buNone/>
            </a:pPr>
            <a:r>
              <a:rPr lang="cs-CZ" dirty="0" smtClean="0"/>
              <a:t>	- záklon, leh na koně.</a:t>
            </a:r>
          </a:p>
          <a:p>
            <a:pPr lvl="0">
              <a:buNone/>
            </a:pPr>
            <a:r>
              <a:rPr lang="cs-CZ" dirty="0" smtClean="0"/>
              <a:t>	- upažení a vzpažení HK.</a:t>
            </a:r>
          </a:p>
          <a:p>
            <a:pPr lvl="0">
              <a:buNone/>
            </a:pPr>
            <a:r>
              <a:rPr lang="cs-CZ" dirty="0" smtClean="0"/>
              <a:t>	- jízda se zavřenýma očima.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http://www.</a:t>
            </a:r>
            <a:r>
              <a:rPr lang="cs-CZ" dirty="0" err="1" smtClean="0">
                <a:solidFill>
                  <a:srgbClr val="FF0000"/>
                </a:solidFill>
              </a:rPr>
              <a:t>youtube.com</a:t>
            </a:r>
            <a:r>
              <a:rPr lang="cs-CZ" dirty="0" smtClean="0">
                <a:solidFill>
                  <a:srgbClr val="FF0000"/>
                </a:solidFill>
              </a:rPr>
              <a:t>/</a:t>
            </a:r>
            <a:r>
              <a:rPr lang="cs-CZ" dirty="0" err="1" smtClean="0">
                <a:solidFill>
                  <a:srgbClr val="FF0000"/>
                </a:solidFill>
              </a:rPr>
              <a:t>watch</a:t>
            </a:r>
            <a:r>
              <a:rPr lang="cs-CZ" dirty="0" smtClean="0">
                <a:solidFill>
                  <a:srgbClr val="FF0000"/>
                </a:solidFill>
              </a:rPr>
              <a:t>?v=fPDkO5SSrvc&amp;feature=</a:t>
            </a:r>
            <a:r>
              <a:rPr lang="cs-CZ" dirty="0" err="1" smtClean="0">
                <a:solidFill>
                  <a:srgbClr val="FF0000"/>
                </a:solidFill>
              </a:rPr>
              <a:t>related</a:t>
            </a:r>
            <a:endParaRPr lang="cs-CZ" dirty="0" smtClean="0">
              <a:solidFill>
                <a:srgbClr val="FF0000"/>
              </a:solidFill>
            </a:endParaRPr>
          </a:p>
          <a:p>
            <a:pPr lvl="0"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CANISTERAPIE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cs-CZ" dirty="0" smtClean="0"/>
          </a:p>
          <a:p>
            <a:pPr lvl="0"/>
            <a:r>
              <a:rPr lang="cs-CZ" sz="3200" dirty="0" smtClean="0"/>
              <a:t>Terapie při níž dochází k </a:t>
            </a:r>
            <a:r>
              <a:rPr lang="cs-CZ" sz="3200" dirty="0" smtClean="0">
                <a:solidFill>
                  <a:srgbClr val="FF0000"/>
                </a:solidFill>
              </a:rPr>
              <a:t>působení psa na člověka </a:t>
            </a:r>
          </a:p>
          <a:p>
            <a:pPr lvl="0"/>
            <a:r>
              <a:rPr lang="cs-CZ" sz="3200" dirty="0" smtClean="0"/>
              <a:t>Uplatňuje v psychoterapii dospělých, dětí, seniorů, lidí s tělesným a mentálním postižením, epileptiků a vězňů.</a:t>
            </a:r>
          </a:p>
          <a:p>
            <a:pPr lvl="0"/>
            <a:r>
              <a:rPr lang="cs-CZ" sz="3200" dirty="0" smtClean="0"/>
              <a:t>Vztah č</a:t>
            </a:r>
            <a:r>
              <a:rPr lang="cs-CZ" sz="3200" dirty="0" smtClean="0">
                <a:solidFill>
                  <a:srgbClr val="FF0000"/>
                </a:solidFill>
              </a:rPr>
              <a:t>lověk-zvíře </a:t>
            </a:r>
            <a:r>
              <a:rPr lang="cs-CZ" sz="3200" dirty="0" smtClean="0"/>
              <a:t>dokáže vyvolat pozitivní sociální a emocionální terapeutické efekty – přispívají k zlepšení zdravotního stavu.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Pes pomocník: </a:t>
            </a:r>
            <a:r>
              <a:rPr lang="cs-CZ" sz="3200" dirty="0" smtClean="0"/>
              <a:t>umožňuje postiženému nezávislost na jeho prostředí, podporuje emoční jistotu postiženého,  zvyšuje sebejistotu, zvyšuje stupeň interakce mezi zdravými a nemocnými </a:t>
            </a:r>
          </a:p>
          <a:p>
            <a:r>
              <a:rPr lang="cs-CZ" sz="3200" dirty="0" smtClean="0">
                <a:solidFill>
                  <a:srgbClr val="FF0000"/>
                </a:solidFill>
              </a:rPr>
              <a:t>Formy </a:t>
            </a:r>
            <a:r>
              <a:rPr lang="cs-CZ" sz="3200" dirty="0" err="1" smtClean="0">
                <a:solidFill>
                  <a:srgbClr val="FF0000"/>
                </a:solidFill>
              </a:rPr>
              <a:t>canisterapie</a:t>
            </a:r>
            <a:r>
              <a:rPr lang="cs-CZ" sz="3200" dirty="0" smtClean="0">
                <a:solidFill>
                  <a:srgbClr val="FF0000"/>
                </a:solidFill>
              </a:rPr>
              <a:t>:</a:t>
            </a:r>
          </a:p>
          <a:p>
            <a:pPr lvl="0">
              <a:buNone/>
            </a:pPr>
            <a:r>
              <a:rPr lang="cs-CZ" sz="3200" dirty="0" smtClean="0"/>
              <a:t>	- </a:t>
            </a:r>
            <a:r>
              <a:rPr lang="cs-CZ" sz="3200" dirty="0" err="1" smtClean="0"/>
              <a:t>Animal</a:t>
            </a:r>
            <a:r>
              <a:rPr lang="cs-CZ" sz="3200" dirty="0" smtClean="0"/>
              <a:t> </a:t>
            </a:r>
            <a:r>
              <a:rPr lang="cs-CZ" sz="3200" dirty="0" err="1" smtClean="0"/>
              <a:t>assisted</a:t>
            </a:r>
            <a:r>
              <a:rPr lang="cs-CZ" sz="3200" dirty="0" smtClean="0"/>
              <a:t> </a:t>
            </a:r>
            <a:r>
              <a:rPr lang="cs-CZ" sz="3200" dirty="0" err="1" smtClean="0"/>
              <a:t>activity</a:t>
            </a:r>
            <a:r>
              <a:rPr lang="cs-CZ" sz="3200" dirty="0" smtClean="0"/>
              <a:t> – </a:t>
            </a:r>
            <a:r>
              <a:rPr lang="cs-CZ" sz="3200" dirty="0" smtClean="0">
                <a:solidFill>
                  <a:srgbClr val="FF0000"/>
                </a:solidFill>
              </a:rPr>
              <a:t>AAA</a:t>
            </a:r>
            <a:r>
              <a:rPr lang="cs-CZ" sz="3200" dirty="0" smtClean="0"/>
              <a:t> – zvíře je přítomno, není součástí plánovaného procesu (předpoklad – přínos pro klienta).</a:t>
            </a:r>
          </a:p>
          <a:p>
            <a:pPr lvl="0">
              <a:buNone/>
            </a:pPr>
            <a:r>
              <a:rPr lang="cs-CZ" sz="3200" dirty="0" smtClean="0"/>
              <a:t>	- </a:t>
            </a:r>
            <a:r>
              <a:rPr lang="cs-CZ" sz="3200" dirty="0" err="1" smtClean="0"/>
              <a:t>Animal</a:t>
            </a:r>
            <a:r>
              <a:rPr lang="cs-CZ" sz="3200" dirty="0" smtClean="0"/>
              <a:t> </a:t>
            </a:r>
            <a:r>
              <a:rPr lang="cs-CZ" sz="3200" dirty="0" err="1" smtClean="0"/>
              <a:t>assisted</a:t>
            </a:r>
            <a:r>
              <a:rPr lang="cs-CZ" sz="3200" dirty="0" smtClean="0"/>
              <a:t> </a:t>
            </a:r>
            <a:r>
              <a:rPr lang="cs-CZ" sz="3200" dirty="0" err="1" smtClean="0"/>
              <a:t>therapy</a:t>
            </a:r>
            <a:r>
              <a:rPr lang="cs-CZ" sz="3200" dirty="0" smtClean="0"/>
              <a:t> – </a:t>
            </a:r>
            <a:r>
              <a:rPr lang="cs-CZ" sz="3200" dirty="0" smtClean="0">
                <a:solidFill>
                  <a:srgbClr val="FF0000"/>
                </a:solidFill>
              </a:rPr>
              <a:t>AAT </a:t>
            </a:r>
            <a:r>
              <a:rPr lang="cs-CZ" sz="3200" dirty="0" smtClean="0"/>
              <a:t>– zvíře je integrální součástí terapeutického procesu.</a:t>
            </a:r>
          </a:p>
          <a:p>
            <a:pPr lvl="0">
              <a:buNone/>
            </a:pPr>
            <a:r>
              <a:rPr lang="cs-CZ" sz="3200" dirty="0" smtClean="0"/>
              <a:t>	- Polohování, uvolnění, relaxace, hry,  poznávání, mazlení, …</a:t>
            </a:r>
          </a:p>
          <a:p>
            <a:endParaRPr lang="cs-CZ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ARTETERAPIE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cs-CZ" dirty="0" smtClean="0"/>
              <a:t>Léčba </a:t>
            </a:r>
            <a:r>
              <a:rPr lang="cs-CZ" dirty="0" smtClean="0">
                <a:solidFill>
                  <a:srgbClr val="FF0000"/>
                </a:solidFill>
              </a:rPr>
              <a:t>uměním, </a:t>
            </a:r>
            <a:r>
              <a:rPr lang="cs-CZ" dirty="0" smtClean="0"/>
              <a:t>vymezena </a:t>
            </a:r>
            <a:r>
              <a:rPr lang="cs-CZ" dirty="0" smtClean="0"/>
              <a:t>jako druh psychoterapie.</a:t>
            </a:r>
          </a:p>
          <a:p>
            <a:pPr lvl="0"/>
            <a:r>
              <a:rPr lang="cs-CZ" dirty="0" smtClean="0"/>
              <a:t>Výtvarný </a:t>
            </a:r>
            <a:r>
              <a:rPr lang="cs-CZ" dirty="0" smtClean="0"/>
              <a:t>projev = prostředek ke komunikaci – </a:t>
            </a:r>
            <a:r>
              <a:rPr lang="cs-CZ" dirty="0" err="1" smtClean="0"/>
              <a:t>arteterapeut</a:t>
            </a:r>
            <a:r>
              <a:rPr lang="cs-CZ" dirty="0" smtClean="0"/>
              <a:t> X klient/klienti.</a:t>
            </a:r>
          </a:p>
          <a:p>
            <a:pPr lvl="0"/>
            <a:r>
              <a:rPr lang="cs-CZ" dirty="0" smtClean="0"/>
              <a:t>Možnost</a:t>
            </a:r>
            <a:r>
              <a:rPr lang="cs-CZ" dirty="0" smtClean="0">
                <a:solidFill>
                  <a:srgbClr val="FF0000"/>
                </a:solidFill>
              </a:rPr>
              <a:t> sebevyjádření </a:t>
            </a:r>
            <a:r>
              <a:rPr lang="cs-CZ" dirty="0" smtClean="0"/>
              <a:t>k psycho-traumatizujícímu zážitku klienta.</a:t>
            </a:r>
          </a:p>
          <a:p>
            <a:pPr lvl="0"/>
            <a:r>
              <a:rPr lang="cs-CZ" dirty="0" smtClean="0">
                <a:solidFill>
                  <a:srgbClr val="FF0000"/>
                </a:solidFill>
              </a:rPr>
              <a:t>Těžištěm </a:t>
            </a:r>
            <a:r>
              <a:rPr lang="cs-CZ" dirty="0" smtClean="0"/>
              <a:t>práce je samotný tvůrčí proces, nikoliv umělecké hodnocení vzniklého artefaktu.</a:t>
            </a:r>
          </a:p>
          <a:p>
            <a:pPr lvl="0"/>
            <a:r>
              <a:rPr lang="cs-CZ" dirty="0" smtClean="0"/>
              <a:t>Slouží k </a:t>
            </a:r>
            <a:r>
              <a:rPr lang="cs-CZ" dirty="0" smtClean="0">
                <a:solidFill>
                  <a:srgbClr val="FF0000"/>
                </a:solidFill>
              </a:rPr>
              <a:t>upřesnění </a:t>
            </a:r>
            <a:r>
              <a:rPr lang="cs-CZ" dirty="0" smtClean="0">
                <a:solidFill>
                  <a:srgbClr val="FF0000"/>
                </a:solidFill>
              </a:rPr>
              <a:t>diagnózy </a:t>
            </a:r>
            <a:r>
              <a:rPr lang="cs-CZ" dirty="0" smtClean="0"/>
              <a:t>– u pacientů s psychickými </a:t>
            </a:r>
            <a:r>
              <a:rPr lang="cs-CZ" dirty="0" smtClean="0"/>
              <a:t>poruchami., vhodné </a:t>
            </a:r>
            <a:r>
              <a:rPr lang="cs-CZ" dirty="0" smtClean="0"/>
              <a:t>pro osoby, které se nesnadno vyjadřují slovně – děti, dospívající, starší lidé, </a:t>
            </a:r>
            <a:r>
              <a:rPr lang="cs-CZ" dirty="0" err="1" smtClean="0"/>
              <a:t>lidé</a:t>
            </a:r>
            <a:r>
              <a:rPr lang="cs-CZ" dirty="0" smtClean="0"/>
              <a:t> trpící neurózami, psychózami</a:t>
            </a:r>
            <a:r>
              <a:rPr lang="cs-CZ" dirty="0" smtClean="0"/>
              <a:t>.</a:t>
            </a:r>
            <a:endParaRPr lang="cs-CZ" dirty="0" smtClean="0"/>
          </a:p>
          <a:p>
            <a:r>
              <a:rPr lang="cs-CZ" dirty="0" err="1" smtClean="0">
                <a:solidFill>
                  <a:srgbClr val="FF0000"/>
                </a:solidFill>
              </a:rPr>
              <a:t>Arteterapeutické</a:t>
            </a:r>
            <a:r>
              <a:rPr lang="cs-CZ" dirty="0" smtClean="0">
                <a:solidFill>
                  <a:srgbClr val="FF0000"/>
                </a:solidFill>
              </a:rPr>
              <a:t> techniky</a:t>
            </a:r>
          </a:p>
          <a:p>
            <a:pPr lvl="0">
              <a:buNone/>
            </a:pPr>
            <a:r>
              <a:rPr lang="cs-CZ" dirty="0" smtClean="0"/>
              <a:t>	- volné </a:t>
            </a:r>
            <a:r>
              <a:rPr lang="cs-CZ" dirty="0" smtClean="0"/>
              <a:t>čmárání různě motivované (deštěm, rytmus hudby …)</a:t>
            </a:r>
          </a:p>
          <a:p>
            <a:pPr lvl="0">
              <a:buNone/>
            </a:pPr>
            <a:r>
              <a:rPr lang="cs-CZ" dirty="0" smtClean="0"/>
              <a:t>	- kresba </a:t>
            </a:r>
            <a:r>
              <a:rPr lang="cs-CZ" dirty="0" smtClean="0"/>
              <a:t>prsty namočenými v barvě</a:t>
            </a:r>
          </a:p>
          <a:p>
            <a:pPr lvl="0">
              <a:buNone/>
            </a:pPr>
            <a:r>
              <a:rPr lang="cs-CZ" dirty="0" smtClean="0"/>
              <a:t>	- keramická </a:t>
            </a:r>
            <a:r>
              <a:rPr lang="cs-CZ" dirty="0" smtClean="0"/>
              <a:t>hlína</a:t>
            </a:r>
          </a:p>
          <a:p>
            <a:pPr lvl="0">
              <a:buNone/>
            </a:pPr>
            <a:r>
              <a:rPr lang="cs-CZ" dirty="0" smtClean="0"/>
              <a:t>	- </a:t>
            </a:r>
            <a:r>
              <a:rPr lang="cs-CZ" dirty="0" err="1" smtClean="0"/>
              <a:t>tématická</a:t>
            </a:r>
            <a:r>
              <a:rPr lang="cs-CZ" dirty="0" smtClean="0"/>
              <a:t> </a:t>
            </a:r>
            <a:r>
              <a:rPr lang="cs-CZ" dirty="0" smtClean="0"/>
              <a:t>kresba, malba</a:t>
            </a:r>
          </a:p>
          <a:p>
            <a:pPr lvl="0">
              <a:buNone/>
            </a:pPr>
            <a:r>
              <a:rPr lang="cs-CZ" dirty="0" smtClean="0"/>
              <a:t>	- interakční </a:t>
            </a:r>
            <a:r>
              <a:rPr lang="cs-CZ" dirty="0" smtClean="0"/>
              <a:t>kresba ve dvojicích, ve skupině.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MUZIKOTERAPIE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071546"/>
            <a:ext cx="8258204" cy="523781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Hudba </a:t>
            </a:r>
            <a:r>
              <a:rPr lang="cs-CZ" dirty="0" smtClean="0"/>
              <a:t>jako stimulátor aktivity, k uklidnění, k odstranění či zmírnění agrese, k odstranění napětí</a:t>
            </a:r>
            <a:r>
              <a:rPr lang="cs-CZ" dirty="0" smtClean="0"/>
              <a:t>. U psychoneurotických poruch </a:t>
            </a:r>
            <a:r>
              <a:rPr lang="cs-CZ" dirty="0" smtClean="0"/>
              <a:t>(deprese, hysterie), léčba narkomanie nebo oblast psychosomatiky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„Použití hudby k usnadnění terapeutický cílů: obnovení, udržení a zlepšení duševního i tělesného zdraví…vyvolává změnu způsobu chování…“ (Americká národní společnost pro muzikoterapii</a:t>
            </a:r>
            <a:r>
              <a:rPr lang="cs-CZ" dirty="0" smtClean="0"/>
              <a:t>).</a:t>
            </a:r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Dělení muzikoterapie </a:t>
            </a:r>
            <a:r>
              <a:rPr lang="cs-CZ" dirty="0" smtClean="0"/>
              <a:t>z hlediska účasti dítěte/klienta:</a:t>
            </a:r>
          </a:p>
          <a:p>
            <a:pPr lvl="0">
              <a:buNone/>
            </a:pPr>
            <a:r>
              <a:rPr lang="cs-CZ" dirty="0" smtClean="0"/>
              <a:t>	RECEPTIVNÍ </a:t>
            </a:r>
            <a:r>
              <a:rPr lang="cs-CZ" dirty="0" smtClean="0"/>
              <a:t>(pasivní) – poslouchání hudby, vyvolání emočních </a:t>
            </a:r>
            <a:r>
              <a:rPr lang="cs-CZ" dirty="0" smtClean="0"/>
              <a:t>procesů</a:t>
            </a:r>
            <a:r>
              <a:rPr lang="cs-CZ" dirty="0" smtClean="0"/>
              <a:t>, které odhalují racionalizované nebo potlačené konflikty</a:t>
            </a:r>
          </a:p>
          <a:p>
            <a:pPr lvl="0">
              <a:buNone/>
            </a:pPr>
            <a:r>
              <a:rPr lang="cs-CZ" dirty="0" smtClean="0"/>
              <a:t>	AKTIVNÍ </a:t>
            </a:r>
            <a:r>
              <a:rPr lang="cs-CZ" dirty="0" smtClean="0"/>
              <a:t>– provozování hudby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HERNÍ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Herní specialista - </a:t>
            </a:r>
            <a:r>
              <a:rPr lang="cs-CZ" dirty="0" smtClean="0"/>
              <a:t>kvalifikovaný </a:t>
            </a:r>
            <a:r>
              <a:rPr lang="cs-CZ" dirty="0" smtClean="0"/>
              <a:t>pracovník dětských </a:t>
            </a:r>
            <a:r>
              <a:rPr lang="cs-CZ" dirty="0" err="1" smtClean="0"/>
              <a:t>odd.nemocnic</a:t>
            </a:r>
            <a:r>
              <a:rPr lang="cs-CZ" dirty="0" smtClean="0"/>
              <a:t>. </a:t>
            </a:r>
          </a:p>
          <a:p>
            <a:pPr>
              <a:buNone/>
            </a:pPr>
            <a:r>
              <a:rPr lang="cs-CZ" dirty="0" smtClean="0"/>
              <a:t>	- </a:t>
            </a:r>
            <a:r>
              <a:rPr lang="cs-CZ" dirty="0" smtClean="0">
                <a:solidFill>
                  <a:srgbClr val="FF0000"/>
                </a:solidFill>
              </a:rPr>
              <a:t>zaměřeno</a:t>
            </a:r>
            <a:r>
              <a:rPr lang="cs-CZ" dirty="0" smtClean="0"/>
              <a:t> </a:t>
            </a:r>
            <a:r>
              <a:rPr lang="cs-CZ" dirty="0" smtClean="0"/>
              <a:t>na pochopení psychiky hospitalizovaných dětí a jejich rodičů</a:t>
            </a:r>
          </a:p>
          <a:p>
            <a:pPr>
              <a:buNone/>
            </a:pPr>
            <a:r>
              <a:rPr lang="cs-CZ" dirty="0" smtClean="0"/>
              <a:t>	- </a:t>
            </a:r>
            <a:r>
              <a:rPr lang="cs-CZ" dirty="0" smtClean="0">
                <a:solidFill>
                  <a:srgbClr val="FF0000"/>
                </a:solidFill>
              </a:rPr>
              <a:t>navazuje </a:t>
            </a:r>
            <a:r>
              <a:rPr lang="cs-CZ" dirty="0" smtClean="0"/>
              <a:t>kontakt s dítětem, posiluje důvěru a ochotu spolupracovat s lékaři</a:t>
            </a:r>
          </a:p>
          <a:p>
            <a:pPr lvl="0">
              <a:buNone/>
            </a:pPr>
            <a:r>
              <a:rPr lang="cs-CZ" dirty="0" smtClean="0"/>
              <a:t>	- </a:t>
            </a:r>
            <a:r>
              <a:rPr lang="cs-CZ" dirty="0" smtClean="0">
                <a:solidFill>
                  <a:srgbClr val="FF0000"/>
                </a:solidFill>
              </a:rPr>
              <a:t>před přijetím </a:t>
            </a:r>
            <a:r>
              <a:rPr lang="cs-CZ" dirty="0" smtClean="0"/>
              <a:t>dítěte připravuje dítě a rodiče na hospitalizaci (</a:t>
            </a:r>
            <a:r>
              <a:rPr lang="cs-CZ" dirty="0" err="1" smtClean="0"/>
              <a:t>figurínyPéťa</a:t>
            </a:r>
            <a:r>
              <a:rPr lang="cs-CZ" dirty="0" smtClean="0"/>
              <a:t> </a:t>
            </a:r>
            <a:r>
              <a:rPr lang="cs-CZ" dirty="0" smtClean="0"/>
              <a:t>a Petruška – orgány na suché </a:t>
            </a:r>
            <a:r>
              <a:rPr lang="cs-CZ" dirty="0" smtClean="0"/>
              <a:t>zipy, </a:t>
            </a:r>
            <a:r>
              <a:rPr lang="cs-CZ" dirty="0" smtClean="0"/>
              <a:t>fotoalba a </a:t>
            </a:r>
            <a:r>
              <a:rPr lang="cs-CZ" dirty="0" err="1" smtClean="0"/>
              <a:t>fotoseriály</a:t>
            </a:r>
            <a:r>
              <a:rPr lang="cs-CZ" dirty="0" smtClean="0"/>
              <a:t> s </a:t>
            </a:r>
            <a:r>
              <a:rPr lang="cs-CZ" dirty="0" err="1" smtClean="0"/>
              <a:t>PaP</a:t>
            </a:r>
            <a:r>
              <a:rPr lang="cs-CZ" dirty="0" smtClean="0"/>
              <a:t> na konkrétních odd. </a:t>
            </a:r>
            <a:r>
              <a:rPr lang="cs-CZ" dirty="0" smtClean="0"/>
              <a:t>)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- </a:t>
            </a:r>
            <a:r>
              <a:rPr lang="cs-CZ" dirty="0" smtClean="0">
                <a:solidFill>
                  <a:srgbClr val="FF0000"/>
                </a:solidFill>
              </a:rPr>
              <a:t>při přijetí </a:t>
            </a:r>
            <a:r>
              <a:rPr lang="cs-CZ" dirty="0" smtClean="0"/>
              <a:t>– seznámení s personálem, kamarády, denním režimem</a:t>
            </a:r>
          </a:p>
          <a:p>
            <a:pPr>
              <a:buNone/>
            </a:pPr>
            <a:r>
              <a:rPr lang="cs-CZ" dirty="0" smtClean="0"/>
              <a:t>	- příprava </a:t>
            </a:r>
            <a:r>
              <a:rPr lang="cs-CZ" dirty="0" smtClean="0">
                <a:solidFill>
                  <a:srgbClr val="FF0000"/>
                </a:solidFill>
              </a:rPr>
              <a:t>před zákroky a vyšetřeními </a:t>
            </a:r>
            <a:r>
              <a:rPr lang="cs-CZ" dirty="0" smtClean="0"/>
              <a:t>dítěte</a:t>
            </a:r>
          </a:p>
          <a:p>
            <a:pPr>
              <a:buNone/>
            </a:pPr>
            <a:r>
              <a:rPr lang="cs-CZ" dirty="0" smtClean="0"/>
              <a:t>Podává pravdivé informace, vychází z dobré </a:t>
            </a:r>
            <a:r>
              <a:rPr lang="cs-CZ" dirty="0" smtClean="0"/>
              <a:t>znalosti </a:t>
            </a:r>
            <a:r>
              <a:rPr lang="cs-CZ" dirty="0" smtClean="0"/>
              <a:t>diagnóz, </a:t>
            </a:r>
            <a:r>
              <a:rPr lang="cs-CZ" dirty="0" err="1" smtClean="0"/>
              <a:t>spoluprácuje</a:t>
            </a:r>
            <a:r>
              <a:rPr lang="cs-CZ" dirty="0" smtClean="0"/>
              <a:t> </a:t>
            </a:r>
            <a:r>
              <a:rPr lang="cs-CZ" dirty="0" smtClean="0"/>
              <a:t>se zdravotníky</a:t>
            </a:r>
            <a:r>
              <a:rPr lang="cs-CZ" dirty="0" smtClean="0"/>
              <a:t>.</a:t>
            </a:r>
            <a:endParaRPr lang="cs-CZ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ERGOTERAPIE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800" dirty="0" smtClean="0">
                <a:solidFill>
                  <a:srgbClr val="FF0000"/>
                </a:solidFill>
              </a:rPr>
              <a:t>Terapie </a:t>
            </a:r>
            <a:r>
              <a:rPr lang="cs-CZ" sz="1800" dirty="0" err="1" smtClean="0">
                <a:solidFill>
                  <a:srgbClr val="FF0000"/>
                </a:solidFill>
              </a:rPr>
              <a:t>motoricko</a:t>
            </a:r>
            <a:r>
              <a:rPr lang="cs-CZ" sz="1800" dirty="0" smtClean="0">
                <a:solidFill>
                  <a:srgbClr val="FF0000"/>
                </a:solidFill>
              </a:rPr>
              <a:t> - </a:t>
            </a:r>
            <a:r>
              <a:rPr lang="cs-CZ" sz="1800" dirty="0" smtClean="0">
                <a:solidFill>
                  <a:srgbClr val="FF0000"/>
                </a:solidFill>
              </a:rPr>
              <a:t>intelektuálních </a:t>
            </a:r>
            <a:r>
              <a:rPr lang="cs-CZ" sz="1800" dirty="0" smtClean="0">
                <a:solidFill>
                  <a:srgbClr val="FF0000"/>
                </a:solidFill>
              </a:rPr>
              <a:t>funkcí </a:t>
            </a:r>
            <a:r>
              <a:rPr lang="cs-CZ" sz="1800" dirty="0" smtClean="0"/>
              <a:t>a sociálních schopností z cílem dosažení samostatnosti v osobním,sociálním a pracovním životě. </a:t>
            </a:r>
            <a:r>
              <a:rPr lang="cs-CZ" sz="1800" dirty="0" smtClean="0"/>
              <a:t>Aktivní </a:t>
            </a:r>
            <a:r>
              <a:rPr lang="cs-CZ" sz="1800" dirty="0" smtClean="0"/>
              <a:t>pomoc lidem každého </a:t>
            </a:r>
            <a:r>
              <a:rPr lang="cs-CZ" sz="1800" dirty="0" smtClean="0"/>
              <a:t>věku s fyzickým</a:t>
            </a:r>
            <a:r>
              <a:rPr lang="cs-CZ" sz="1800" dirty="0" smtClean="0"/>
              <a:t>, psychickým či intelektovým postižením, omezujícím jejich funkční kapacitu a </a:t>
            </a:r>
            <a:r>
              <a:rPr lang="cs-CZ" sz="1800" dirty="0" smtClean="0"/>
              <a:t>samostatnost</a:t>
            </a:r>
            <a:endParaRPr lang="cs-CZ" sz="1800" dirty="0" smtClean="0"/>
          </a:p>
          <a:p>
            <a:r>
              <a:rPr lang="cs-CZ" sz="1800" dirty="0" smtClean="0"/>
              <a:t>S možností použití bohatého spektra různých materiálů, je jedním z hlavních polí </a:t>
            </a:r>
            <a:r>
              <a:rPr lang="cs-CZ" sz="1800" dirty="0" smtClean="0"/>
              <a:t>ergoterapeutické </a:t>
            </a:r>
            <a:r>
              <a:rPr lang="cs-CZ" sz="1800" dirty="0" smtClean="0"/>
              <a:t>práce také cílený trénink vnímání a senzibility. Ergoterapie obsahuje také poradenskou činnost a to s hlavní orientací nejen na pacienta ale také na jeho rodinné příslušníky, jak i sestavení a adaptaci vhodných pomůcek na individuální potřeby pacienta.  </a:t>
            </a:r>
            <a:r>
              <a:rPr lang="cs-CZ" sz="1800" dirty="0" smtClean="0">
                <a:solidFill>
                  <a:srgbClr val="FF0000"/>
                </a:solidFill>
              </a:rPr>
              <a:t>Cílem </a:t>
            </a:r>
            <a:r>
              <a:rPr lang="cs-CZ" sz="1800" dirty="0" smtClean="0"/>
              <a:t>ergoterapeutické intervence je docílit prací v interdisciplinárním týmu zlepšení funkčního poškození pacienta, zabránění progrese a vzniku sekundárního poškození</a:t>
            </a:r>
            <a:r>
              <a:rPr lang="cs-CZ" sz="1800" dirty="0" smtClean="0"/>
              <a:t>.</a:t>
            </a:r>
            <a:endParaRPr lang="cs-CZ" sz="1800" dirty="0" smtClean="0"/>
          </a:p>
          <a:p>
            <a:r>
              <a:rPr lang="cs-CZ" sz="1800" dirty="0" smtClean="0"/>
              <a:t>Hlavní ergoterapeutické </a:t>
            </a:r>
            <a:r>
              <a:rPr lang="cs-CZ" sz="1800" dirty="0" smtClean="0">
                <a:solidFill>
                  <a:srgbClr val="FF0000"/>
                </a:solidFill>
              </a:rPr>
              <a:t>úkoly: </a:t>
            </a:r>
            <a:endParaRPr lang="cs-CZ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	</a:t>
            </a:r>
            <a:r>
              <a:rPr lang="cs-CZ" sz="1800" dirty="0" smtClean="0">
                <a:solidFill>
                  <a:srgbClr val="FF0000"/>
                </a:solidFill>
              </a:rPr>
              <a:t>- </a:t>
            </a:r>
            <a:r>
              <a:rPr lang="cs-CZ" sz="1800" dirty="0" err="1" smtClean="0"/>
              <a:t>Senzomotorická</a:t>
            </a:r>
            <a:r>
              <a:rPr lang="cs-CZ" sz="1800" dirty="0" smtClean="0"/>
              <a:t> </a:t>
            </a:r>
            <a:r>
              <a:rPr lang="cs-CZ" sz="1800" dirty="0" smtClean="0"/>
              <a:t>funkční terapie</a:t>
            </a:r>
          </a:p>
          <a:p>
            <a:pPr>
              <a:buNone/>
            </a:pPr>
            <a:r>
              <a:rPr lang="cs-CZ" sz="1800" dirty="0" smtClean="0"/>
              <a:t>	- Trénink </a:t>
            </a:r>
            <a:r>
              <a:rPr lang="cs-CZ" sz="1800" dirty="0" smtClean="0"/>
              <a:t>kognitivních funkcí </a:t>
            </a:r>
          </a:p>
          <a:p>
            <a:pPr>
              <a:buNone/>
            </a:pPr>
            <a:r>
              <a:rPr lang="cs-CZ" sz="1800" dirty="0" smtClean="0"/>
              <a:t>	- Trénink soběstačnosti </a:t>
            </a:r>
            <a:r>
              <a:rPr lang="cs-CZ" sz="1800" dirty="0" smtClean="0"/>
              <a:t>– </a:t>
            </a:r>
            <a:r>
              <a:rPr lang="cs-CZ" sz="1800" dirty="0" err="1" smtClean="0"/>
              <a:t>Activities</a:t>
            </a:r>
            <a:r>
              <a:rPr lang="cs-CZ" sz="1800" dirty="0" smtClean="0"/>
              <a:t> </a:t>
            </a:r>
            <a:r>
              <a:rPr lang="cs-CZ" sz="1800" dirty="0" err="1" smtClean="0"/>
              <a:t>of</a:t>
            </a:r>
            <a:r>
              <a:rPr lang="cs-CZ" sz="1800" dirty="0" smtClean="0"/>
              <a:t> </a:t>
            </a:r>
            <a:r>
              <a:rPr lang="cs-CZ" sz="1800" dirty="0" err="1" smtClean="0"/>
              <a:t>daily</a:t>
            </a:r>
            <a:r>
              <a:rPr lang="cs-CZ" sz="1800" dirty="0" smtClean="0"/>
              <a:t> </a:t>
            </a:r>
            <a:r>
              <a:rPr lang="cs-CZ" sz="1800" dirty="0" err="1" smtClean="0"/>
              <a:t>living</a:t>
            </a:r>
            <a:r>
              <a:rPr lang="cs-CZ" sz="1800" dirty="0" smtClean="0"/>
              <a:t> ADL</a:t>
            </a:r>
          </a:p>
          <a:p>
            <a:pPr>
              <a:buNone/>
            </a:pPr>
            <a:r>
              <a:rPr lang="cs-CZ" sz="1800" dirty="0" smtClean="0"/>
              <a:t>	- Trénink </a:t>
            </a:r>
            <a:r>
              <a:rPr lang="cs-CZ" sz="1800" dirty="0" smtClean="0"/>
              <a:t>v domácím </a:t>
            </a:r>
            <a:r>
              <a:rPr lang="cs-CZ" sz="1800" dirty="0" smtClean="0"/>
              <a:t>okolí</a:t>
            </a:r>
            <a:r>
              <a:rPr lang="cs-CZ" sz="1800" dirty="0" smtClean="0"/>
              <a:t> </a:t>
            </a:r>
          </a:p>
          <a:p>
            <a:endParaRPr lang="cs-CZ" sz="1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330</TotalTime>
  <Words>524</Words>
  <Application>Microsoft Office PowerPoint</Application>
  <PresentationFormat>Předvádění na obrazovce (4:3)</PresentationFormat>
  <Paragraphs>87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Vrchol</vt:lpstr>
      <vt:lpstr>TERAPIE</vt:lpstr>
      <vt:lpstr>TERAPIE</vt:lpstr>
      <vt:lpstr>HIPOTERAPIE</vt:lpstr>
      <vt:lpstr>HIPOTERAPIE</vt:lpstr>
      <vt:lpstr>CANISTERAPIE</vt:lpstr>
      <vt:lpstr>ARTETERAPIE</vt:lpstr>
      <vt:lpstr>MUZIKOTERAPIE</vt:lpstr>
      <vt:lpstr>HERNÍ TERAPIE</vt:lpstr>
      <vt:lpstr>ERGOTERAPIE</vt:lpstr>
      <vt:lpstr>ERGOTERAPIE</vt:lpstr>
      <vt:lpstr>POUŽITÁ LITERATURA</vt:lpstr>
    </vt:vector>
  </TitlesOfParts>
  <Company>Your Organization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TERAPIE</dc:title>
  <dc:creator>Your User Name</dc:creator>
  <cp:lastModifiedBy>Your User Name</cp:lastModifiedBy>
  <cp:revision>8</cp:revision>
  <dcterms:created xsi:type="dcterms:W3CDTF">2011-08-25T12:11:21Z</dcterms:created>
  <dcterms:modified xsi:type="dcterms:W3CDTF">2011-08-25T20:35:46Z</dcterms:modified>
</cp:coreProperties>
</file>