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71" r:id="rId11"/>
    <p:sldId id="265" r:id="rId12"/>
    <p:sldId id="269" r:id="rId13"/>
    <p:sldId id="268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6600"/>
    <a:srgbClr val="9966FF"/>
    <a:srgbClr val="FF66FF"/>
    <a:srgbClr val="FF99CC"/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65FDDF-97CC-4D24-9060-E3AC717A2C0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CD2207-BD02-4CE9-9A87-858C372023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65FDDF-97CC-4D24-9060-E3AC717A2C0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D2207-BD02-4CE9-9A87-858C372023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65FDDF-97CC-4D24-9060-E3AC717A2C0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D2207-BD02-4CE9-9A87-858C372023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65FDDF-97CC-4D24-9060-E3AC717A2C0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D2207-BD02-4CE9-9A87-858C3720233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65FDDF-97CC-4D24-9060-E3AC717A2C0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D2207-BD02-4CE9-9A87-858C3720233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65FDDF-97CC-4D24-9060-E3AC717A2C0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D2207-BD02-4CE9-9A87-858C3720233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65FDDF-97CC-4D24-9060-E3AC717A2C0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D2207-BD02-4CE9-9A87-858C3720233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65FDDF-97CC-4D24-9060-E3AC717A2C0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D2207-BD02-4CE9-9A87-858C37202331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65FDDF-97CC-4D24-9060-E3AC717A2C0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D2207-BD02-4CE9-9A87-858C372023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C65FDDF-97CC-4D24-9060-E3AC717A2C0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CD2207-BD02-4CE9-9A87-858C3720233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65FDDF-97CC-4D24-9060-E3AC717A2C0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CD2207-BD02-4CE9-9A87-858C3720233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C65FDDF-97CC-4D24-9060-E3AC717A2C0E}" type="datetimeFigureOut">
              <a:rPr lang="cs-CZ" smtClean="0"/>
              <a:t>8.11.2012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CD2207-BD02-4CE9-9A87-858C372023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o/1499/el/estud/fsps/ps09/tanec/web/index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is.muni.cz/auth/do/rect/el/estud/fsps/js11/terminologie/web/index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Gymnastika</a:t>
            </a:r>
            <a:endParaRPr lang="cs-CZ" dirty="0"/>
          </a:p>
        </p:txBody>
      </p:sp>
      <p:pic>
        <p:nvPicPr>
          <p:cNvPr id="1026" name="Picture 2" descr="C:\Users\Svobodová\Downloads\foto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8280920" cy="50505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548680"/>
            <a:ext cx="8676456" cy="54584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Anatomie, funkční anatomie</a:t>
            </a:r>
          </a:p>
          <a:p>
            <a:r>
              <a:rPr lang="cs-CZ" dirty="0" smtClean="0"/>
              <a:t>Fyziologie tělesných cvičení</a:t>
            </a:r>
          </a:p>
          <a:p>
            <a:r>
              <a:rPr lang="cs-CZ" dirty="0" smtClean="0"/>
              <a:t>Odborná terminologie</a:t>
            </a:r>
          </a:p>
          <a:p>
            <a:r>
              <a:rPr lang="cs-CZ" dirty="0" smtClean="0"/>
              <a:t>Teorie sportovního tréninku</a:t>
            </a:r>
          </a:p>
          <a:p>
            <a:pPr>
              <a:buNone/>
            </a:pPr>
            <a:r>
              <a:rPr lang="cs-CZ" dirty="0" smtClean="0"/>
              <a:t>			</a:t>
            </a:r>
            <a:r>
              <a:rPr lang="cs-CZ" sz="4800" dirty="0" smtClean="0">
                <a:solidFill>
                  <a:srgbClr val="FF0000"/>
                </a:solidFill>
              </a:rPr>
              <a:t>Základní gymnastika</a:t>
            </a:r>
          </a:p>
          <a:p>
            <a:r>
              <a:rPr lang="cs-CZ" dirty="0" smtClean="0"/>
              <a:t>Rytmická gymnastika</a:t>
            </a:r>
          </a:p>
          <a:p>
            <a:r>
              <a:rPr lang="cs-CZ" dirty="0" smtClean="0"/>
              <a:t>Sportovní gymnastika</a:t>
            </a:r>
          </a:p>
          <a:p>
            <a:r>
              <a:rPr lang="cs-CZ" dirty="0" smtClean="0"/>
              <a:t>Tance</a:t>
            </a:r>
          </a:p>
          <a:p>
            <a:r>
              <a:rPr lang="cs-CZ" dirty="0" smtClean="0"/>
              <a:t>Zdravotní tělesná výchova</a:t>
            </a:r>
          </a:p>
          <a:p>
            <a:r>
              <a:rPr lang="cs-CZ" dirty="0" smtClean="0"/>
              <a:t>Kompenzační cvičení</a:t>
            </a:r>
          </a:p>
          <a:p>
            <a:r>
              <a:rPr lang="cs-CZ" dirty="0" smtClean="0"/>
              <a:t>Úpolové sporty</a:t>
            </a:r>
          </a:p>
          <a:p>
            <a:r>
              <a:rPr lang="cs-CZ" dirty="0" smtClean="0"/>
              <a:t>Sportovní hry</a:t>
            </a:r>
          </a:p>
          <a:p>
            <a:r>
              <a:rPr lang="cs-CZ" dirty="0" smtClean="0"/>
              <a:t>Atletika</a:t>
            </a:r>
          </a:p>
          <a:p>
            <a:r>
              <a:rPr lang="cs-CZ" dirty="0" smtClean="0"/>
              <a:t>Plavání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Nejpropracovanější metoda hudebně pohybové výchovy s gymnastickým zaměřením</a:t>
            </a:r>
          </a:p>
          <a:p>
            <a:r>
              <a:rPr lang="cs-CZ" dirty="0" smtClean="0"/>
              <a:t>spojení </a:t>
            </a:r>
            <a:r>
              <a:rPr lang="cs-CZ" dirty="0"/>
              <a:t>pohybu s hudbou nebo jiným rytmickým </a:t>
            </a:r>
            <a:r>
              <a:rPr lang="cs-CZ" dirty="0" smtClean="0"/>
              <a:t>doprovodem</a:t>
            </a:r>
          </a:p>
          <a:p>
            <a:r>
              <a:rPr lang="cs-CZ" dirty="0" smtClean="0"/>
              <a:t>Základem - záměrné </a:t>
            </a:r>
            <a:r>
              <a:rPr lang="cs-CZ" dirty="0"/>
              <a:t>utváření </a:t>
            </a:r>
            <a:r>
              <a:rPr lang="cs-CZ" dirty="0" err="1" smtClean="0"/>
              <a:t>esteticko</a:t>
            </a:r>
            <a:r>
              <a:rPr lang="cs-CZ" dirty="0" smtClean="0"/>
              <a:t> -</a:t>
            </a:r>
            <a:r>
              <a:rPr lang="cs-CZ" dirty="0"/>
              <a:t>koordinačních dovedností založených na osvojování uvědomělého řízeného estetického a optimálně rytmizovaného pohybu s cílem formování kultivovaného pohybového </a:t>
            </a:r>
            <a:r>
              <a:rPr lang="cs-CZ" dirty="0" smtClean="0"/>
              <a:t>projevu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9966FF"/>
                </a:solidFill>
              </a:rPr>
              <a:t>Rytmická gymnastika</a:t>
            </a:r>
            <a:endParaRPr lang="cs-CZ" dirty="0">
              <a:solidFill>
                <a:srgbClr val="9966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Funkce hudební předlohy:</a:t>
            </a:r>
          </a:p>
          <a:p>
            <a:pPr>
              <a:buNone/>
            </a:pPr>
            <a:r>
              <a:rPr lang="cs-CZ" dirty="0" smtClean="0"/>
              <a:t>motivační</a:t>
            </a:r>
            <a:r>
              <a:rPr lang="cs-CZ" dirty="0"/>
              <a:t>, regulační a </a:t>
            </a:r>
            <a:r>
              <a:rPr lang="cs-CZ" dirty="0" smtClean="0"/>
              <a:t>dramatickou</a:t>
            </a:r>
          </a:p>
          <a:p>
            <a:r>
              <a:rPr lang="cs-CZ" dirty="0" smtClean="0"/>
              <a:t>Myšlenkový </a:t>
            </a:r>
            <a:r>
              <a:rPr lang="cs-CZ" dirty="0"/>
              <a:t>a emocionální obsah hudební předlohy ovlivňuje výběr pohybového </a:t>
            </a:r>
            <a:r>
              <a:rPr lang="cs-CZ" dirty="0" smtClean="0"/>
              <a:t>řešení</a:t>
            </a:r>
          </a:p>
          <a:p>
            <a:r>
              <a:rPr lang="cs-CZ" dirty="0" smtClean="0"/>
              <a:t>Rytmus pohybu – důležitá součást správného </a:t>
            </a:r>
            <a:r>
              <a:rPr lang="cs-CZ" dirty="0"/>
              <a:t>provedení cviků</a:t>
            </a:r>
            <a:r>
              <a:rPr lang="cs-CZ" dirty="0" smtClean="0"/>
              <a:t> </a:t>
            </a:r>
          </a:p>
          <a:p>
            <a:r>
              <a:rPr lang="cs-CZ" dirty="0"/>
              <a:t>Rytmizaci pohybu musíme při cvičení sladit s rytmem vdechu a výdechu, uspořádat střídání napětí a uvolnění, zátěže a </a:t>
            </a:r>
            <a:r>
              <a:rPr lang="cs-CZ" dirty="0" smtClean="0"/>
              <a:t>odpočinku</a:t>
            </a:r>
          </a:p>
          <a:p>
            <a:r>
              <a:rPr lang="cs-CZ" dirty="0"/>
              <a:t>Rytmická gymnastika </a:t>
            </a:r>
            <a:r>
              <a:rPr lang="cs-CZ" dirty="0" smtClean="0"/>
              <a:t>- vytváří </a:t>
            </a:r>
            <a:r>
              <a:rPr lang="cs-CZ" dirty="0"/>
              <a:t>základ pro </a:t>
            </a:r>
            <a:r>
              <a:rPr lang="cs-CZ" dirty="0" smtClean="0"/>
              <a:t>tanec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9966FF"/>
                </a:solidFill>
              </a:rPr>
              <a:t>Rytmická gymnastika</a:t>
            </a:r>
            <a:endParaRPr lang="cs-CZ" dirty="0">
              <a:solidFill>
                <a:srgbClr val="9966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>
                <a:solidFill>
                  <a:srgbClr val="FF0000"/>
                </a:solidFill>
                <a:hlinkClick r:id="rId2"/>
              </a:rPr>
              <a:t>Lidový tanec</a:t>
            </a:r>
          </a:p>
          <a:p>
            <a:r>
              <a:rPr lang="cs-CZ" sz="2800" dirty="0" smtClean="0">
                <a:solidFill>
                  <a:srgbClr val="FF0000"/>
                </a:solidFill>
                <a:hlinkClick r:id="rId2"/>
              </a:rPr>
              <a:t>Klasický tanec</a:t>
            </a:r>
          </a:p>
          <a:p>
            <a:r>
              <a:rPr lang="cs-CZ" sz="2800" dirty="0" smtClean="0">
                <a:solidFill>
                  <a:srgbClr val="FF0000"/>
                </a:solidFill>
                <a:hlinkClick r:id="rId2"/>
              </a:rPr>
              <a:t>Moderní a jazzový tanec</a:t>
            </a:r>
          </a:p>
          <a:p>
            <a:r>
              <a:rPr lang="cs-CZ" sz="2800" dirty="0" smtClean="0">
                <a:solidFill>
                  <a:srgbClr val="FF0000"/>
                </a:solidFill>
                <a:hlinkClick r:id="rId2"/>
              </a:rPr>
              <a:t>Společenský tanec</a:t>
            </a:r>
          </a:p>
          <a:p>
            <a:r>
              <a:rPr lang="cs-CZ" sz="2800" dirty="0" smtClean="0">
                <a:solidFill>
                  <a:srgbClr val="FF0000"/>
                </a:solidFill>
                <a:hlinkClick r:id="rId2"/>
              </a:rPr>
              <a:t>Country tanec</a:t>
            </a:r>
          </a:p>
          <a:p>
            <a:r>
              <a:rPr lang="cs-CZ" sz="2800" dirty="0" smtClean="0">
                <a:solidFill>
                  <a:srgbClr val="FF0000"/>
                </a:solidFill>
                <a:hlinkClick r:id="rId2"/>
              </a:rPr>
              <a:t>Rokenrol</a:t>
            </a:r>
          </a:p>
          <a:p>
            <a:r>
              <a:rPr lang="cs-CZ" sz="2800" dirty="0" smtClean="0">
                <a:solidFill>
                  <a:srgbClr val="FF0000"/>
                </a:solidFill>
                <a:hlinkClick r:id="rId2"/>
              </a:rPr>
              <a:t>Současné taneční styly</a:t>
            </a:r>
          </a:p>
          <a:p>
            <a:endParaRPr lang="cs-CZ" sz="2800" u="sng" dirty="0" smtClean="0">
              <a:hlinkClick r:id="rId2"/>
            </a:endParaRPr>
          </a:p>
          <a:p>
            <a:pPr>
              <a:buNone/>
            </a:pPr>
            <a:endParaRPr lang="cs-CZ" sz="2800" u="sng" dirty="0" smtClean="0">
              <a:hlinkClick r:id="rId2"/>
            </a:endParaRPr>
          </a:p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https://is.muni.cz/auth/do/1499/el/estud/fsps/ps09/tanec/web/index.html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T</a:t>
            </a:r>
            <a:r>
              <a:rPr lang="cs-CZ" dirty="0" smtClean="0">
                <a:solidFill>
                  <a:srgbClr val="FF0000"/>
                </a:solidFill>
              </a:rPr>
              <a:t>ance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Uživatel\Downloads\rozcvičení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Gymnastika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4725144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dirty="0" smtClean="0"/>
              <a:t>Gymnastika není účelem, ale prostředkem jak výcvikem těla zušlechtit a zdokonalit člověka, aby byl tělesně a duševně harmonický.</a:t>
            </a:r>
          </a:p>
          <a:p>
            <a:pPr>
              <a:buNone/>
            </a:pPr>
            <a:r>
              <a:rPr lang="cs-CZ" dirty="0" smtClean="0"/>
              <a:t>				Jan Krištof </a:t>
            </a:r>
            <a:r>
              <a:rPr lang="cs-CZ" dirty="0" err="1" smtClean="0"/>
              <a:t>Guts</a:t>
            </a:r>
            <a:r>
              <a:rPr lang="cs-CZ" dirty="0" smtClean="0"/>
              <a:t>-</a:t>
            </a:r>
            <a:r>
              <a:rPr lang="cs-CZ" dirty="0" err="1" smtClean="0"/>
              <a:t>Muts</a:t>
            </a:r>
            <a:r>
              <a:rPr lang="cs-CZ" dirty="0" smtClean="0"/>
              <a:t> (1815)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</a:t>
            </a:r>
            <a:r>
              <a:rPr lang="cs-CZ" dirty="0" smtClean="0">
                <a:solidFill>
                  <a:srgbClr val="FF66FF"/>
                </a:solidFill>
              </a:rPr>
              <a:t>Gymnastické druhy        	 </a:t>
            </a:r>
            <a:r>
              <a:rPr lang="cs-CZ" dirty="0" smtClean="0">
                <a:solidFill>
                  <a:srgbClr val="0070C0"/>
                </a:solidFill>
              </a:rPr>
              <a:t>Gymnastické sporty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Diferenciace gymnasticky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79512" y="2132856"/>
          <a:ext cx="8784975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995"/>
                <a:gridCol w="1756995"/>
                <a:gridCol w="1756995"/>
                <a:gridCol w="1756995"/>
                <a:gridCol w="1756995"/>
              </a:tblGrid>
              <a:tr h="495055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66FF"/>
                          </a:solidFill>
                        </a:rPr>
                        <a:t>Základní gymnastika</a:t>
                      </a:r>
                      <a:endParaRPr lang="cs-CZ" dirty="0">
                        <a:solidFill>
                          <a:srgbClr val="FF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66FF"/>
                          </a:solidFill>
                        </a:rPr>
                        <a:t>Rytmická</a:t>
                      </a:r>
                    </a:p>
                    <a:p>
                      <a:r>
                        <a:rPr lang="cs-CZ" dirty="0" smtClean="0">
                          <a:solidFill>
                            <a:srgbClr val="FF66FF"/>
                          </a:solidFill>
                        </a:rPr>
                        <a:t>gymnastika</a:t>
                      </a:r>
                      <a:endParaRPr lang="cs-CZ" dirty="0">
                        <a:solidFill>
                          <a:srgbClr val="FF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66FF"/>
                          </a:solidFill>
                        </a:rPr>
                        <a:t>Aerobik</a:t>
                      </a:r>
                      <a:endParaRPr lang="cs-CZ" dirty="0">
                        <a:solidFill>
                          <a:srgbClr val="FF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Olympijské</a:t>
                      </a:r>
                      <a:endParaRPr lang="cs-CZ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Neolympijské</a:t>
                      </a:r>
                      <a:endParaRPr lang="cs-CZ" sz="16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FF66FF"/>
                          </a:solidFill>
                        </a:rPr>
                        <a:t>Pořadová cvičení</a:t>
                      </a:r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FF66FF"/>
                          </a:solidFill>
                        </a:rPr>
                        <a:t>Hudebně – pohybová cv.</a:t>
                      </a:r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FF66FF"/>
                          </a:solidFill>
                        </a:rPr>
                        <a:t>Kondiční cv. bez náčiní</a:t>
                      </a:r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70C0"/>
                          </a:solidFill>
                        </a:rPr>
                        <a:t>Sportovní</a:t>
                      </a:r>
                      <a:r>
                        <a:rPr lang="cs-CZ" sz="1600" baseline="0" dirty="0" smtClean="0">
                          <a:solidFill>
                            <a:srgbClr val="0070C0"/>
                          </a:solidFill>
                        </a:rPr>
                        <a:t> gymnastika</a:t>
                      </a:r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70C0"/>
                          </a:solidFill>
                        </a:rPr>
                        <a:t>Sportovní aerobik</a:t>
                      </a:r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95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FF66FF"/>
                          </a:solidFill>
                        </a:rPr>
                        <a:t>Prostná</a:t>
                      </a:r>
                    </a:p>
                    <a:p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FF66FF"/>
                          </a:solidFill>
                        </a:rPr>
                        <a:t>Cvičení bez náčiní</a:t>
                      </a:r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FF66FF"/>
                          </a:solidFill>
                        </a:rPr>
                        <a:t>Kondiční cv. s náčiním</a:t>
                      </a:r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70C0"/>
                          </a:solidFill>
                        </a:rPr>
                        <a:t>Moderní gymnastika</a:t>
                      </a:r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70C0"/>
                          </a:solidFill>
                        </a:rPr>
                        <a:t>Sportovní akrobacie</a:t>
                      </a:r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FF66FF"/>
                          </a:solidFill>
                        </a:rPr>
                        <a:t>Cvičení s náčiním</a:t>
                      </a:r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FF66FF"/>
                          </a:solidFill>
                        </a:rPr>
                        <a:t>Cvičení s náčiním</a:t>
                      </a:r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FF66FF"/>
                          </a:solidFill>
                        </a:rPr>
                        <a:t>Taneční choreografie</a:t>
                      </a:r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70C0"/>
                          </a:solidFill>
                        </a:rPr>
                        <a:t>Skoky na trampolíně</a:t>
                      </a:r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70C0"/>
                          </a:solidFill>
                        </a:rPr>
                        <a:t>TeamGym</a:t>
                      </a:r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FF66FF"/>
                          </a:solidFill>
                        </a:rPr>
                        <a:t>Cvičení na nářadí</a:t>
                      </a:r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solidFill>
                            <a:srgbClr val="FF66FF"/>
                          </a:solidFill>
                        </a:rPr>
                        <a:t>Tanec</a:t>
                      </a:r>
                    </a:p>
                    <a:p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70C0"/>
                          </a:solidFill>
                        </a:rPr>
                        <a:t>Estetická skupinová g.</a:t>
                      </a:r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FF66FF"/>
                          </a:solidFill>
                        </a:rPr>
                        <a:t>Akrobatická cvičení</a:t>
                      </a:r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70C0"/>
                          </a:solidFill>
                        </a:rPr>
                        <a:t>Fitness</a:t>
                      </a:r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95055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FF66FF"/>
                          </a:solidFill>
                        </a:rPr>
                        <a:t>Cvičení užitá</a:t>
                      </a:r>
                      <a:endParaRPr lang="cs-CZ" sz="1600" dirty="0">
                        <a:solidFill>
                          <a:srgbClr val="FF66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70C0"/>
                          </a:solidFill>
                        </a:rPr>
                        <a:t>Akrobatický</a:t>
                      </a:r>
                      <a:r>
                        <a:rPr lang="cs-CZ" sz="1600" baseline="0" dirty="0" smtClean="0">
                          <a:solidFill>
                            <a:srgbClr val="0070C0"/>
                          </a:solidFill>
                        </a:rPr>
                        <a:t> rokenrol</a:t>
                      </a:r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95055"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60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solidFill>
                            <a:srgbClr val="0070C0"/>
                          </a:solidFill>
                        </a:rPr>
                        <a:t>Sportovní kulturistika</a:t>
                      </a:r>
                      <a:endParaRPr lang="cs-CZ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Všestranně rozvíjející cvičení ovlivňující další pohybové aktivity, zdravotní pohybový program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Získání, udržení a zvýšení tělesné zdatnosti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Pohybová kultivace – technické a ekonomické provádění pohybového úkolu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Zdravotní aspekty pohybu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00B050"/>
                </a:solidFill>
              </a:rPr>
              <a:t>Základní gymnastika</a:t>
            </a:r>
            <a:endParaRPr lang="cs-CZ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Přirozené polohy a pohyby těla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Uměle vytvořené cviky</a:t>
            </a:r>
          </a:p>
          <a:p>
            <a:r>
              <a:rPr lang="cs-CZ" sz="2800" dirty="0" smtClean="0">
                <a:solidFill>
                  <a:srgbClr val="FF0000"/>
                </a:solidFill>
              </a:rPr>
              <a:t>Odborné terminologické názvosloví </a:t>
            </a:r>
            <a:r>
              <a:rPr lang="cs-CZ" dirty="0" smtClean="0">
                <a:hlinkClick r:id="rId2"/>
              </a:rPr>
              <a:t>https://is.muni.cz/auth/do/rect/el/estud/fsps/js11/terminologie/web/index.htm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00B050"/>
                </a:solidFill>
              </a:rPr>
              <a:t>Základní gymnastika </a:t>
            </a:r>
            <a:br>
              <a:rPr lang="cs-CZ" dirty="0" smtClean="0">
                <a:solidFill>
                  <a:srgbClr val="00B050"/>
                </a:solidFill>
              </a:rPr>
            </a:br>
            <a:r>
              <a:rPr lang="cs-CZ" dirty="0" smtClean="0"/>
              <a:t>obsah</a:t>
            </a:r>
            <a:endParaRPr lang="cs-CZ" dirty="0"/>
          </a:p>
        </p:txBody>
      </p:sp>
      <p:pic>
        <p:nvPicPr>
          <p:cNvPr id="4" name="Picture 2" descr="C:\Users\Uživatel\Downloads\s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645024"/>
            <a:ext cx="4393454" cy="2926717"/>
          </a:xfrm>
          <a:prstGeom prst="rect">
            <a:avLst/>
          </a:prstGeom>
          <a:noFill/>
        </p:spPr>
      </p:pic>
      <p:pic>
        <p:nvPicPr>
          <p:cNvPr id="5" name="Picture 4" descr="C:\Users\Uživatel\Downloads\img_4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645024"/>
            <a:ext cx="4431403" cy="295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Držení těla – hodnocení, vypěstování návyku</a:t>
            </a:r>
          </a:p>
          <a:p>
            <a:r>
              <a:rPr lang="cs-CZ" dirty="0" smtClean="0"/>
              <a:t>Rozcvičení –zahřátí, kloubně-mobilizační </a:t>
            </a:r>
            <a:r>
              <a:rPr lang="cs-CZ" dirty="0" smtClean="0"/>
              <a:t>			cvičení </a:t>
            </a:r>
            <a:r>
              <a:rPr lang="cs-CZ" dirty="0" smtClean="0"/>
              <a:t>dynamický </a:t>
            </a:r>
            <a:r>
              <a:rPr lang="cs-CZ" dirty="0" smtClean="0"/>
              <a:t>strečink</a:t>
            </a:r>
          </a:p>
          <a:p>
            <a:r>
              <a:rPr lang="cs-CZ" dirty="0" smtClean="0"/>
              <a:t>Strečink – statický, dynamický, aktivní, 			pasivní, </a:t>
            </a:r>
            <a:r>
              <a:rPr lang="cs-CZ" dirty="0" err="1" smtClean="0"/>
              <a:t>postizometrická</a:t>
            </a:r>
            <a:r>
              <a:rPr lang="cs-CZ" dirty="0" smtClean="0"/>
              <a:t> relaxace </a:t>
            </a:r>
          </a:p>
          <a:p>
            <a:pPr>
              <a:buNone/>
            </a:pPr>
            <a:r>
              <a:rPr lang="cs-CZ" dirty="0" smtClean="0"/>
              <a:t>		(napínací reflex, ochranný útlum,..)</a:t>
            </a:r>
          </a:p>
          <a:p>
            <a:r>
              <a:rPr lang="cs-CZ" dirty="0" smtClean="0"/>
              <a:t>Posilování – zásady, funkce hlubokého 			stabilizačního systému, funkce svalů 		a svalových skupin, dýchání</a:t>
            </a:r>
          </a:p>
          <a:p>
            <a:pPr>
              <a:buNone/>
            </a:pPr>
            <a:r>
              <a:rPr lang="cs-CZ" dirty="0" smtClean="0"/>
              <a:t>		(svaly převážně </a:t>
            </a:r>
            <a:r>
              <a:rPr lang="cs-CZ" dirty="0" err="1" smtClean="0"/>
              <a:t>fázické</a:t>
            </a:r>
            <a:r>
              <a:rPr lang="cs-CZ" dirty="0" smtClean="0"/>
              <a:t>, posturální)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00B050"/>
                </a:solidFill>
              </a:rPr>
              <a:t>Základní gymnastika </a:t>
            </a:r>
            <a:br>
              <a:rPr lang="cs-CZ" dirty="0" smtClean="0">
                <a:solidFill>
                  <a:srgbClr val="00B050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živatel\Downloads\žebři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052736"/>
            <a:ext cx="2915816" cy="5557912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 smtClean="0">
                <a:solidFill>
                  <a:srgbClr val="FF0000"/>
                </a:solidFill>
              </a:rPr>
              <a:t>Cvičení s náčiním</a:t>
            </a:r>
          </a:p>
          <a:p>
            <a:pPr>
              <a:buNone/>
            </a:pPr>
            <a:r>
              <a:rPr lang="cs-CZ" dirty="0" smtClean="0"/>
              <a:t>	tyče, švihadla, míče, činky, overbally,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dynabendy, medicimbaly</a:t>
            </a:r>
          </a:p>
          <a:p>
            <a:r>
              <a:rPr lang="cs-CZ" u="sng" dirty="0" smtClean="0">
                <a:solidFill>
                  <a:srgbClr val="FF0000"/>
                </a:solidFill>
              </a:rPr>
              <a:t>Cvičení na nářadí</a:t>
            </a:r>
          </a:p>
          <a:p>
            <a:pPr>
              <a:buNone/>
            </a:pPr>
            <a:r>
              <a:rPr lang="cs-CZ" dirty="0" smtClean="0"/>
              <a:t>	lavičky, žebřiny, švédské bedny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Didaktické zásady, terminologie cvičení s …</a:t>
            </a:r>
          </a:p>
          <a:p>
            <a:r>
              <a:rPr lang="cs-CZ" dirty="0" smtClean="0"/>
              <a:t>Výběr vhodného náčiní a nářadí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Cílený rozvoj motorických schopností</a:t>
            </a:r>
          </a:p>
          <a:p>
            <a:r>
              <a:rPr lang="cs-CZ" dirty="0" smtClean="0"/>
              <a:t>Využití náčiní a nářadí v regeneraci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00B050"/>
                </a:solidFill>
              </a:rPr>
              <a:t>Základní gymnastika </a:t>
            </a:r>
            <a:br>
              <a:rPr lang="cs-CZ" dirty="0" smtClean="0">
                <a:solidFill>
                  <a:srgbClr val="00B050"/>
                </a:solidFill>
              </a:rPr>
            </a:br>
            <a:r>
              <a:rPr lang="cs-CZ" dirty="0" smtClean="0"/>
              <a:t>obsah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Motoricko-funkční příprava</a:t>
            </a:r>
          </a:p>
          <a:p>
            <a:r>
              <a:rPr lang="cs-CZ" dirty="0" smtClean="0"/>
              <a:t>Zpevňovací příprava</a:t>
            </a:r>
          </a:p>
          <a:p>
            <a:r>
              <a:rPr lang="cs-CZ" dirty="0" smtClean="0"/>
              <a:t>Podporová příprava</a:t>
            </a:r>
          </a:p>
          <a:p>
            <a:r>
              <a:rPr lang="cs-CZ" dirty="0" smtClean="0"/>
              <a:t>Odrazová příprava</a:t>
            </a:r>
          </a:p>
          <a:p>
            <a:r>
              <a:rPr lang="cs-CZ" dirty="0" err="1" smtClean="0"/>
              <a:t>Doskoková</a:t>
            </a:r>
            <a:r>
              <a:rPr lang="cs-CZ" dirty="0" smtClean="0"/>
              <a:t> příprava</a:t>
            </a:r>
          </a:p>
          <a:p>
            <a:r>
              <a:rPr lang="cs-CZ" dirty="0" smtClean="0"/>
              <a:t>Rotační příprava</a:t>
            </a:r>
          </a:p>
          <a:p>
            <a:endParaRPr lang="cs-CZ" dirty="0" smtClean="0"/>
          </a:p>
          <a:p>
            <a:r>
              <a:rPr lang="cs-CZ" dirty="0" smtClean="0"/>
              <a:t>Využití náčiní </a:t>
            </a:r>
          </a:p>
          <a:p>
            <a:pPr>
              <a:buNone/>
            </a:pPr>
            <a:r>
              <a:rPr lang="cs-CZ" dirty="0" smtClean="0"/>
              <a:t>a nářadí v motoricko-funkční přípravě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00B050"/>
                </a:solidFill>
              </a:rPr>
              <a:t>Základní gymnastika</a:t>
            </a:r>
            <a:r>
              <a:rPr lang="cs-CZ" dirty="0" smtClean="0">
                <a:solidFill>
                  <a:srgbClr val="0070C0"/>
                </a:solidFill>
              </a:rPr>
              <a:t/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akrobatická příprava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4" name="Picture 3" descr="C:\Users\Uživatel\Downloads\poloh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060848"/>
            <a:ext cx="4644008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/>
          <a:lstStyle/>
          <a:p>
            <a:r>
              <a:rPr lang="cs-CZ" dirty="0" smtClean="0"/>
              <a:t>Organizace cvičenců</a:t>
            </a:r>
          </a:p>
          <a:p>
            <a:r>
              <a:rPr lang="cs-CZ" dirty="0" smtClean="0"/>
              <a:t>Nástupy</a:t>
            </a:r>
          </a:p>
          <a:p>
            <a:r>
              <a:rPr lang="cs-CZ" dirty="0" smtClean="0"/>
              <a:t>Postoje pohyby </a:t>
            </a:r>
          </a:p>
          <a:p>
            <a:r>
              <a:rPr lang="cs-CZ" dirty="0" smtClean="0"/>
              <a:t>Obraty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00B050"/>
                </a:solidFill>
              </a:rPr>
              <a:t>Základní gymnastika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002060"/>
                </a:solidFill>
              </a:rPr>
              <a:t>pořadová cvičení</a:t>
            </a:r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3075" name="Picture 3" descr="C:\Users\Svobodová\Downloads\uvod_nastup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212976"/>
            <a:ext cx="3780000" cy="252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/>
          <a:lstStyle/>
          <a:p>
            <a:r>
              <a:rPr lang="cs-CZ" dirty="0" smtClean="0"/>
              <a:t>Běhání</a:t>
            </a:r>
          </a:p>
          <a:p>
            <a:r>
              <a:rPr lang="cs-CZ" dirty="0" smtClean="0"/>
              <a:t>Skákání</a:t>
            </a:r>
          </a:p>
          <a:p>
            <a:r>
              <a:rPr lang="cs-CZ" dirty="0" smtClean="0"/>
              <a:t>Lezení</a:t>
            </a:r>
          </a:p>
          <a:p>
            <a:r>
              <a:rPr lang="cs-CZ" dirty="0" smtClean="0"/>
              <a:t>Nošení břemen</a:t>
            </a:r>
          </a:p>
          <a:p>
            <a:r>
              <a:rPr lang="cs-CZ" dirty="0" smtClean="0"/>
              <a:t>Překonávání překážek</a:t>
            </a:r>
          </a:p>
          <a:p>
            <a:r>
              <a:rPr lang="cs-CZ" dirty="0" smtClean="0"/>
              <a:t>Prvky průpravných úpolů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00B050"/>
                </a:solidFill>
              </a:rPr>
              <a:t>Základní gymnastika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FFC000"/>
                </a:solidFill>
              </a:rPr>
              <a:t>užitá cvičení</a:t>
            </a:r>
            <a:endParaRPr lang="cs-CZ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307</TotalTime>
  <Words>303</Words>
  <Application>Microsoft Office PowerPoint</Application>
  <PresentationFormat>Předvádění na obrazovce (4:3)</PresentationFormat>
  <Paragraphs>124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Gymnastika</vt:lpstr>
      <vt:lpstr>Diferenciace gymnasticky</vt:lpstr>
      <vt:lpstr>Základní gymnastika</vt:lpstr>
      <vt:lpstr>Základní gymnastika  obsah</vt:lpstr>
      <vt:lpstr>Základní gymnastika  obsah</vt:lpstr>
      <vt:lpstr>Základní gymnastika  obsah</vt:lpstr>
      <vt:lpstr>Základní gymnastika akrobatická příprava</vt:lpstr>
      <vt:lpstr>Základní gymnastika  pořadová cvičení</vt:lpstr>
      <vt:lpstr>Základní gymnastika užitá cvičení</vt:lpstr>
      <vt:lpstr>Snímek 10</vt:lpstr>
      <vt:lpstr>Rytmická gymnastika</vt:lpstr>
      <vt:lpstr>Rytmická gymnastika</vt:lpstr>
      <vt:lpstr>Tance</vt:lpstr>
      <vt:lpstr>Gymnastika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Gymnastika</dc:title>
  <dc:creator>Svobodová</dc:creator>
  <cp:lastModifiedBy>Svobodová</cp:lastModifiedBy>
  <cp:revision>24</cp:revision>
  <dcterms:created xsi:type="dcterms:W3CDTF">2012-11-08T10:15:37Z</dcterms:created>
  <dcterms:modified xsi:type="dcterms:W3CDTF">2012-11-08T15:23:15Z</dcterms:modified>
</cp:coreProperties>
</file>