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39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0678D-F8FC-4D7F-9276-D0E28D4DB50D}" type="datetimeFigureOut">
              <a:rPr lang="cs-CZ"/>
              <a:pPr>
                <a:defRPr/>
              </a:pPr>
              <a:t>13.12.2010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0480E-E0B9-4C96-89CC-6D6784AECA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5E8D9-97E7-4F46-9C84-40425B6A5276}" type="datetimeFigureOut">
              <a:rPr lang="cs-CZ"/>
              <a:pPr>
                <a:defRPr/>
              </a:pPr>
              <a:t>13.12.2010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F182D-A132-4E36-A7FA-BD84E2696C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D2119-8E94-4921-A245-8455FE77BCD7}" type="datetimeFigureOut">
              <a:rPr lang="cs-CZ"/>
              <a:pPr>
                <a:defRPr/>
              </a:pPr>
              <a:t>13.12.2010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FF5EF-3324-4191-A115-D7C7D6E9F4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13827-84D3-4BA6-BEA0-92E7FAD84414}" type="datetimeFigureOut">
              <a:rPr lang="cs-CZ"/>
              <a:pPr>
                <a:defRPr/>
              </a:pPr>
              <a:t>13.12.2010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7A6DD-9083-4DB4-A3BF-943FDCA19C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00BDA-8902-48CA-B6C4-52C87B13E72F}" type="datetimeFigureOut">
              <a:rPr lang="cs-CZ"/>
              <a:pPr>
                <a:defRPr/>
              </a:pPr>
              <a:t>13.12.2010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EB869-0D66-46E7-A005-8B6C874A04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EC103-50F4-40E0-9010-3495E905ABA4}" type="datetimeFigureOut">
              <a:rPr lang="cs-CZ"/>
              <a:pPr>
                <a:defRPr/>
              </a:pPr>
              <a:t>13.12.2010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544C2-8864-479F-A4F1-D0F5C9F58D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B91E8-A2B2-4BD8-B1B7-EC69F3A15002}" type="datetimeFigureOut">
              <a:rPr lang="cs-CZ"/>
              <a:pPr>
                <a:defRPr/>
              </a:pPr>
              <a:t>13.12.2010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05C33-9AC3-4AC9-ADEA-3AB0439AAF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DC4C0-8E6A-4D85-8A3B-2EE955822A32}" type="datetimeFigureOut">
              <a:rPr lang="cs-CZ"/>
              <a:pPr>
                <a:defRPr/>
              </a:pPr>
              <a:t>13.12.2010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B1B0D-9E81-4C6B-AD90-CA6046F4DC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F0F61-248B-46F2-BAF0-F0005852B890}" type="datetimeFigureOut">
              <a:rPr lang="cs-CZ"/>
              <a:pPr>
                <a:defRPr/>
              </a:pPr>
              <a:t>13.12.2010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E5A86-A50F-47D4-A55C-D6CEB0AF5B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B41AF-8A0C-4D4F-BABA-FA3EDA09F278}" type="datetimeFigureOut">
              <a:rPr lang="cs-CZ"/>
              <a:pPr>
                <a:defRPr/>
              </a:pPr>
              <a:t>13.12.2010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6DB79-C961-4DBF-9A16-264C93B274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3821B-EF8E-472A-8250-EB2F5FF1C206}" type="datetimeFigureOut">
              <a:rPr lang="cs-CZ"/>
              <a:pPr>
                <a:defRPr/>
              </a:pPr>
              <a:t>13.12.2010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07308-F3C4-4E7F-9B67-4333C2A8A0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77CAB91-7E88-4A6B-9471-AABA405A4E86}" type="datetimeFigureOut">
              <a:rPr lang="cs-CZ"/>
              <a:pPr>
                <a:defRPr/>
              </a:pPr>
              <a:t>13.12.2010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ADC0D8B-075B-487D-B642-46C7C4E58C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 spd="slow">
    <p:strips dir="ru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youtube.com/watch?v=y_6L2OnXzsY&amp;NR=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y_6L2OnXzsY&amp;NR=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714375"/>
            <a:ext cx="7772400" cy="15716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6"/>
                </a:solidFill>
              </a:rPr>
              <a:t>TEAMGYM</a:t>
            </a:r>
            <a:endParaRPr lang="cs-CZ" dirty="0">
              <a:solidFill>
                <a:schemeClr val="accent6"/>
              </a:solidFill>
            </a:endParaRPr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1331913" y="4365625"/>
            <a:ext cx="6400800" cy="1752600"/>
          </a:xfrm>
        </p:spPr>
        <p:txBody>
          <a:bodyPr/>
          <a:lstStyle/>
          <a:p>
            <a:pPr eaLnBrk="1" hangingPunct="1"/>
            <a:r>
              <a:rPr lang="cs-CZ" sz="2000" smtClean="0">
                <a:solidFill>
                  <a:schemeClr val="bg1"/>
                </a:solidFill>
              </a:rPr>
              <a:t>Prezentace do předmětu </a:t>
            </a:r>
          </a:p>
          <a:p>
            <a:pPr eaLnBrk="1" hangingPunct="1"/>
            <a:r>
              <a:rPr lang="cs-CZ" sz="2000" smtClean="0">
                <a:solidFill>
                  <a:schemeClr val="bg1"/>
                </a:solidFill>
              </a:rPr>
              <a:t>Teorie a didaktika gymnastiky a tance</a:t>
            </a:r>
            <a:endParaRPr lang="cs-CZ" sz="2000" i="1" smtClean="0">
              <a:solidFill>
                <a:schemeClr val="bg1"/>
              </a:solidFill>
            </a:endParaRPr>
          </a:p>
          <a:p>
            <a:pPr eaLnBrk="1" hangingPunct="1"/>
            <a:endParaRPr lang="cs-CZ" sz="2000" i="1" smtClean="0">
              <a:solidFill>
                <a:schemeClr val="bg1"/>
              </a:solidFill>
            </a:endParaRPr>
          </a:p>
          <a:p>
            <a:pPr eaLnBrk="1" hangingPunct="1"/>
            <a:r>
              <a:rPr lang="cs-CZ" sz="2000" smtClean="0">
                <a:solidFill>
                  <a:schemeClr val="bg1"/>
                </a:solidFill>
              </a:rPr>
              <a:t>Vypracoval: Michal Pacholík</a:t>
            </a:r>
          </a:p>
        </p:txBody>
      </p:sp>
      <p:pic>
        <p:nvPicPr>
          <p:cNvPr id="13315" name="Picture 2" descr="prev_11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35375" y="2565400"/>
            <a:ext cx="14287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625" y="5500688"/>
            <a:ext cx="8229600" cy="785812"/>
          </a:xfrm>
        </p:spPr>
        <p:txBody>
          <a:bodyPr rtlCol="0">
            <a:normAutofit fontScale="5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5100" dirty="0" smtClean="0">
                <a:solidFill>
                  <a:schemeClr val="accent6"/>
                </a:solidFill>
              </a:rPr>
              <a:t>DĚKUJI  ZA  POZORNOST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  <p:pic>
        <p:nvPicPr>
          <p:cNvPr id="22530" name="Picture 3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50" y="714375"/>
            <a:ext cx="7286625" cy="485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6"/>
                </a:solidFill>
              </a:rPr>
              <a:t>O </a:t>
            </a:r>
            <a:r>
              <a:rPr lang="cs-CZ" dirty="0" err="1" smtClean="0">
                <a:solidFill>
                  <a:schemeClr val="accent6"/>
                </a:solidFill>
              </a:rPr>
              <a:t>teamgymu</a:t>
            </a:r>
            <a:endParaRPr lang="cs-CZ" dirty="0">
              <a:solidFill>
                <a:schemeClr val="accent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bg1"/>
                </a:solidFill>
              </a:rPr>
              <a:t>p</a:t>
            </a:r>
            <a:r>
              <a:rPr lang="cs-CZ" dirty="0" smtClean="0">
                <a:solidFill>
                  <a:schemeClr val="bg1"/>
                </a:solidFill>
              </a:rPr>
              <a:t>atří do kategorie všeobecné gymnastiky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tx1">
                    <a:lumMod val="85000"/>
                  </a:schemeClr>
                </a:solidFill>
              </a:rPr>
              <a:t>v</a:t>
            </a:r>
            <a:r>
              <a:rPr lang="cs-CZ" dirty="0" smtClean="0">
                <a:solidFill>
                  <a:schemeClr val="tx1">
                    <a:lumMod val="85000"/>
                  </a:schemeClr>
                </a:solidFill>
              </a:rPr>
              <a:t>znik před 20 lety ve Skandinávii</a:t>
            </a:r>
          </a:p>
          <a:p>
            <a:pPr eaLnBrk="1" fontAlgn="auto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cs-CZ" b="1" u="sng" dirty="0" smtClean="0">
                <a:solidFill>
                  <a:schemeClr val="bg1"/>
                </a:solidFill>
              </a:rPr>
              <a:t>zahrnuje 3 disciplíny: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>
                <a:solidFill>
                  <a:schemeClr val="bg1"/>
                </a:solidFill>
              </a:rPr>
              <a:t>	</a:t>
            </a:r>
            <a:r>
              <a:rPr lang="cs-CZ" b="1" dirty="0" smtClean="0">
                <a:solidFill>
                  <a:schemeClr val="bg1"/>
                </a:solidFill>
              </a:rPr>
              <a:t>- </a:t>
            </a:r>
            <a:r>
              <a:rPr lang="cs-CZ" i="1" dirty="0" smtClean="0">
                <a:solidFill>
                  <a:schemeClr val="bg1"/>
                </a:solidFill>
              </a:rPr>
              <a:t>pohybová skladba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i="1" dirty="0">
                <a:solidFill>
                  <a:schemeClr val="bg1"/>
                </a:solidFill>
              </a:rPr>
              <a:t>	</a:t>
            </a:r>
            <a:r>
              <a:rPr lang="cs-CZ" i="1" dirty="0" smtClean="0">
                <a:solidFill>
                  <a:schemeClr val="bg1"/>
                </a:solidFill>
              </a:rPr>
              <a:t>- akrobacie na </a:t>
            </a:r>
            <a:r>
              <a:rPr lang="cs-CZ" i="1" dirty="0" err="1" smtClean="0">
                <a:solidFill>
                  <a:schemeClr val="bg1"/>
                </a:solidFill>
              </a:rPr>
              <a:t>tumblingu</a:t>
            </a:r>
            <a:endParaRPr lang="cs-CZ" i="1" dirty="0" smtClean="0">
              <a:solidFill>
                <a:schemeClr val="bg1"/>
              </a:solidFill>
            </a:endParaRPr>
          </a:p>
          <a:p>
            <a:pPr eaLnBrk="1" fontAlgn="auto" hangingPunct="1"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cs-CZ" i="1" dirty="0">
                <a:solidFill>
                  <a:schemeClr val="bg1"/>
                </a:solidFill>
              </a:rPr>
              <a:t>	</a:t>
            </a:r>
            <a:r>
              <a:rPr lang="cs-CZ" i="1" dirty="0" smtClean="0">
                <a:solidFill>
                  <a:schemeClr val="bg1"/>
                </a:solidFill>
              </a:rPr>
              <a:t>- skoky z malé trampolíny</a:t>
            </a:r>
          </a:p>
          <a:p>
            <a:pPr eaLnBrk="1" fontAlgn="auto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tx1">
                    <a:lumMod val="85000"/>
                  </a:schemeClr>
                </a:solidFill>
              </a:rPr>
              <a:t>družstvo s nejvyšším počtem bodů ze všech třech disciplín se stává vítězem soutěže</a:t>
            </a:r>
            <a:endParaRPr lang="cs-CZ" b="1" dirty="0" smtClean="0">
              <a:solidFill>
                <a:schemeClr val="tx1">
                  <a:lumMod val="8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u="sng" dirty="0" smtClean="0">
                <a:solidFill>
                  <a:schemeClr val="bg1"/>
                </a:solidFill>
              </a:rPr>
              <a:t>Výhody </a:t>
            </a:r>
            <a:r>
              <a:rPr lang="cs-CZ" b="1" u="sng" dirty="0" err="1" smtClean="0">
                <a:solidFill>
                  <a:schemeClr val="bg1"/>
                </a:solidFill>
              </a:rPr>
              <a:t>TeamGymu</a:t>
            </a:r>
            <a:r>
              <a:rPr lang="cs-CZ" b="1" u="sng" dirty="0" smtClean="0">
                <a:solidFill>
                  <a:schemeClr val="bg1"/>
                </a:solidFill>
              </a:rPr>
              <a:t>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>
                <a:solidFill>
                  <a:schemeClr val="bg1"/>
                </a:solidFill>
              </a:rPr>
              <a:t>	</a:t>
            </a:r>
            <a:r>
              <a:rPr lang="cs-CZ" dirty="0" smtClean="0">
                <a:solidFill>
                  <a:schemeClr val="bg1"/>
                </a:solidFill>
              </a:rPr>
              <a:t>- je </a:t>
            </a:r>
            <a:r>
              <a:rPr lang="cs-CZ" dirty="0">
                <a:solidFill>
                  <a:schemeClr val="bg1"/>
                </a:solidFill>
              </a:rPr>
              <a:t>velice atraktivní pro </a:t>
            </a:r>
            <a:r>
              <a:rPr lang="cs-CZ" dirty="0" smtClean="0">
                <a:solidFill>
                  <a:schemeClr val="bg1"/>
                </a:solidFill>
              </a:rPr>
              <a:t>diváky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>
                <a:solidFill>
                  <a:schemeClr val="bg1"/>
                </a:solidFill>
              </a:rPr>
              <a:t>	- cvičení </a:t>
            </a:r>
            <a:r>
              <a:rPr lang="cs-CZ" dirty="0">
                <a:solidFill>
                  <a:schemeClr val="bg1"/>
                </a:solidFill>
              </a:rPr>
              <a:t>v týmu je </a:t>
            </a:r>
            <a:r>
              <a:rPr lang="cs-CZ" dirty="0" smtClean="0">
                <a:solidFill>
                  <a:schemeClr val="bg1"/>
                </a:solidFill>
              </a:rPr>
              <a:t>zábavnější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>
                <a:solidFill>
                  <a:schemeClr val="bg1"/>
                </a:solidFill>
              </a:rPr>
              <a:t>	- mohou ho cvičit </a:t>
            </a:r>
            <a:r>
              <a:rPr lang="cs-CZ" dirty="0">
                <a:solidFill>
                  <a:schemeClr val="bg1"/>
                </a:solidFill>
              </a:rPr>
              <a:t>závodníci každého věku a výkonnosti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6"/>
                </a:solidFill>
              </a:rPr>
              <a:t>Pohybová skladba</a:t>
            </a:r>
            <a:endParaRPr lang="cs-CZ" dirty="0">
              <a:solidFill>
                <a:schemeClr val="accent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75736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bg1"/>
                </a:solidFill>
              </a:rPr>
              <a:t>představují se všichni závodníci družstva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tx1">
                    <a:lumMod val="85000"/>
                  </a:schemeClr>
                </a:solidFill>
              </a:rPr>
              <a:t>6 – 12 cvičenců (max. 2 náhradníci)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>
                <a:solidFill>
                  <a:schemeClr val="bg1"/>
                </a:solidFill>
              </a:rPr>
              <a:t>m</a:t>
            </a:r>
            <a:r>
              <a:rPr lang="cs-CZ" sz="2400" dirty="0" smtClean="0">
                <a:solidFill>
                  <a:schemeClr val="bg1"/>
                </a:solidFill>
              </a:rPr>
              <a:t>usí obsahovat povinné prvky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>
                <a:solidFill>
                  <a:schemeClr val="tx1">
                    <a:lumMod val="85000"/>
                  </a:schemeClr>
                </a:solidFill>
              </a:rPr>
              <a:t>h</a:t>
            </a:r>
            <a:r>
              <a:rPr lang="cs-CZ" sz="2400" dirty="0" smtClean="0">
                <a:solidFill>
                  <a:schemeClr val="tx1">
                    <a:lumMod val="85000"/>
                  </a:schemeClr>
                </a:solidFill>
              </a:rPr>
              <a:t>odnoceno provedení, obtížnost a kompozice (po sečtení 3 známek je určena výsledná známka)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	</a:t>
            </a:r>
            <a:endParaRPr lang="cs-CZ" sz="2400" dirty="0" smtClean="0"/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75" y="4286250"/>
            <a:ext cx="280035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6"/>
                </a:solidFill>
              </a:rPr>
              <a:t>Akrobacie</a:t>
            </a:r>
            <a:endParaRPr lang="cs-CZ" dirty="0">
              <a:solidFill>
                <a:schemeClr val="accent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57425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bg1"/>
                </a:solidFill>
              </a:rPr>
              <a:t>Cvičí pouze šestice z celého týmu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tx1">
                    <a:lumMod val="85000"/>
                  </a:schemeClr>
                </a:solidFill>
              </a:rPr>
              <a:t>Provádí celkem 3 série akrobatických prvků na pružné dráze (</a:t>
            </a:r>
            <a:r>
              <a:rPr lang="cs-CZ" dirty="0" err="1" smtClean="0">
                <a:solidFill>
                  <a:schemeClr val="tx1">
                    <a:lumMod val="85000"/>
                  </a:schemeClr>
                </a:solidFill>
              </a:rPr>
              <a:t>tumblingu</a:t>
            </a:r>
            <a:r>
              <a:rPr lang="cs-CZ" dirty="0" smtClean="0">
                <a:solidFill>
                  <a:schemeClr val="tx1">
                    <a:lumMod val="85000"/>
                  </a:schemeClr>
                </a:solidFill>
              </a:rPr>
              <a:t>), které se skládají nejméně ze 3 různých prvků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bg1"/>
                </a:solidFill>
              </a:rPr>
              <a:t>série musí obsahovat: sérii vpřed, sérii vzad a 1. sérii musí předvést celý tým stejnou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tx1">
                    <a:lumMod val="85000"/>
                  </a:schemeClr>
                </a:solidFill>
              </a:rPr>
              <a:t>o</a:t>
            </a:r>
            <a:r>
              <a:rPr lang="cs-CZ" dirty="0" smtClean="0">
                <a:solidFill>
                  <a:schemeClr val="tx1">
                    <a:lumMod val="85000"/>
                  </a:schemeClr>
                </a:solidFill>
              </a:rPr>
              <a:t>statní série se postupně zvyšují v obtížnosti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bg1"/>
                </a:solidFill>
              </a:rPr>
              <a:t>h</a:t>
            </a:r>
            <a:r>
              <a:rPr lang="cs-CZ" dirty="0" smtClean="0">
                <a:solidFill>
                  <a:schemeClr val="bg1"/>
                </a:solidFill>
              </a:rPr>
              <a:t>odnotí se provedení a obtížnost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50" y="4429125"/>
            <a:ext cx="281940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6"/>
                </a:solidFill>
              </a:rPr>
              <a:t>Skoky z malé trampolíny</a:t>
            </a:r>
            <a:endParaRPr lang="cs-CZ" dirty="0">
              <a:solidFill>
                <a:schemeClr val="accent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1500" y="1571625"/>
            <a:ext cx="8229600" cy="2643188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bg1"/>
                </a:solidFill>
              </a:rPr>
              <a:t>šestice gymnastů skáče 3 série skoků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tx1">
                    <a:lumMod val="85000"/>
                  </a:schemeClr>
                </a:solidFill>
              </a:rPr>
              <a:t>1. sérii skáčou všichni gymnasté stejnou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bg1"/>
                </a:solidFill>
              </a:rPr>
              <a:t>2. a 3. série se skládá ze stejných nebo jiných skoků, které se postupně zvyšují o obtížnosti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tx1">
                    <a:lumMod val="85000"/>
                  </a:schemeClr>
                </a:solidFill>
              </a:rPr>
              <a:t>n</a:t>
            </a:r>
            <a:r>
              <a:rPr lang="cs-CZ" dirty="0" smtClean="0">
                <a:solidFill>
                  <a:schemeClr val="tx1">
                    <a:lumMod val="85000"/>
                  </a:schemeClr>
                </a:solidFill>
              </a:rPr>
              <a:t>ejméně 1 série musí být předvedena přes přeskokové nářadí (např. stůl)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bg1"/>
                </a:solidFill>
              </a:rPr>
              <a:t>š</a:t>
            </a:r>
            <a:r>
              <a:rPr lang="cs-CZ" dirty="0" smtClean="0">
                <a:solidFill>
                  <a:schemeClr val="bg1"/>
                </a:solidFill>
              </a:rPr>
              <a:t>estice gymnastů se různě mění v </a:t>
            </a:r>
            <a:r>
              <a:rPr lang="cs-CZ" smtClean="0">
                <a:solidFill>
                  <a:schemeClr val="bg1"/>
                </a:solidFill>
              </a:rPr>
              <a:t>jednotlivých sériích</a:t>
            </a:r>
            <a:endParaRPr lang="cs-CZ" dirty="0" smtClean="0">
              <a:solidFill>
                <a:schemeClr val="bg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75" y="4429125"/>
            <a:ext cx="283845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6"/>
                </a:solidFill>
              </a:rPr>
              <a:t>Soutěže </a:t>
            </a:r>
            <a:r>
              <a:rPr lang="cs-CZ" dirty="0" err="1" smtClean="0">
                <a:solidFill>
                  <a:schemeClr val="accent6"/>
                </a:solidFill>
              </a:rPr>
              <a:t>Teamgymu</a:t>
            </a:r>
            <a:endParaRPr lang="cs-CZ" dirty="0">
              <a:solidFill>
                <a:schemeClr val="accent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625" y="1500188"/>
            <a:ext cx="8229600" cy="452596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chemeClr val="bg1"/>
                </a:solidFill>
              </a:rPr>
              <a:t>gymnastická </a:t>
            </a:r>
            <a:r>
              <a:rPr lang="cs-CZ" sz="2000" dirty="0">
                <a:solidFill>
                  <a:schemeClr val="bg1"/>
                </a:solidFill>
              </a:rPr>
              <a:t>soutěž </a:t>
            </a:r>
            <a:r>
              <a:rPr lang="cs-CZ" sz="2000" dirty="0" err="1">
                <a:solidFill>
                  <a:schemeClr val="bg1"/>
                </a:solidFill>
              </a:rPr>
              <a:t>TeamGym</a:t>
            </a:r>
            <a:r>
              <a:rPr lang="cs-CZ" sz="2000" dirty="0">
                <a:solidFill>
                  <a:schemeClr val="bg1"/>
                </a:solidFill>
              </a:rPr>
              <a:t> vznikla na půdě Evropské gymnastické federace UEG v roce 1994, tehdy ještě pod názvem </a:t>
            </a:r>
            <a:r>
              <a:rPr lang="cs-CZ" sz="2000" dirty="0" err="1" smtClean="0">
                <a:solidFill>
                  <a:schemeClr val="bg1"/>
                </a:solidFill>
              </a:rPr>
              <a:t>Euroteam</a:t>
            </a:r>
            <a:endParaRPr lang="cs-CZ" sz="2000" dirty="0" smtClean="0">
              <a:solidFill>
                <a:schemeClr val="bg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chemeClr val="tx1">
                    <a:lumMod val="85000"/>
                  </a:schemeClr>
                </a:solidFill>
              </a:rPr>
              <a:t>t</a:t>
            </a:r>
            <a:r>
              <a:rPr lang="cs-CZ" sz="2000" dirty="0" smtClean="0">
                <a:solidFill>
                  <a:schemeClr val="tx1">
                    <a:lumMod val="85000"/>
                  </a:schemeClr>
                </a:solidFill>
              </a:rPr>
              <a:t>ato </a:t>
            </a:r>
            <a:r>
              <a:rPr lang="cs-CZ" sz="2000" dirty="0">
                <a:solidFill>
                  <a:schemeClr val="tx1">
                    <a:lumMod val="85000"/>
                  </a:schemeClr>
                </a:solidFill>
              </a:rPr>
              <a:t>nová soutěžní forma gymnastiky je určena pro družstva žen, mužů či družstva </a:t>
            </a:r>
            <a:r>
              <a:rPr lang="cs-CZ" sz="2000" dirty="0" smtClean="0">
                <a:solidFill>
                  <a:schemeClr val="tx1">
                    <a:lumMod val="85000"/>
                  </a:schemeClr>
                </a:solidFill>
              </a:rPr>
              <a:t>smíšená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chemeClr val="bg1"/>
                </a:solidFill>
              </a:rPr>
              <a:t>o</a:t>
            </a:r>
            <a:r>
              <a:rPr lang="cs-CZ" sz="2000" dirty="0" smtClean="0">
                <a:solidFill>
                  <a:schemeClr val="bg1"/>
                </a:solidFill>
              </a:rPr>
              <a:t>d </a:t>
            </a:r>
            <a:r>
              <a:rPr lang="cs-CZ" sz="2000" dirty="0">
                <a:solidFill>
                  <a:schemeClr val="bg1"/>
                </a:solidFill>
              </a:rPr>
              <a:t>roku 1995 zaznamenává dynamický rozvoj ve všech evropských </a:t>
            </a:r>
            <a:r>
              <a:rPr lang="cs-CZ" sz="2000" dirty="0" smtClean="0">
                <a:solidFill>
                  <a:schemeClr val="bg1"/>
                </a:solidFill>
              </a:rPr>
              <a:t>zemích, na </a:t>
            </a:r>
            <a:r>
              <a:rPr lang="cs-CZ" sz="2000" dirty="0">
                <a:solidFill>
                  <a:schemeClr val="bg1"/>
                </a:solidFill>
              </a:rPr>
              <a:t>mezinárodním poli je soutěž určena převážně pro závodníky dorostového věku a pro dospělé závodníky (minimální věková hranice pro mezinárodní soutěže je 16 </a:t>
            </a:r>
            <a:r>
              <a:rPr lang="cs-CZ" sz="2000" dirty="0" smtClean="0">
                <a:solidFill>
                  <a:schemeClr val="bg1"/>
                </a:solidFill>
              </a:rPr>
              <a:t>let)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chemeClr val="tx1">
                    <a:lumMod val="85000"/>
                  </a:schemeClr>
                </a:solidFill>
              </a:rPr>
              <a:t>o </a:t>
            </a:r>
            <a:r>
              <a:rPr lang="cs-CZ" sz="2000" dirty="0">
                <a:solidFill>
                  <a:schemeClr val="tx1">
                    <a:lumMod val="85000"/>
                  </a:schemeClr>
                </a:solidFill>
              </a:rPr>
              <a:t>atraktivnosti soutěže svědčí fakt, že v roce 2006 se mistrovství </a:t>
            </a:r>
            <a:r>
              <a:rPr lang="cs-CZ" sz="2000" dirty="0" smtClean="0">
                <a:solidFill>
                  <a:schemeClr val="tx1">
                    <a:lumMod val="85000"/>
                  </a:schemeClr>
                </a:solidFill>
              </a:rPr>
              <a:t>ČR zúčastnilo</a:t>
            </a:r>
            <a:r>
              <a:rPr lang="cs-CZ" sz="2000" dirty="0">
                <a:solidFill>
                  <a:schemeClr val="tx1">
                    <a:lumMod val="85000"/>
                  </a:schemeClr>
                </a:solidFill>
              </a:rPr>
              <a:t> 34 družstev (400 soutěžících) z různých sportovních organizací </a:t>
            </a:r>
            <a:r>
              <a:rPr lang="cs-CZ" sz="2000" dirty="0" smtClean="0">
                <a:solidFill>
                  <a:schemeClr val="tx1">
                    <a:lumMod val="85000"/>
                  </a:schemeClr>
                </a:solidFill>
              </a:rPr>
              <a:t>ČR, </a:t>
            </a:r>
            <a:r>
              <a:rPr lang="cs-CZ" sz="2000" dirty="0">
                <a:solidFill>
                  <a:schemeClr val="tx1">
                    <a:lumMod val="85000"/>
                  </a:schemeClr>
                </a:solidFill>
              </a:rPr>
              <a:t>včetně dvou družstev </a:t>
            </a:r>
            <a:r>
              <a:rPr lang="cs-CZ" sz="2000" dirty="0" smtClean="0">
                <a:solidFill>
                  <a:schemeClr val="tx1">
                    <a:lumMod val="85000"/>
                  </a:schemeClr>
                </a:solidFill>
              </a:rPr>
              <a:t>zahraničních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chemeClr val="bg1"/>
                </a:solidFill>
              </a:rPr>
              <a:t>Mistrovství Evropy </a:t>
            </a:r>
            <a:r>
              <a:rPr lang="cs-CZ" sz="2000" dirty="0" err="1" smtClean="0">
                <a:solidFill>
                  <a:schemeClr val="bg1"/>
                </a:solidFill>
              </a:rPr>
              <a:t>Teamgymu</a:t>
            </a:r>
            <a:r>
              <a:rPr lang="cs-CZ" sz="2000" dirty="0" smtClean="0">
                <a:solidFill>
                  <a:schemeClr val="bg1"/>
                </a:solidFill>
              </a:rPr>
              <a:t> se koná každé 2 roky (v roce </a:t>
            </a:r>
            <a:r>
              <a:rPr lang="cs-CZ" sz="2000" dirty="0">
                <a:solidFill>
                  <a:schemeClr val="bg1"/>
                </a:solidFill>
              </a:rPr>
              <a:t>2006 </a:t>
            </a:r>
            <a:r>
              <a:rPr lang="cs-CZ" sz="2000" dirty="0" smtClean="0">
                <a:solidFill>
                  <a:schemeClr val="bg1"/>
                </a:solidFill>
              </a:rPr>
              <a:t>se konalo v ČR v Ostravě)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18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800" dirty="0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6"/>
                </a:solidFill>
              </a:rPr>
              <a:t>Soutěže </a:t>
            </a:r>
            <a:r>
              <a:rPr lang="cs-CZ" dirty="0" err="1" smtClean="0">
                <a:solidFill>
                  <a:schemeClr val="accent6"/>
                </a:solidFill>
              </a:rPr>
              <a:t>Teamgymu</a:t>
            </a:r>
            <a:r>
              <a:rPr lang="cs-CZ" dirty="0" smtClean="0">
                <a:solidFill>
                  <a:schemeClr val="accent6"/>
                </a:solidFill>
              </a:rPr>
              <a:t> v ČR</a:t>
            </a:r>
            <a:endParaRPr lang="cs-CZ" dirty="0">
              <a:solidFill>
                <a:schemeClr val="accent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4697413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u="sng" dirty="0" err="1" smtClean="0">
                <a:solidFill>
                  <a:schemeClr val="bg1"/>
                </a:solidFill>
              </a:rPr>
              <a:t>TeamGym</a:t>
            </a:r>
            <a:endParaRPr lang="cs-CZ" u="sng" dirty="0" smtClean="0">
              <a:solidFill>
                <a:schemeClr val="bg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>
                <a:solidFill>
                  <a:schemeClr val="bg1"/>
                </a:solidFill>
              </a:rPr>
              <a:t>	- pro závodníky nad 16 let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>
                <a:solidFill>
                  <a:schemeClr val="bg1"/>
                </a:solidFill>
              </a:rPr>
              <a:t>	- je založen na mezinárodních pravidlech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>
                <a:solidFill>
                  <a:schemeClr val="bg1"/>
                </a:solidFill>
              </a:rPr>
              <a:t>	- v této soutěži se také konají mistrovství Evropy a další mezinárodní soutěže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u="sng" dirty="0" err="1" smtClean="0">
                <a:solidFill>
                  <a:schemeClr val="tx1">
                    <a:lumMod val="85000"/>
                  </a:schemeClr>
                </a:solidFill>
              </a:rPr>
              <a:t>TeamGym</a:t>
            </a:r>
            <a:r>
              <a:rPr lang="cs-CZ" b="1" u="sng" dirty="0" smtClean="0">
                <a:solidFill>
                  <a:schemeClr val="tx1">
                    <a:lumMod val="85000"/>
                  </a:schemeClr>
                </a:solidFill>
              </a:rPr>
              <a:t> Junior</a:t>
            </a:r>
            <a:r>
              <a:rPr lang="cs-CZ" u="sng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>
                <a:solidFill>
                  <a:schemeClr val="tx1">
                    <a:lumMod val="85000"/>
                  </a:schemeClr>
                </a:solidFill>
              </a:rPr>
              <a:t>	- zjednodušená forma </a:t>
            </a:r>
            <a:r>
              <a:rPr lang="cs-CZ" dirty="0" err="1" smtClean="0">
                <a:solidFill>
                  <a:schemeClr val="tx1">
                    <a:lumMod val="85000"/>
                  </a:schemeClr>
                </a:solidFill>
              </a:rPr>
              <a:t>Teamgymu</a:t>
            </a:r>
            <a:r>
              <a:rPr lang="cs-CZ" dirty="0" smtClean="0">
                <a:solidFill>
                  <a:schemeClr val="tx1">
                    <a:lumMod val="85000"/>
                  </a:schemeClr>
                </a:solidFill>
              </a:rPr>
              <a:t> pro širokou veřejnost (pravidla vychází ze soutěže </a:t>
            </a:r>
            <a:r>
              <a:rPr lang="cs-CZ" dirty="0" err="1" smtClean="0">
                <a:solidFill>
                  <a:schemeClr val="tx1">
                    <a:lumMod val="85000"/>
                  </a:schemeClr>
                </a:solidFill>
              </a:rPr>
              <a:t>TeamGym</a:t>
            </a:r>
            <a:r>
              <a:rPr lang="cs-CZ" dirty="0" smtClean="0">
                <a:solidFill>
                  <a:schemeClr val="tx1">
                    <a:lumMod val="85000"/>
                  </a:schemeClr>
                </a:solidFill>
              </a:rPr>
              <a:t>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>
                <a:solidFill>
                  <a:schemeClr val="tx1">
                    <a:lumMod val="85000"/>
                  </a:schemeClr>
                </a:solidFill>
              </a:rPr>
              <a:t>	- pro mladší závodníky a starší závodníky s nižší výkonností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>
                <a:solidFill>
                  <a:schemeClr val="tx1">
                    <a:lumMod val="85000"/>
                  </a:schemeClr>
                </a:solidFill>
              </a:rPr>
              <a:t>	- v této soutěži se pravidelně konají mistrovství republiky a další soutěže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dirty="0" smtClean="0">
              <a:solidFill>
                <a:schemeClr val="tx1">
                  <a:lumMod val="8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u="sng" dirty="0" smtClean="0">
                <a:solidFill>
                  <a:schemeClr val="bg1"/>
                </a:solidFill>
              </a:rPr>
              <a:t>Malý </a:t>
            </a:r>
            <a:r>
              <a:rPr lang="cs-CZ" b="1" u="sng" dirty="0" err="1" smtClean="0">
                <a:solidFill>
                  <a:schemeClr val="bg1"/>
                </a:solidFill>
              </a:rPr>
              <a:t>TeamGym</a:t>
            </a:r>
            <a:r>
              <a:rPr lang="cs-CZ" b="1" dirty="0" smtClean="0">
                <a:solidFill>
                  <a:schemeClr val="bg1"/>
                </a:solidFill>
              </a:rPr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>
                <a:solidFill>
                  <a:schemeClr val="bg1"/>
                </a:solidFill>
              </a:rPr>
              <a:t>	- vychází z pravidel a technických ustanovení pro soutěž </a:t>
            </a:r>
            <a:r>
              <a:rPr lang="cs-CZ" dirty="0" err="1" smtClean="0">
                <a:solidFill>
                  <a:schemeClr val="bg1"/>
                </a:solidFill>
              </a:rPr>
              <a:t>TeamGym</a:t>
            </a:r>
            <a:r>
              <a:rPr lang="cs-CZ" dirty="0" smtClean="0">
                <a:solidFill>
                  <a:schemeClr val="bg1"/>
                </a:solidFill>
              </a:rPr>
              <a:t> Junior</a:t>
            </a:r>
            <a:br>
              <a:rPr lang="cs-CZ" dirty="0" smtClean="0">
                <a:solidFill>
                  <a:schemeClr val="bg1"/>
                </a:solidFill>
              </a:rPr>
            </a:br>
            <a:r>
              <a:rPr lang="cs-CZ" dirty="0" smtClean="0">
                <a:solidFill>
                  <a:schemeClr val="bg1"/>
                </a:solidFill>
              </a:rPr>
              <a:t>- soutěže se nemohou zúčastnit závodníci, kteří startují v soutěži </a:t>
            </a:r>
            <a:r>
              <a:rPr lang="cs-CZ" dirty="0" err="1" smtClean="0">
                <a:solidFill>
                  <a:schemeClr val="bg1"/>
                </a:solidFill>
              </a:rPr>
              <a:t>TeamGym</a:t>
            </a:r>
            <a:r>
              <a:rPr lang="cs-CZ" dirty="0" smtClean="0">
                <a:solidFill>
                  <a:schemeClr val="bg1"/>
                </a:solidFill>
              </a:rPr>
              <a:t> Junior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6"/>
                </a:solidFill>
              </a:rPr>
              <a:t>Tréninková jednotka </a:t>
            </a:r>
            <a:r>
              <a:rPr lang="cs-CZ" dirty="0" err="1" smtClean="0">
                <a:solidFill>
                  <a:schemeClr val="accent6"/>
                </a:solidFill>
              </a:rPr>
              <a:t>Teamgymu</a:t>
            </a:r>
            <a:endParaRPr lang="cs-CZ" dirty="0">
              <a:solidFill>
                <a:schemeClr val="accent6"/>
              </a:solidFill>
            </a:endParaRPr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400675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cs-CZ" sz="1800" dirty="0" smtClean="0">
                <a:solidFill>
                  <a:schemeClr val="bg1"/>
                </a:solidFill>
              </a:rPr>
              <a:t>ROZCVIČKA (15 – 20 minut)</a:t>
            </a:r>
            <a:endParaRPr lang="cs-CZ" sz="1800" dirty="0" smtClean="0">
              <a:solidFill>
                <a:schemeClr val="tx1">
                  <a:lumMod val="85000"/>
                </a:schemeClr>
              </a:solidFill>
            </a:endParaRPr>
          </a:p>
          <a:p>
            <a:pPr eaLnBrk="1" hangingPunct="1">
              <a:defRPr/>
            </a:pPr>
            <a:r>
              <a:rPr lang="cs-CZ" sz="1800" dirty="0" smtClean="0">
                <a:solidFill>
                  <a:schemeClr val="tx1">
                    <a:lumMod val="85000"/>
                  </a:schemeClr>
                </a:solidFill>
              </a:rPr>
              <a:t>Atletická abeceda</a:t>
            </a:r>
          </a:p>
          <a:p>
            <a:pPr eaLnBrk="1" hangingPunct="1">
              <a:defRPr/>
            </a:pPr>
            <a:r>
              <a:rPr lang="cs-CZ" sz="1800" dirty="0" smtClean="0">
                <a:solidFill>
                  <a:schemeClr val="tx1">
                    <a:lumMod val="85000"/>
                  </a:schemeClr>
                </a:solidFill>
              </a:rPr>
              <a:t>Protažení a zpevnění</a:t>
            </a:r>
          </a:p>
          <a:p>
            <a:pPr eaLnBrk="1" hangingPunct="1">
              <a:defRPr/>
            </a:pPr>
            <a:r>
              <a:rPr lang="cs-CZ" sz="1800" dirty="0" smtClean="0">
                <a:solidFill>
                  <a:schemeClr val="tx1">
                    <a:lumMod val="85000"/>
                  </a:schemeClr>
                </a:solidFill>
              </a:rPr>
              <a:t>Posilování</a:t>
            </a:r>
          </a:p>
          <a:p>
            <a:pPr eaLnBrk="1" hangingPunct="1">
              <a:defRPr/>
            </a:pPr>
            <a:endParaRPr lang="cs-CZ" sz="1800" dirty="0" smtClean="0"/>
          </a:p>
          <a:p>
            <a:pPr eaLnBrk="1" hangingPunct="1">
              <a:buFont typeface="Arial" charset="0"/>
              <a:buNone/>
              <a:defRPr/>
            </a:pPr>
            <a:r>
              <a:rPr lang="cs-CZ" sz="1800" dirty="0" smtClean="0">
                <a:solidFill>
                  <a:schemeClr val="bg1"/>
                </a:solidFill>
              </a:rPr>
              <a:t>TUBLING (30 minut)</a:t>
            </a:r>
          </a:p>
          <a:p>
            <a:pPr eaLnBrk="1" hangingPunct="1">
              <a:defRPr/>
            </a:pPr>
            <a:r>
              <a:rPr lang="cs-CZ" sz="1800" dirty="0" smtClean="0">
                <a:solidFill>
                  <a:schemeClr val="tx1">
                    <a:lumMod val="85000"/>
                  </a:schemeClr>
                </a:solidFill>
              </a:rPr>
              <a:t>Opakování zvládnutých prvků (salta vpřed, vzad i s obraty)</a:t>
            </a:r>
          </a:p>
          <a:p>
            <a:pPr eaLnBrk="1" hangingPunct="1">
              <a:defRPr/>
            </a:pPr>
            <a:r>
              <a:rPr lang="cs-CZ" sz="1800" dirty="0" smtClean="0">
                <a:solidFill>
                  <a:schemeClr val="tx1">
                    <a:lumMod val="85000"/>
                  </a:schemeClr>
                </a:solidFill>
              </a:rPr>
              <a:t>Nácvik techniky nových prvků ( průpravná cvičení)</a:t>
            </a:r>
          </a:p>
          <a:p>
            <a:pPr eaLnBrk="1" hangingPunct="1">
              <a:defRPr/>
            </a:pPr>
            <a:r>
              <a:rPr lang="cs-CZ" sz="1800" dirty="0" smtClean="0">
                <a:solidFill>
                  <a:schemeClr val="tx1">
                    <a:lumMod val="85000"/>
                  </a:schemeClr>
                </a:solidFill>
              </a:rPr>
              <a:t>Opakování všech sérií</a:t>
            </a:r>
          </a:p>
          <a:p>
            <a:pPr eaLnBrk="1" hangingPunct="1">
              <a:defRPr/>
            </a:pPr>
            <a:endParaRPr lang="cs-CZ" sz="1800" dirty="0" smtClean="0"/>
          </a:p>
          <a:p>
            <a:pPr eaLnBrk="1" hangingPunct="1">
              <a:buFont typeface="Arial" charset="0"/>
              <a:buNone/>
              <a:defRPr/>
            </a:pPr>
            <a:r>
              <a:rPr lang="cs-CZ" sz="1800" dirty="0" smtClean="0">
                <a:solidFill>
                  <a:schemeClr val="bg1"/>
                </a:solidFill>
              </a:rPr>
              <a:t>POHYBOVÁ  SKLADBA (30 minut)</a:t>
            </a:r>
          </a:p>
          <a:p>
            <a:pPr eaLnBrk="1" hangingPunct="1">
              <a:defRPr/>
            </a:pPr>
            <a:r>
              <a:rPr lang="cs-CZ" sz="1800" dirty="0" smtClean="0">
                <a:solidFill>
                  <a:schemeClr val="tx1">
                    <a:lumMod val="85000"/>
                  </a:schemeClr>
                </a:solidFill>
              </a:rPr>
              <a:t>Procvičení povinných prvků</a:t>
            </a:r>
          </a:p>
          <a:p>
            <a:pPr eaLnBrk="1" hangingPunct="1">
              <a:defRPr/>
            </a:pPr>
            <a:r>
              <a:rPr lang="cs-CZ" sz="1800" dirty="0" smtClean="0">
                <a:solidFill>
                  <a:schemeClr val="tx1">
                    <a:lumMod val="85000"/>
                  </a:schemeClr>
                </a:solidFill>
              </a:rPr>
              <a:t>Projití skladby</a:t>
            </a:r>
          </a:p>
          <a:p>
            <a:pPr eaLnBrk="1" hangingPunct="1">
              <a:defRPr/>
            </a:pPr>
            <a:endParaRPr lang="cs-CZ" sz="1800" dirty="0" smtClean="0"/>
          </a:p>
          <a:p>
            <a:pPr eaLnBrk="1" hangingPunct="1">
              <a:buFont typeface="Arial" charset="0"/>
              <a:buNone/>
              <a:defRPr/>
            </a:pPr>
            <a:r>
              <a:rPr lang="cs-CZ" sz="1800" dirty="0" smtClean="0">
                <a:solidFill>
                  <a:schemeClr val="bg1"/>
                </a:solidFill>
              </a:rPr>
              <a:t>ZÁVĚR TRÉNINKU (10 minut)</a:t>
            </a:r>
          </a:p>
          <a:p>
            <a:pPr eaLnBrk="1" hangingPunct="1">
              <a:defRPr/>
            </a:pPr>
            <a:r>
              <a:rPr lang="cs-CZ" sz="1800" dirty="0" smtClean="0">
                <a:solidFill>
                  <a:schemeClr val="tx1">
                    <a:lumMod val="85000"/>
                  </a:schemeClr>
                </a:solidFill>
              </a:rPr>
              <a:t>protažení</a:t>
            </a: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6"/>
                </a:solidFill>
              </a:rPr>
              <a:t>Užitečné odkazy</a:t>
            </a:r>
            <a:endParaRPr lang="cs-CZ" dirty="0">
              <a:solidFill>
                <a:schemeClr val="accent6"/>
              </a:solidFill>
            </a:endParaRPr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>
          <a:xfrm>
            <a:off x="611188" y="2060575"/>
            <a:ext cx="8158162" cy="36004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3000" smtClean="0">
                <a:solidFill>
                  <a:schemeClr val="bg1"/>
                </a:solidFill>
              </a:rPr>
              <a:t>http://www.teamgym.cz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smtClean="0">
                <a:solidFill>
                  <a:srgbClr val="D9D9D9"/>
                </a:solidFill>
              </a:rPr>
              <a:t>http://gymnastika.cstv.cz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smtClean="0">
                <a:solidFill>
                  <a:schemeClr val="bg1"/>
                </a:solidFill>
              </a:rPr>
              <a:t>http://www.progym.cz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smtClean="0">
                <a:solidFill>
                  <a:srgbClr val="D9D9D9"/>
                </a:solidFill>
              </a:rPr>
              <a:t>http://journey.euroteam.cz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smtClean="0">
                <a:solidFill>
                  <a:schemeClr val="bg1"/>
                </a:solidFill>
              </a:rPr>
              <a:t>http://www.gymmedia.com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smtClean="0">
                <a:solidFill>
                  <a:srgbClr val="D9D9D9"/>
                </a:solidFill>
                <a:hlinkClick r:id="rId2"/>
              </a:rPr>
              <a:t>http://www.youtube.com/watch?v=y_6L2OnXzsY&amp;NR=1</a:t>
            </a:r>
            <a:endParaRPr lang="cs-CZ" sz="3000" smtClean="0">
              <a:solidFill>
                <a:srgbClr val="D9D9D9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cs-CZ" sz="3000" smtClean="0">
              <a:solidFill>
                <a:srgbClr val="D9D9D9"/>
              </a:solidFill>
              <a:latin typeface="Arial" charset="0"/>
            </a:endParaRP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236</TotalTime>
  <Words>464</Words>
  <Application>Microsoft Office PowerPoint</Application>
  <PresentationFormat>Předvádění na obrazovce (4:3)</PresentationFormat>
  <Paragraphs>82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Calibri</vt:lpstr>
      <vt:lpstr>Motiv sady Office</vt:lpstr>
      <vt:lpstr>TEAMGYM</vt:lpstr>
      <vt:lpstr>O teamgymu</vt:lpstr>
      <vt:lpstr>Pohybová skladba</vt:lpstr>
      <vt:lpstr>Akrobacie</vt:lpstr>
      <vt:lpstr>Skoky z malé trampolíny</vt:lpstr>
      <vt:lpstr>Soutěže Teamgymu</vt:lpstr>
      <vt:lpstr>Soutěže Teamgymu v ČR</vt:lpstr>
      <vt:lpstr>Tréninková jednotka Teamgymu</vt:lpstr>
      <vt:lpstr>Užitečné odkazy</vt:lpstr>
      <vt:lpstr>Snímek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TEAMGYM</dc:title>
  <dc:creator>Pc</dc:creator>
  <cp:lastModifiedBy>Šimberová</cp:lastModifiedBy>
  <cp:revision>23</cp:revision>
  <dcterms:created xsi:type="dcterms:W3CDTF">2010-12-07T16:53:08Z</dcterms:created>
  <dcterms:modified xsi:type="dcterms:W3CDTF">2010-12-13T12:26:17Z</dcterms:modified>
</cp:coreProperties>
</file>