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8" r:id="rId19"/>
    <p:sldId id="279" r:id="rId20"/>
    <p:sldId id="281" r:id="rId21"/>
    <p:sldId id="282" r:id="rId22"/>
    <p:sldId id="283" r:id="rId23"/>
    <p:sldId id="284" r:id="rId24"/>
    <p:sldId id="286" r:id="rId25"/>
    <p:sldId id="28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A1828"/>
    <a:srgbClr val="040A1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849" autoAdjust="0"/>
  </p:normalViewPr>
  <p:slideViewPr>
    <p:cSldViewPr>
      <p:cViewPr>
        <p:scale>
          <a:sx n="100" d="100"/>
          <a:sy n="100" d="100"/>
        </p:scale>
        <p:origin x="-444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0543-820B-414D-94EF-176D3E9C22DC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0D62-108D-4CC6-8364-6E25E14DFA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1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0D62-108D-4CC6-8364-6E25E14DFA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6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0D62-108D-4CC6-8364-6E25E14DFA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24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8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5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57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2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7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0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2D3D-9401-41D5-A06C-A60F8B75656A}" type="datetimeFigureOut">
              <a:rPr lang="cs-CZ" smtClean="0"/>
              <a:t>30.11.2014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A52A-D656-4CAD-9941-7DD8B4E02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4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-17139"/>
            <a:ext cx="7772400" cy="1717947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Organizace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>
                <a:solidFill>
                  <a:srgbClr val="FF0000"/>
                </a:solidFill>
              </a:rPr>
              <a:t>sportu v </a:t>
            </a:r>
            <a:r>
              <a:rPr lang="cs-CZ" sz="4000" dirty="0" smtClean="0">
                <a:solidFill>
                  <a:srgbClr val="FF0000"/>
                </a:solidFill>
              </a:rPr>
              <a:t>Československu </a:t>
            </a:r>
            <a:r>
              <a:rPr lang="cs-CZ" sz="4000" dirty="0">
                <a:solidFill>
                  <a:srgbClr val="FF0000"/>
                </a:solidFill>
              </a:rPr>
              <a:t/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			1952‒1989	</a:t>
            </a:r>
            <a:r>
              <a:rPr lang="cs-CZ" dirty="0" smtClean="0">
                <a:solidFill>
                  <a:srgbClr val="FF0000"/>
                </a:solidFill>
              </a:rPr>
              <a:t>			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3096344" cy="1080120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Milena </a:t>
            </a:r>
            <a:r>
              <a:rPr lang="cs-CZ" dirty="0" err="1" smtClean="0">
                <a:solidFill>
                  <a:srgbClr val="002060"/>
                </a:solidFill>
              </a:rPr>
              <a:t>Strachová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rg_hi" descr="https://encrypted-tbn3.gstatic.com/images?q=tbn:ANd9GcRq-ndG1SpHW605Wp6QYU0U4Mk3A2VUVO8rJ4OXxsDU-lR5F8f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5707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Státní řízení - pozitiva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2" y="1855365"/>
            <a:ext cx="8686800" cy="4525963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1953 </a:t>
            </a:r>
            <a:r>
              <a:rPr lang="cs-CZ" dirty="0">
                <a:solidFill>
                  <a:srgbClr val="002060"/>
                </a:solidFill>
              </a:rPr>
              <a:t>- vznik Institutu tělesné výchovy a sportu v </a:t>
            </a:r>
            <a:r>
              <a:rPr lang="cs-CZ" dirty="0" smtClean="0">
                <a:solidFill>
                  <a:srgbClr val="002060"/>
                </a:solidFill>
              </a:rPr>
              <a:t>Praze - přibývání </a:t>
            </a:r>
            <a:r>
              <a:rPr lang="cs-CZ" dirty="0">
                <a:solidFill>
                  <a:srgbClr val="002060"/>
                </a:solidFill>
              </a:rPr>
              <a:t>odborníků, trenérů a </a:t>
            </a:r>
            <a:r>
              <a:rPr lang="cs-CZ" dirty="0" smtClean="0">
                <a:solidFill>
                  <a:srgbClr val="002060"/>
                </a:solidFill>
              </a:rPr>
              <a:t>cvičitelů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vycházela </a:t>
            </a:r>
            <a:r>
              <a:rPr lang="cs-CZ" dirty="0">
                <a:solidFill>
                  <a:srgbClr val="002060"/>
                </a:solidFill>
              </a:rPr>
              <a:t>vědecká a odborná </a:t>
            </a:r>
            <a:r>
              <a:rPr lang="cs-CZ" dirty="0" smtClean="0">
                <a:solidFill>
                  <a:srgbClr val="002060"/>
                </a:solidFill>
              </a:rPr>
              <a:t>periodika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zavedení </a:t>
            </a:r>
            <a:r>
              <a:rPr lang="cs-CZ" dirty="0">
                <a:solidFill>
                  <a:srgbClr val="002060"/>
                </a:solidFill>
              </a:rPr>
              <a:t>dlouhodobých </a:t>
            </a:r>
            <a:r>
              <a:rPr lang="cs-CZ" dirty="0" smtClean="0">
                <a:solidFill>
                  <a:srgbClr val="002060"/>
                </a:solidFill>
              </a:rPr>
              <a:t>soutěží 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Vše podle </a:t>
            </a:r>
            <a:r>
              <a:rPr lang="cs-CZ" dirty="0">
                <a:solidFill>
                  <a:srgbClr val="FF0000"/>
                </a:solidFill>
              </a:rPr>
              <a:t>vzoru sovětské fyskultury a jen pro prověřené pracovníky.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5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Jednotná </a:t>
            </a:r>
            <a:r>
              <a:rPr lang="cs-CZ" dirty="0">
                <a:solidFill>
                  <a:srgbClr val="FF0000"/>
                </a:solidFill>
              </a:rPr>
              <a:t>dobrovolná organizace ČSTV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800" dirty="0" smtClean="0"/>
          </a:p>
          <a:p>
            <a:pPr marL="26670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Organizace </a:t>
            </a:r>
            <a:r>
              <a:rPr lang="cs-CZ" sz="2800" dirty="0">
                <a:solidFill>
                  <a:srgbClr val="002060"/>
                </a:solidFill>
              </a:rPr>
              <a:t>a řízení tělesné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26670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výchovy </a:t>
            </a:r>
            <a:r>
              <a:rPr lang="cs-CZ" sz="2800" dirty="0">
                <a:solidFill>
                  <a:srgbClr val="002060"/>
                </a:solidFill>
              </a:rPr>
              <a:t>a sportu </a:t>
            </a:r>
            <a:r>
              <a:rPr lang="cs-CZ" sz="2800" dirty="0" smtClean="0">
                <a:solidFill>
                  <a:srgbClr val="002060"/>
                </a:solidFill>
              </a:rPr>
              <a:t>platily </a:t>
            </a:r>
          </a:p>
          <a:p>
            <a:pPr marL="26670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 </a:t>
            </a:r>
            <a:r>
              <a:rPr lang="cs-CZ" sz="2800" dirty="0">
                <a:solidFill>
                  <a:srgbClr val="002060"/>
                </a:solidFill>
              </a:rPr>
              <a:t>menšími obměnami až </a:t>
            </a:r>
          </a:p>
          <a:p>
            <a:pPr marL="26670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do </a:t>
            </a:r>
            <a:r>
              <a:rPr lang="cs-CZ" sz="2800" dirty="0">
                <a:solidFill>
                  <a:srgbClr val="002060"/>
                </a:solidFill>
              </a:rPr>
              <a:t>roku </a:t>
            </a:r>
            <a:r>
              <a:rPr lang="cs-CZ" sz="2800" dirty="0" smtClean="0">
                <a:solidFill>
                  <a:srgbClr val="002060"/>
                </a:solidFill>
              </a:rPr>
              <a:t>1989.</a:t>
            </a:r>
          </a:p>
          <a:p>
            <a:endParaRPr lang="cs-CZ" sz="2800" b="1" dirty="0" smtClean="0"/>
          </a:p>
          <a:p>
            <a:endParaRPr lang="cs-CZ" sz="2800" b="1" dirty="0"/>
          </a:p>
          <a:p>
            <a:pPr marL="0" indent="0">
              <a:buNone/>
            </a:pPr>
            <a:r>
              <a:rPr lang="cs-CZ" sz="2800" dirty="0" smtClean="0"/>
              <a:t>   </a:t>
            </a:r>
          </a:p>
          <a:p>
            <a:pPr marL="266700" indent="-266700">
              <a:buClr>
                <a:schemeClr val="bg1">
                  <a:lumMod val="85000"/>
                </a:schemeClr>
              </a:buClr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20</a:t>
            </a:r>
            <a:r>
              <a:rPr lang="cs-CZ" sz="2800" dirty="0">
                <a:solidFill>
                  <a:srgbClr val="002060"/>
                </a:solidFill>
              </a:rPr>
              <a:t>. 12. 1956 zákon O organizaci tělesné výchovy č. 68 </a:t>
            </a:r>
            <a:r>
              <a:rPr lang="cs-CZ" sz="2800" dirty="0" smtClean="0">
                <a:solidFill>
                  <a:srgbClr val="002060"/>
                </a:solidFill>
              </a:rPr>
              <a:t>Sb. </a:t>
            </a:r>
            <a:endParaRPr lang="cs-CZ" sz="28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2800" dirty="0" smtClean="0">
                <a:solidFill>
                  <a:srgbClr val="002060"/>
                </a:solidFill>
              </a:rPr>
              <a:t>majetek převeden </a:t>
            </a:r>
            <a:r>
              <a:rPr lang="cs-CZ" sz="2800" dirty="0">
                <a:solidFill>
                  <a:srgbClr val="002060"/>
                </a:solidFill>
              </a:rPr>
              <a:t>na JDTO 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cs-CZ" sz="28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2800" dirty="0" smtClean="0">
                <a:solidFill>
                  <a:srgbClr val="002060"/>
                </a:solidFill>
              </a:rPr>
              <a:t>v</a:t>
            </a:r>
            <a:r>
              <a:rPr lang="cs-CZ" sz="2800" dirty="0">
                <a:solidFill>
                  <a:srgbClr val="002060"/>
                </a:solidFill>
              </a:rPr>
              <a:t> březnu 1957 </a:t>
            </a:r>
            <a:r>
              <a:rPr lang="cs-CZ" sz="2800" dirty="0" smtClean="0">
                <a:solidFill>
                  <a:srgbClr val="002060"/>
                </a:solidFill>
              </a:rPr>
              <a:t>Československý </a:t>
            </a:r>
            <a:r>
              <a:rPr lang="cs-CZ" sz="2800" dirty="0">
                <a:solidFill>
                  <a:srgbClr val="002060"/>
                </a:solidFill>
              </a:rPr>
              <a:t>svaz tělesné výchovy (ČSTV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4" name="obrázek 7" descr="http://upload.wikimedia.org/wikipedia/commons/thumb/b/bb/%C5%A0krtnut%C3%BD_znak_%C4%8CSTV%2C_P%C5%99%C3%ADb%C4%9Bnice.jpg/220px-%C5%A0krtnut%C3%BD_znak_%C4%8CSTV%2C_P%C5%99%C3%ADb%C4%9Bni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081" y="1340768"/>
            <a:ext cx="44723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2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ČSTV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518457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000" dirty="0" smtClean="0">
                <a:solidFill>
                  <a:srgbClr val="002060"/>
                </a:solidFill>
              </a:rPr>
              <a:t>struktura </a:t>
            </a:r>
            <a:r>
              <a:rPr lang="cs-CZ" sz="5000" dirty="0">
                <a:solidFill>
                  <a:srgbClr val="002060"/>
                </a:solidFill>
              </a:rPr>
              <a:t>územní </a:t>
            </a:r>
            <a:r>
              <a:rPr lang="cs-CZ" sz="5000" b="1" dirty="0" smtClean="0">
                <a:solidFill>
                  <a:srgbClr val="002060"/>
                </a:solidFill>
              </a:rPr>
              <a:t>	 </a:t>
            </a:r>
          </a:p>
          <a:p>
            <a:pPr marL="355600" indent="0">
              <a:spcBef>
                <a:spcPts val="1200"/>
              </a:spcBef>
              <a:buNone/>
            </a:pPr>
            <a:r>
              <a:rPr lang="cs-CZ" sz="5000" dirty="0" smtClean="0">
                <a:solidFill>
                  <a:srgbClr val="002060"/>
                </a:solidFill>
              </a:rPr>
              <a:t>ÚV </a:t>
            </a:r>
            <a:r>
              <a:rPr lang="cs-CZ" sz="5000" dirty="0">
                <a:solidFill>
                  <a:srgbClr val="002060"/>
                </a:solidFill>
              </a:rPr>
              <a:t>ČSTV </a:t>
            </a:r>
            <a:r>
              <a:rPr lang="cs-CZ" sz="5000" dirty="0" smtClean="0">
                <a:solidFill>
                  <a:srgbClr val="002060"/>
                </a:solidFill>
              </a:rPr>
              <a:t> </a:t>
            </a:r>
            <a:r>
              <a:rPr lang="cs-CZ" sz="5000" dirty="0">
                <a:solidFill>
                  <a:srgbClr val="002060"/>
                </a:solidFill>
              </a:rPr>
              <a:t>KV ČSTV </a:t>
            </a:r>
            <a:r>
              <a:rPr lang="cs-CZ" sz="5000" dirty="0" smtClean="0">
                <a:solidFill>
                  <a:srgbClr val="002060"/>
                </a:solidFill>
              </a:rPr>
              <a:t> </a:t>
            </a:r>
            <a:r>
              <a:rPr lang="cs-CZ" sz="5000" dirty="0">
                <a:solidFill>
                  <a:srgbClr val="002060"/>
                </a:solidFill>
              </a:rPr>
              <a:t>OV ČSTV </a:t>
            </a:r>
          </a:p>
          <a:p>
            <a:pPr marL="266700" indent="0">
              <a:spcBef>
                <a:spcPts val="1200"/>
              </a:spcBef>
              <a:buNone/>
            </a:pPr>
            <a:r>
              <a:rPr lang="cs-CZ" sz="5000" dirty="0" smtClean="0">
                <a:solidFill>
                  <a:srgbClr val="002060"/>
                </a:solidFill>
              </a:rPr>
              <a:t>1957 </a:t>
            </a:r>
            <a:r>
              <a:rPr lang="cs-CZ" sz="5000" dirty="0">
                <a:solidFill>
                  <a:srgbClr val="002060"/>
                </a:solidFill>
              </a:rPr>
              <a:t>ČSTV - 900 tisíc členů 1961 - 1,5 mil., 1965 - 1 752 460 </a:t>
            </a:r>
            <a:r>
              <a:rPr lang="cs-CZ" sz="5000" dirty="0" smtClean="0">
                <a:solidFill>
                  <a:srgbClr val="002060"/>
                </a:solidFill>
              </a:rPr>
              <a:t>         1989 </a:t>
            </a:r>
            <a:r>
              <a:rPr lang="cs-CZ" sz="5000" dirty="0">
                <a:solidFill>
                  <a:srgbClr val="002060"/>
                </a:solidFill>
              </a:rPr>
              <a:t>- </a:t>
            </a:r>
            <a:r>
              <a:rPr lang="cs-CZ" sz="5000" dirty="0" smtClean="0">
                <a:solidFill>
                  <a:srgbClr val="002060"/>
                </a:solidFill>
              </a:rPr>
              <a:t>2 </a:t>
            </a:r>
            <a:r>
              <a:rPr lang="cs-CZ" sz="5000" dirty="0">
                <a:solidFill>
                  <a:srgbClr val="002060"/>
                </a:solidFill>
              </a:rPr>
              <a:t>mil. </a:t>
            </a:r>
            <a:r>
              <a:rPr lang="cs-CZ" sz="5000" dirty="0" smtClean="0">
                <a:solidFill>
                  <a:srgbClr val="002060"/>
                </a:solidFill>
              </a:rPr>
              <a:t>členů.</a:t>
            </a:r>
            <a:endParaRPr lang="cs-CZ" sz="5000" dirty="0">
              <a:solidFill>
                <a:srgbClr val="002060"/>
              </a:solidFill>
            </a:endParaRPr>
          </a:p>
          <a:p>
            <a:pPr marL="266700" indent="-26670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100" b="1" dirty="0">
                <a:solidFill>
                  <a:srgbClr val="002060"/>
                </a:solidFill>
              </a:rPr>
              <a:t> </a:t>
            </a:r>
            <a:r>
              <a:rPr lang="cs-CZ" sz="5100" dirty="0" smtClean="0">
                <a:solidFill>
                  <a:srgbClr val="002060"/>
                </a:solidFill>
              </a:rPr>
              <a:t>struktura </a:t>
            </a:r>
            <a:r>
              <a:rPr lang="cs-CZ" sz="5100" dirty="0">
                <a:solidFill>
                  <a:srgbClr val="002060"/>
                </a:solidFill>
              </a:rPr>
              <a:t>svazová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000" dirty="0" smtClean="0">
                <a:solidFill>
                  <a:srgbClr val="002060"/>
                </a:solidFill>
              </a:rPr>
              <a:t>tělovýchovné jednoty podle druhů </a:t>
            </a:r>
            <a:r>
              <a:rPr lang="cs-CZ" sz="5000" dirty="0">
                <a:solidFill>
                  <a:srgbClr val="002060"/>
                </a:solidFill>
              </a:rPr>
              <a:t>sportu a na odbory </a:t>
            </a:r>
            <a:r>
              <a:rPr lang="cs-CZ" sz="5000" dirty="0" smtClean="0">
                <a:solidFill>
                  <a:srgbClr val="002060"/>
                </a:solidFill>
              </a:rPr>
              <a:t>ZRTV      a turistiky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000" dirty="0" smtClean="0">
                <a:solidFill>
                  <a:srgbClr val="002060"/>
                </a:solidFill>
              </a:rPr>
              <a:t>pod </a:t>
            </a:r>
            <a:r>
              <a:rPr lang="cs-CZ" sz="5000" dirty="0">
                <a:solidFill>
                  <a:srgbClr val="002060"/>
                </a:solidFill>
              </a:rPr>
              <a:t>ČSTV spadala veškerá sportovní zařízení ve státě kromě školních </a:t>
            </a:r>
            <a:r>
              <a:rPr lang="cs-CZ" sz="5000" dirty="0" smtClean="0">
                <a:solidFill>
                  <a:srgbClr val="002060"/>
                </a:solidFill>
              </a:rPr>
              <a:t>sportovišť </a:t>
            </a:r>
            <a:endParaRPr lang="cs-CZ" sz="5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000" b="1" dirty="0" smtClean="0">
                <a:solidFill>
                  <a:srgbClr val="002060"/>
                </a:solidFill>
              </a:rPr>
              <a:t>Financování</a:t>
            </a:r>
            <a:r>
              <a:rPr lang="cs-CZ" sz="5000" dirty="0" smtClean="0">
                <a:solidFill>
                  <a:srgbClr val="002060"/>
                </a:solidFill>
              </a:rPr>
              <a:t> </a:t>
            </a:r>
            <a:r>
              <a:rPr lang="cs-CZ" sz="5000" dirty="0">
                <a:solidFill>
                  <a:srgbClr val="002060"/>
                </a:solidFill>
              </a:rPr>
              <a:t>- ÚV ČSTV </a:t>
            </a:r>
            <a:r>
              <a:rPr lang="cs-CZ" sz="5000" dirty="0" smtClean="0">
                <a:solidFill>
                  <a:srgbClr val="002060"/>
                </a:solidFill>
              </a:rPr>
              <a:t>financoval vrcholový </a:t>
            </a:r>
            <a:r>
              <a:rPr lang="cs-CZ" sz="5000" dirty="0">
                <a:solidFill>
                  <a:srgbClr val="002060"/>
                </a:solidFill>
              </a:rPr>
              <a:t>sport </a:t>
            </a:r>
            <a:r>
              <a:rPr lang="cs-CZ" sz="5000" dirty="0" smtClean="0">
                <a:solidFill>
                  <a:srgbClr val="002060"/>
                </a:solidFill>
              </a:rPr>
              <a:t>, </a:t>
            </a:r>
            <a:r>
              <a:rPr lang="cs-CZ" sz="5000" dirty="0">
                <a:solidFill>
                  <a:srgbClr val="002060"/>
                </a:solidFill>
              </a:rPr>
              <a:t>masový systém středisek vrcholového sportu a </a:t>
            </a:r>
            <a:r>
              <a:rPr lang="cs-CZ" sz="5000" dirty="0" smtClean="0">
                <a:solidFill>
                  <a:srgbClr val="002060"/>
                </a:solidFill>
              </a:rPr>
              <a:t>tréninková střediska mládeže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5000" dirty="0" smtClean="0">
                <a:solidFill>
                  <a:srgbClr val="002060"/>
                </a:solidFill>
              </a:rPr>
              <a:t>výbory </a:t>
            </a:r>
            <a:r>
              <a:rPr lang="cs-CZ" sz="5000" dirty="0">
                <a:solidFill>
                  <a:srgbClr val="002060"/>
                </a:solidFill>
              </a:rPr>
              <a:t>financovala </a:t>
            </a:r>
            <a:r>
              <a:rPr lang="cs-CZ" sz="5000" dirty="0" smtClean="0">
                <a:solidFill>
                  <a:srgbClr val="002060"/>
                </a:solidFill>
              </a:rPr>
              <a:t>i Sazka </a:t>
            </a:r>
            <a:endParaRPr lang="cs-CZ" sz="5000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34390" cy="453650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365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Přehled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6657"/>
            <a:ext cx="8229600" cy="885604"/>
          </a:xfrm>
        </p:spPr>
        <p:txBody>
          <a:bodyPr/>
          <a:lstStyle/>
          <a:p>
            <a:pPr algn="l"/>
            <a:r>
              <a:rPr lang="cs-CZ" sz="4000" dirty="0">
                <a:solidFill>
                  <a:srgbClr val="FF0000"/>
                </a:solidFill>
              </a:rPr>
              <a:t>ČSTV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0242"/>
            <a:ext cx="8400574" cy="52930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Součástí </a:t>
            </a:r>
            <a:r>
              <a:rPr lang="cs-CZ" dirty="0">
                <a:solidFill>
                  <a:srgbClr val="002060"/>
                </a:solidFill>
              </a:rPr>
              <a:t>ČSTV se stal úsek Rudá </a:t>
            </a:r>
            <a:r>
              <a:rPr lang="cs-CZ" dirty="0" smtClean="0">
                <a:solidFill>
                  <a:srgbClr val="002060"/>
                </a:solidFill>
              </a:rPr>
              <a:t>hvězda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v roce </a:t>
            </a:r>
            <a:r>
              <a:rPr lang="cs-CZ" dirty="0">
                <a:solidFill>
                  <a:srgbClr val="002060"/>
                </a:solidFill>
              </a:rPr>
              <a:t>1958 MV  vydalo </a:t>
            </a:r>
            <a:r>
              <a:rPr lang="cs-CZ" dirty="0" smtClean="0">
                <a:solidFill>
                  <a:srgbClr val="002060"/>
                </a:solidFill>
              </a:rPr>
              <a:t>rozkaz: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i="1" dirty="0" smtClean="0">
                <a:solidFill>
                  <a:srgbClr val="002060"/>
                </a:solidFill>
              </a:rPr>
              <a:t>„…všichni příslušníci a příslušnice MV mají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povinnost </a:t>
            </a:r>
            <a:r>
              <a:rPr lang="cs-CZ" i="1" dirty="0">
                <a:solidFill>
                  <a:srgbClr val="002060"/>
                </a:solidFill>
              </a:rPr>
              <a:t>zúčastnit se pravidelné </a:t>
            </a:r>
            <a:r>
              <a:rPr lang="cs-CZ" i="1" dirty="0" smtClean="0">
                <a:solidFill>
                  <a:srgbClr val="002060"/>
                </a:solidFill>
              </a:rPr>
              <a:t>tělesné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výchovy </a:t>
            </a:r>
            <a:r>
              <a:rPr lang="cs-CZ" i="1" dirty="0">
                <a:solidFill>
                  <a:srgbClr val="002060"/>
                </a:solidFill>
              </a:rPr>
              <a:t>nejméně 4 hodiny v měsíci a </a:t>
            </a:r>
            <a:r>
              <a:rPr lang="cs-CZ" i="1" dirty="0" smtClean="0">
                <a:solidFill>
                  <a:srgbClr val="002060"/>
                </a:solidFill>
              </a:rPr>
              <a:t>mezi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pravidelným </a:t>
            </a:r>
            <a:r>
              <a:rPr lang="cs-CZ" i="1" dirty="0">
                <a:solidFill>
                  <a:srgbClr val="002060"/>
                </a:solidFill>
              </a:rPr>
              <a:t>cvičením </a:t>
            </a:r>
            <a:r>
              <a:rPr lang="cs-CZ" i="1" dirty="0" smtClean="0">
                <a:solidFill>
                  <a:srgbClr val="002060"/>
                </a:solidFill>
              </a:rPr>
              <a:t>nesmí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být </a:t>
            </a:r>
            <a:r>
              <a:rPr lang="cs-CZ" i="1" dirty="0">
                <a:solidFill>
                  <a:srgbClr val="002060"/>
                </a:solidFill>
              </a:rPr>
              <a:t>interval delší 14 </a:t>
            </a:r>
            <a:r>
              <a:rPr lang="cs-CZ" i="1" dirty="0" smtClean="0">
                <a:solidFill>
                  <a:srgbClr val="002060"/>
                </a:solidFill>
              </a:rPr>
              <a:t>dnů…“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Masové </a:t>
            </a:r>
            <a:r>
              <a:rPr lang="cs-CZ" dirty="0">
                <a:solidFill>
                  <a:srgbClr val="002060"/>
                </a:solidFill>
              </a:rPr>
              <a:t>akce </a:t>
            </a:r>
            <a:r>
              <a:rPr lang="cs-CZ" dirty="0" smtClean="0">
                <a:solidFill>
                  <a:srgbClr val="002060"/>
                </a:solidFill>
              </a:rPr>
              <a:t>podporovány </a:t>
            </a:r>
            <a:r>
              <a:rPr lang="cs-CZ" dirty="0">
                <a:solidFill>
                  <a:srgbClr val="002060"/>
                </a:solidFill>
              </a:rPr>
              <a:t>hesly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„Sportem k vyšší bojové zdatnosti!“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„</a:t>
            </a:r>
            <a:r>
              <a:rPr lang="cs-CZ" dirty="0">
                <a:solidFill>
                  <a:srgbClr val="FF0000"/>
                </a:solidFill>
              </a:rPr>
              <a:t>Za masovost–za rekordy!" apod.  </a:t>
            </a:r>
          </a:p>
          <a:p>
            <a:pPr>
              <a:buClr>
                <a:schemeClr val="bg1">
                  <a:lumMod val="85000"/>
                </a:schemeClr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formální </a:t>
            </a:r>
            <a:r>
              <a:rPr lang="cs-CZ" dirty="0">
                <a:solidFill>
                  <a:srgbClr val="002060"/>
                </a:solidFill>
              </a:rPr>
              <a:t>plnění odznaku, celostátní </a:t>
            </a:r>
            <a:r>
              <a:rPr lang="cs-CZ" dirty="0" smtClean="0">
                <a:solidFill>
                  <a:srgbClr val="002060"/>
                </a:solidFill>
              </a:rPr>
              <a:t>spartakiády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(</a:t>
            </a:r>
            <a:r>
              <a:rPr lang="cs-CZ" dirty="0">
                <a:solidFill>
                  <a:srgbClr val="002060"/>
                </a:solidFill>
              </a:rPr>
              <a:t>1960, </a:t>
            </a:r>
            <a:r>
              <a:rPr lang="cs-CZ" dirty="0" smtClean="0">
                <a:solidFill>
                  <a:srgbClr val="002060"/>
                </a:solidFill>
              </a:rPr>
              <a:t>1965), sportovní </a:t>
            </a:r>
            <a:r>
              <a:rPr lang="cs-CZ" dirty="0">
                <a:solidFill>
                  <a:srgbClr val="002060"/>
                </a:solidFill>
              </a:rPr>
              <a:t>hry mládeže (</a:t>
            </a:r>
            <a:r>
              <a:rPr lang="cs-CZ" dirty="0" smtClean="0">
                <a:solidFill>
                  <a:srgbClr val="002060"/>
                </a:solidFill>
              </a:rPr>
              <a:t>SHM)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000"/>
            <a:ext cx="3600400" cy="18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3076"/>
            <a:ext cx="37142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69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FF0000"/>
                </a:solidFill>
              </a:rPr>
              <a:t>ČSTV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24114"/>
            <a:ext cx="6552728" cy="2448273"/>
          </a:xfrm>
        </p:spPr>
        <p:txBody>
          <a:bodyPr>
            <a:normAutofit fontScale="85000" lnSpcReduction="20000"/>
          </a:bodyPr>
          <a:lstStyle/>
          <a:p>
            <a:pPr marL="355600" indent="0">
              <a:buNone/>
            </a:pPr>
            <a:r>
              <a:rPr lang="cs-CZ" sz="3000" dirty="0">
                <a:solidFill>
                  <a:srgbClr val="002060"/>
                </a:solidFill>
              </a:rPr>
              <a:t>Věra Čáslavská 3 zlaté, zlato  Hans </a:t>
            </a:r>
            <a:r>
              <a:rPr lang="cs-CZ" sz="3000" dirty="0" smtClean="0">
                <a:solidFill>
                  <a:srgbClr val="002060"/>
                </a:solidFill>
              </a:rPr>
              <a:t>Zdražila </a:t>
            </a:r>
            <a:r>
              <a:rPr lang="cs-CZ" sz="3000" dirty="0">
                <a:solidFill>
                  <a:srgbClr val="002060"/>
                </a:solidFill>
              </a:rPr>
              <a:t>vzpírání, Jan </a:t>
            </a:r>
            <a:r>
              <a:rPr lang="cs-CZ" sz="3000" dirty="0" err="1">
                <a:solidFill>
                  <a:srgbClr val="002060"/>
                </a:solidFill>
              </a:rPr>
              <a:t>Daler</a:t>
            </a:r>
            <a:r>
              <a:rPr lang="cs-CZ" sz="3000" dirty="0">
                <a:solidFill>
                  <a:srgbClr val="002060"/>
                </a:solidFill>
              </a:rPr>
              <a:t> stíhací závod 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000" dirty="0">
                <a:solidFill>
                  <a:srgbClr val="002060"/>
                </a:solidFill>
              </a:rPr>
              <a:t>OH 1968 Mexiko</a:t>
            </a:r>
          </a:p>
          <a:p>
            <a:pPr marL="355600" indent="0">
              <a:buNone/>
            </a:pPr>
            <a:r>
              <a:rPr lang="cs-CZ" sz="3000" dirty="0">
                <a:solidFill>
                  <a:srgbClr val="002060"/>
                </a:solidFill>
              </a:rPr>
              <a:t>Věra Čáslavská 4 zlaté a 2 stříbrné, v r. 1968 byla prohlášena za nejlepší sportovkyni světa</a:t>
            </a:r>
          </a:p>
          <a:p>
            <a:pPr marL="355600" indent="0">
              <a:buNone/>
            </a:pPr>
            <a:r>
              <a:rPr lang="cs-CZ" sz="3000" dirty="0">
                <a:solidFill>
                  <a:srgbClr val="002060"/>
                </a:solidFill>
              </a:rPr>
              <a:t>Jiří Raška první zimní zlatou 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91" y="2348880"/>
            <a:ext cx="21769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97172"/>
            <a:ext cx="2304256" cy="22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90" y="722040"/>
            <a:ext cx="2176995" cy="14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07504" y="1412776"/>
            <a:ext cx="424847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85000"/>
                </a:schemeClr>
              </a:buClr>
            </a:pPr>
            <a:r>
              <a:rPr lang="cs-CZ" sz="2600" dirty="0" smtClean="0">
                <a:solidFill>
                  <a:srgbClr val="002060"/>
                </a:solidFill>
              </a:rPr>
              <a:t>OH 1960 Řím 11. místo zlato</a:t>
            </a:r>
          </a:p>
          <a:p>
            <a:pPr marL="355600" indent="0"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Eva Bosáková kladina </a:t>
            </a:r>
          </a:p>
          <a:p>
            <a:pPr marL="355600" indent="0"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Bohumil Němeček box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2600" dirty="0" smtClean="0">
                <a:solidFill>
                  <a:srgbClr val="002060"/>
                </a:solidFill>
              </a:rPr>
              <a:t>OH 1964 Tokio 10. místo</a:t>
            </a:r>
          </a:p>
        </p:txBody>
      </p:sp>
    </p:spTree>
    <p:extLst>
      <p:ext uri="{BB962C8B-B14F-4D97-AF65-F5344CB8AC3E}">
        <p14:creationId xmlns:p14="http://schemas.microsoft.com/office/powerpoint/2010/main" val="1886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6265"/>
            <a:ext cx="8229600" cy="778098"/>
          </a:xfrm>
        </p:spPr>
        <p:txBody>
          <a:bodyPr/>
          <a:lstStyle/>
          <a:p>
            <a:pPr algn="l"/>
            <a:r>
              <a:rPr lang="cs-CZ" sz="4000" dirty="0">
                <a:solidFill>
                  <a:srgbClr val="FF0000"/>
                </a:solidFill>
              </a:rPr>
              <a:t>ČSTV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579296" cy="5472608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b="1" dirty="0" smtClean="0">
                <a:solidFill>
                  <a:srgbClr val="002060"/>
                </a:solidFill>
              </a:rPr>
              <a:t>v </a:t>
            </a:r>
            <a:r>
              <a:rPr lang="cs-CZ" b="1" dirty="0">
                <a:solidFill>
                  <a:srgbClr val="002060"/>
                </a:solidFill>
              </a:rPr>
              <a:t>rámci federalizace ČSSR</a:t>
            </a:r>
            <a:r>
              <a:rPr lang="cs-CZ" dirty="0">
                <a:solidFill>
                  <a:srgbClr val="002060"/>
                </a:solidFill>
              </a:rPr>
              <a:t> v roce 1968 vznikly </a:t>
            </a:r>
            <a:r>
              <a:rPr lang="cs-CZ" dirty="0" smtClean="0">
                <a:solidFill>
                  <a:srgbClr val="002060"/>
                </a:solidFill>
              </a:rPr>
              <a:t>ČTO </a:t>
            </a:r>
            <a:r>
              <a:rPr lang="cs-CZ" dirty="0">
                <a:solidFill>
                  <a:srgbClr val="002060"/>
                </a:solidFill>
              </a:rPr>
              <a:t>a </a:t>
            </a:r>
            <a:r>
              <a:rPr lang="cs-CZ" dirty="0" smtClean="0">
                <a:solidFill>
                  <a:srgbClr val="002060"/>
                </a:solidFill>
              </a:rPr>
              <a:t>STO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dirty="0" smtClean="0">
                <a:solidFill>
                  <a:srgbClr val="002060"/>
                </a:solidFill>
              </a:rPr>
              <a:t>portovní </a:t>
            </a:r>
            <a:r>
              <a:rPr lang="cs-CZ" dirty="0">
                <a:solidFill>
                  <a:srgbClr val="002060"/>
                </a:solidFill>
              </a:rPr>
              <a:t>svazy získaly více </a:t>
            </a:r>
            <a:r>
              <a:rPr lang="cs-CZ" dirty="0" smtClean="0">
                <a:solidFill>
                  <a:srgbClr val="002060"/>
                </a:solidFill>
              </a:rPr>
              <a:t>pravomocí </a:t>
            </a:r>
            <a:r>
              <a:rPr lang="cs-CZ" dirty="0">
                <a:solidFill>
                  <a:srgbClr val="002060"/>
                </a:solidFill>
              </a:rPr>
              <a:t>v ČTO i STO měly </a:t>
            </a:r>
            <a:r>
              <a:rPr lang="cs-CZ" dirty="0" smtClean="0">
                <a:solidFill>
                  <a:srgbClr val="002060"/>
                </a:solidFill>
              </a:rPr>
              <a:t>autonomní postavení</a:t>
            </a:r>
            <a:endParaRPr lang="cs-CZ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ro rok 1968 je charakteristická snaha </a:t>
            </a:r>
            <a:r>
              <a:rPr lang="cs-CZ" dirty="0">
                <a:solidFill>
                  <a:srgbClr val="002060"/>
                </a:solidFill>
              </a:rPr>
              <a:t>o demokratizaci </a:t>
            </a:r>
            <a:r>
              <a:rPr lang="cs-CZ" dirty="0" smtClean="0">
                <a:solidFill>
                  <a:srgbClr val="002060"/>
                </a:solidFill>
              </a:rPr>
              <a:t>    a </a:t>
            </a:r>
            <a:r>
              <a:rPr lang="cs-CZ" dirty="0">
                <a:solidFill>
                  <a:srgbClr val="002060"/>
                </a:solidFill>
              </a:rPr>
              <a:t>liberalizaci </a:t>
            </a:r>
            <a:r>
              <a:rPr lang="cs-CZ" dirty="0" smtClean="0">
                <a:solidFill>
                  <a:srgbClr val="002060"/>
                </a:solidFill>
              </a:rPr>
              <a:t>společnosti; Sokol </a:t>
            </a:r>
            <a:r>
              <a:rPr lang="cs-CZ" dirty="0">
                <a:solidFill>
                  <a:srgbClr val="002060"/>
                </a:solidFill>
              </a:rPr>
              <a:t>a další </a:t>
            </a:r>
            <a:r>
              <a:rPr lang="cs-CZ" dirty="0" smtClean="0">
                <a:solidFill>
                  <a:srgbClr val="002060"/>
                </a:solidFill>
              </a:rPr>
              <a:t>sportovní organizace </a:t>
            </a:r>
            <a:r>
              <a:rPr lang="cs-CZ" dirty="0">
                <a:solidFill>
                  <a:srgbClr val="002060"/>
                </a:solidFill>
              </a:rPr>
              <a:t>usilovaly o obnovení </a:t>
            </a:r>
            <a:r>
              <a:rPr lang="cs-CZ" dirty="0" smtClean="0">
                <a:solidFill>
                  <a:srgbClr val="002060"/>
                </a:solidFill>
              </a:rPr>
              <a:t>činnosti </a:t>
            </a:r>
            <a:endParaRPr lang="cs-CZ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ntervence </a:t>
            </a:r>
            <a:r>
              <a:rPr lang="cs-CZ" dirty="0">
                <a:solidFill>
                  <a:srgbClr val="002060"/>
                </a:solidFill>
              </a:rPr>
              <a:t>cizích armád 21. 8. 1968 obrodný proces </a:t>
            </a:r>
            <a:r>
              <a:rPr lang="cs-CZ" dirty="0" smtClean="0">
                <a:solidFill>
                  <a:srgbClr val="002060"/>
                </a:solidFill>
              </a:rPr>
              <a:t>zastavila; </a:t>
            </a:r>
            <a:r>
              <a:rPr lang="cs-CZ" dirty="0">
                <a:solidFill>
                  <a:srgbClr val="002060"/>
                </a:solidFill>
              </a:rPr>
              <a:t>o</a:t>
            </a:r>
            <a:r>
              <a:rPr lang="cs-CZ" dirty="0" smtClean="0">
                <a:solidFill>
                  <a:srgbClr val="002060"/>
                </a:solidFill>
              </a:rPr>
              <a:t>bnovené </a:t>
            </a:r>
            <a:r>
              <a:rPr lang="cs-CZ" dirty="0">
                <a:solidFill>
                  <a:srgbClr val="002060"/>
                </a:solidFill>
              </a:rPr>
              <a:t>nebo obnovující se organizace byly </a:t>
            </a:r>
            <a:r>
              <a:rPr lang="cs-CZ" dirty="0" smtClean="0">
                <a:solidFill>
                  <a:srgbClr val="002060"/>
                </a:solidFill>
              </a:rPr>
              <a:t>zlikvidovány </a:t>
            </a:r>
            <a:endParaRPr lang="cs-CZ" dirty="0">
              <a:solidFill>
                <a:srgbClr val="002060"/>
              </a:solidFill>
            </a:endParaRPr>
          </a:p>
          <a:p>
            <a:pPr marL="35560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Doprovázeno </a:t>
            </a:r>
            <a:r>
              <a:rPr lang="cs-CZ" dirty="0">
                <a:solidFill>
                  <a:srgbClr val="002060"/>
                </a:solidFill>
              </a:rPr>
              <a:t>rozsáhlými  kádrovými změnami a </a:t>
            </a:r>
            <a:r>
              <a:rPr lang="cs-CZ" dirty="0" smtClean="0">
                <a:solidFill>
                  <a:srgbClr val="002060"/>
                </a:solidFill>
              </a:rPr>
              <a:t>čistkami.</a:t>
            </a:r>
            <a:endParaRPr lang="cs-CZ" dirty="0" smtClean="0">
              <a:solidFill>
                <a:srgbClr val="FF0000"/>
              </a:solidFill>
            </a:endParaRPr>
          </a:p>
          <a:p>
            <a:pPr marL="355600" indent="0">
              <a:spcBef>
                <a:spcPts val="240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Opět důsledné </a:t>
            </a:r>
            <a:r>
              <a:rPr lang="cs-CZ" dirty="0">
                <a:solidFill>
                  <a:srgbClr val="FF0000"/>
                </a:solidFill>
              </a:rPr>
              <a:t>uplatňování principu vedoucí úlohy </a:t>
            </a:r>
            <a:r>
              <a:rPr lang="cs-CZ" dirty="0" smtClean="0">
                <a:solidFill>
                  <a:srgbClr val="FF0000"/>
                </a:solidFill>
              </a:rPr>
              <a:t>KSČ.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5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035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Tělovýchova a sport v letech 1969 </a:t>
            </a:r>
            <a:r>
              <a:rPr lang="cs-CZ" dirty="0">
                <a:solidFill>
                  <a:srgbClr val="FF0000"/>
                </a:solidFill>
              </a:rPr>
              <a:t>- 1989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887" y="1926357"/>
            <a:ext cx="8712968" cy="510304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 smtClean="0">
                <a:solidFill>
                  <a:srgbClr val="002060"/>
                </a:solidFill>
              </a:rPr>
              <a:t>návrat </a:t>
            </a:r>
            <a:r>
              <a:rPr lang="cs-CZ" sz="4000" dirty="0">
                <a:solidFill>
                  <a:srgbClr val="002060"/>
                </a:solidFill>
              </a:rPr>
              <a:t>k dogmatickým </a:t>
            </a:r>
            <a:r>
              <a:rPr lang="cs-CZ" sz="4000" dirty="0" smtClean="0">
                <a:solidFill>
                  <a:srgbClr val="002060"/>
                </a:solidFill>
              </a:rPr>
              <a:t>praktikám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 smtClean="0">
                <a:solidFill>
                  <a:srgbClr val="002060"/>
                </a:solidFill>
              </a:rPr>
              <a:t>přijato </a:t>
            </a:r>
            <a:r>
              <a:rPr lang="cs-CZ" sz="4000" dirty="0">
                <a:solidFill>
                  <a:srgbClr val="002060"/>
                </a:solidFill>
              </a:rPr>
              <a:t>Poučení z hodnocení vývoje tělovýchovné organizace </a:t>
            </a:r>
            <a:r>
              <a:rPr lang="cs-CZ" sz="4000" dirty="0" smtClean="0">
                <a:solidFill>
                  <a:srgbClr val="002060"/>
                </a:solidFill>
              </a:rPr>
              <a:t>                    v </a:t>
            </a:r>
            <a:r>
              <a:rPr lang="cs-CZ" sz="4000" dirty="0">
                <a:solidFill>
                  <a:srgbClr val="002060"/>
                </a:solidFill>
              </a:rPr>
              <a:t>uplynulém </a:t>
            </a:r>
            <a:r>
              <a:rPr lang="cs-CZ" sz="4000" dirty="0" smtClean="0">
                <a:solidFill>
                  <a:srgbClr val="002060"/>
                </a:solidFill>
              </a:rPr>
              <a:t>období - prověrky </a:t>
            </a:r>
            <a:r>
              <a:rPr lang="cs-CZ" sz="4000" dirty="0">
                <a:solidFill>
                  <a:srgbClr val="002060"/>
                </a:solidFill>
              </a:rPr>
              <a:t>a </a:t>
            </a:r>
            <a:r>
              <a:rPr lang="cs-CZ" sz="4000" dirty="0" smtClean="0">
                <a:solidFill>
                  <a:srgbClr val="002060"/>
                </a:solidFill>
              </a:rPr>
              <a:t>čistky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 smtClean="0">
                <a:solidFill>
                  <a:srgbClr val="002060"/>
                </a:solidFill>
              </a:rPr>
              <a:t>plány </a:t>
            </a:r>
            <a:r>
              <a:rPr lang="cs-CZ" sz="4000" dirty="0">
                <a:solidFill>
                  <a:srgbClr val="002060"/>
                </a:solidFill>
              </a:rPr>
              <a:t>na pětileté období a časté organizační </a:t>
            </a:r>
            <a:r>
              <a:rPr lang="cs-CZ" sz="4000" dirty="0" smtClean="0">
                <a:solidFill>
                  <a:srgbClr val="002060"/>
                </a:solidFill>
              </a:rPr>
              <a:t>změny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>
                <a:solidFill>
                  <a:srgbClr val="002060"/>
                </a:solidFill>
              </a:rPr>
              <a:t>1973 ČTO a STO zrušily své republikové </a:t>
            </a:r>
            <a:r>
              <a:rPr lang="cs-CZ" sz="4000" dirty="0" smtClean="0">
                <a:solidFill>
                  <a:srgbClr val="002060"/>
                </a:solidFill>
              </a:rPr>
              <a:t>pravomoci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>
                <a:solidFill>
                  <a:srgbClr val="002060"/>
                </a:solidFill>
              </a:rPr>
              <a:t>1975 komise pro mládež a tělesnou výchovu při národních </a:t>
            </a:r>
            <a:r>
              <a:rPr lang="cs-CZ" sz="4000" dirty="0" smtClean="0">
                <a:solidFill>
                  <a:srgbClr val="002060"/>
                </a:solidFill>
              </a:rPr>
              <a:t>výborech 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>
                <a:solidFill>
                  <a:srgbClr val="002060"/>
                </a:solidFill>
              </a:rPr>
              <a:t>1978 vládní výbory pro tělesnou výchovu a sport, které se vytvořily </a:t>
            </a:r>
            <a:r>
              <a:rPr lang="cs-CZ" sz="4000" dirty="0" smtClean="0">
                <a:solidFill>
                  <a:srgbClr val="002060"/>
                </a:solidFill>
              </a:rPr>
              <a:t>     při </a:t>
            </a:r>
            <a:r>
              <a:rPr lang="cs-CZ" sz="4000" dirty="0">
                <a:solidFill>
                  <a:srgbClr val="002060"/>
                </a:solidFill>
              </a:rPr>
              <a:t>federální vládě i národních </a:t>
            </a:r>
            <a:r>
              <a:rPr lang="cs-CZ" sz="4000" dirty="0" smtClean="0">
                <a:solidFill>
                  <a:srgbClr val="002060"/>
                </a:solidFill>
              </a:rPr>
              <a:t>vládách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 smtClean="0">
                <a:solidFill>
                  <a:srgbClr val="002060"/>
                </a:solidFill>
              </a:rPr>
              <a:t>Výbory </a:t>
            </a:r>
            <a:r>
              <a:rPr lang="cs-CZ" sz="4000" dirty="0">
                <a:solidFill>
                  <a:srgbClr val="002060"/>
                </a:solidFill>
              </a:rPr>
              <a:t>byly po stálých kompetenčních sporech s ÚV ČSTV v 80. letech opět </a:t>
            </a:r>
            <a:r>
              <a:rPr lang="cs-CZ" sz="4000" dirty="0" smtClean="0">
                <a:solidFill>
                  <a:srgbClr val="002060"/>
                </a:solidFill>
              </a:rPr>
              <a:t>zrušeny  </a:t>
            </a:r>
            <a:endParaRPr lang="cs-CZ" sz="4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4000" dirty="0" smtClean="0">
                <a:solidFill>
                  <a:srgbClr val="002060"/>
                </a:solidFill>
              </a:rPr>
              <a:t>1974 </a:t>
            </a:r>
            <a:r>
              <a:rPr lang="cs-CZ" sz="4000" dirty="0">
                <a:solidFill>
                  <a:srgbClr val="002060"/>
                </a:solidFill>
              </a:rPr>
              <a:t>změna názvu ZTV na Základní rekreační tělesnou výchovu (ZRTV</a:t>
            </a:r>
            <a:r>
              <a:rPr lang="cs-CZ" sz="4000" dirty="0" smtClean="0">
                <a:solidFill>
                  <a:srgbClr val="002060"/>
                </a:solidFill>
              </a:rPr>
              <a:t>)</a:t>
            </a:r>
            <a:endParaRPr lang="cs-CZ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149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ČSTV </a:t>
            </a:r>
            <a:r>
              <a:rPr lang="cs-CZ" sz="4000" dirty="0">
                <a:solidFill>
                  <a:srgbClr val="FF0000"/>
                </a:solidFill>
              </a:rPr>
              <a:t>1969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sz="4000" dirty="0">
                <a:solidFill>
                  <a:srgbClr val="FF0000"/>
                </a:solidFill>
              </a:rPr>
              <a:t>1989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517632" cy="4624945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sz="2800" dirty="0">
                <a:solidFill>
                  <a:srgbClr val="002060"/>
                </a:solidFill>
              </a:rPr>
              <a:t>m</a:t>
            </a:r>
            <a:r>
              <a:rPr lang="cs-CZ" sz="2800" dirty="0" smtClean="0">
                <a:solidFill>
                  <a:srgbClr val="002060"/>
                </a:solidFill>
              </a:rPr>
              <a:t>asové výchově dominovaly</a:t>
            </a:r>
          </a:p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Československé </a:t>
            </a:r>
            <a:r>
              <a:rPr lang="cs-CZ" sz="2800" dirty="0">
                <a:solidFill>
                  <a:srgbClr val="002060"/>
                </a:solidFill>
              </a:rPr>
              <a:t>spartakiády 1975, 1980 a </a:t>
            </a:r>
            <a:r>
              <a:rPr lang="cs-CZ" sz="2800" dirty="0" smtClean="0">
                <a:solidFill>
                  <a:srgbClr val="002060"/>
                </a:solidFill>
              </a:rPr>
              <a:t>1985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2800" dirty="0" smtClean="0">
                <a:solidFill>
                  <a:srgbClr val="002060"/>
                </a:solidFill>
              </a:rPr>
              <a:t>1970 </a:t>
            </a:r>
            <a:r>
              <a:rPr lang="cs-CZ" sz="2800" dirty="0">
                <a:solidFill>
                  <a:srgbClr val="002060"/>
                </a:solidFill>
              </a:rPr>
              <a:t>se </a:t>
            </a:r>
            <a:r>
              <a:rPr lang="cs-CZ" sz="2800" dirty="0" smtClean="0">
                <a:solidFill>
                  <a:srgbClr val="002060"/>
                </a:solidFill>
              </a:rPr>
              <a:t>neuskutečnila pro </a:t>
            </a:r>
            <a:r>
              <a:rPr lang="cs-CZ" sz="2800" dirty="0">
                <a:solidFill>
                  <a:srgbClr val="002060"/>
                </a:solidFill>
              </a:rPr>
              <a:t>obavy z projevů antisovětizmu a </a:t>
            </a:r>
            <a:r>
              <a:rPr lang="cs-CZ" sz="2800" dirty="0" err="1">
                <a:solidFill>
                  <a:srgbClr val="002060"/>
                </a:solidFill>
              </a:rPr>
              <a:t>protikonsolidačních</a:t>
            </a:r>
            <a:r>
              <a:rPr lang="cs-CZ" sz="2800" dirty="0">
                <a:solidFill>
                  <a:srgbClr val="002060"/>
                </a:solidFill>
              </a:rPr>
              <a:t> postojů </a:t>
            </a:r>
            <a:r>
              <a:rPr lang="cs-CZ" sz="2800" dirty="0" smtClean="0">
                <a:solidFill>
                  <a:srgbClr val="002060"/>
                </a:solidFill>
              </a:rPr>
              <a:t>veřejnosti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2800" dirty="0">
                <a:solidFill>
                  <a:srgbClr val="002060"/>
                </a:solidFill>
              </a:rPr>
              <a:t>f</a:t>
            </a:r>
            <a:r>
              <a:rPr lang="cs-CZ" sz="2800" dirty="0" smtClean="0">
                <a:solidFill>
                  <a:srgbClr val="002060"/>
                </a:solidFill>
              </a:rPr>
              <a:t>ormálně </a:t>
            </a:r>
            <a:r>
              <a:rPr lang="cs-CZ" sz="2800" dirty="0">
                <a:solidFill>
                  <a:srgbClr val="002060"/>
                </a:solidFill>
              </a:rPr>
              <a:t>se stále </a:t>
            </a:r>
            <a:r>
              <a:rPr lang="cs-CZ" sz="2800" dirty="0" smtClean="0">
                <a:solidFill>
                  <a:srgbClr val="002060"/>
                </a:solidFill>
              </a:rPr>
              <a:t>plnily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odznaky zdatnosti,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pionýrská liga, hnutí </a:t>
            </a:r>
            <a:r>
              <a:rPr lang="cs-CZ" sz="2800" dirty="0">
                <a:solidFill>
                  <a:srgbClr val="002060"/>
                </a:solidFill>
              </a:rPr>
              <a:t>Pohybem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ke </a:t>
            </a:r>
            <a:r>
              <a:rPr lang="cs-CZ" sz="2800" dirty="0">
                <a:solidFill>
                  <a:srgbClr val="002060"/>
                </a:solidFill>
              </a:rPr>
              <a:t>zdraví apod.</a:t>
            </a:r>
          </a:p>
          <a:p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585195" cy="24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Vrcholový sport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987" y="1700808"/>
            <a:ext cx="8712968" cy="49685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1973 diferenciace výkonnostního sportu od </a:t>
            </a:r>
            <a:r>
              <a:rPr lang="cs-CZ" dirty="0" smtClean="0">
                <a:solidFill>
                  <a:srgbClr val="002060"/>
                </a:solidFill>
              </a:rPr>
              <a:t>vrcholového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  Organizace </a:t>
            </a:r>
            <a:r>
              <a:rPr lang="cs-CZ" b="1" dirty="0">
                <a:solidFill>
                  <a:srgbClr val="002060"/>
                </a:solidFill>
              </a:rPr>
              <a:t>a zásady zabezpečení vrcholového sportu v </a:t>
            </a:r>
            <a:r>
              <a:rPr lang="cs-CZ" b="1" dirty="0" smtClean="0">
                <a:solidFill>
                  <a:srgbClr val="002060"/>
                </a:solidFill>
              </a:rPr>
              <a:t>ČSSR</a:t>
            </a:r>
          </a:p>
          <a:p>
            <a:pPr marL="361950" indent="0">
              <a:spcBef>
                <a:spcPts val="120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Do </a:t>
            </a:r>
            <a:r>
              <a:rPr lang="cs-CZ" dirty="0">
                <a:solidFill>
                  <a:srgbClr val="002060"/>
                </a:solidFill>
              </a:rPr>
              <a:t>80. let </a:t>
            </a:r>
            <a:r>
              <a:rPr lang="cs-CZ" dirty="0" smtClean="0">
                <a:solidFill>
                  <a:srgbClr val="002060"/>
                </a:solidFill>
              </a:rPr>
              <a:t>výstavba </a:t>
            </a:r>
            <a:r>
              <a:rPr lang="cs-CZ" dirty="0">
                <a:solidFill>
                  <a:srgbClr val="002060"/>
                </a:solidFill>
              </a:rPr>
              <a:t>tělovýchovných </a:t>
            </a:r>
            <a:r>
              <a:rPr lang="cs-CZ" dirty="0" smtClean="0">
                <a:solidFill>
                  <a:srgbClr val="002060"/>
                </a:solidFill>
              </a:rPr>
              <a:t>zařízení, speciálních středisek </a:t>
            </a:r>
            <a:r>
              <a:rPr lang="cs-CZ" dirty="0">
                <a:solidFill>
                  <a:srgbClr val="002060"/>
                </a:solidFill>
              </a:rPr>
              <a:t>vrcholového sportu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v ČSTV i v rezortech školství vnitra a </a:t>
            </a:r>
            <a:r>
              <a:rPr lang="cs-CZ" dirty="0" smtClean="0">
                <a:solidFill>
                  <a:srgbClr val="002060"/>
                </a:solidFill>
              </a:rPr>
              <a:t>MNO, výcviková </a:t>
            </a:r>
            <a:r>
              <a:rPr lang="cs-CZ" dirty="0">
                <a:solidFill>
                  <a:srgbClr val="002060"/>
                </a:solidFill>
              </a:rPr>
              <a:t>střediska v Nymburce</a:t>
            </a:r>
            <a:r>
              <a:rPr lang="cs-CZ" b="1" dirty="0">
                <a:solidFill>
                  <a:srgbClr val="002060"/>
                </a:solidFill>
              </a:rPr>
              <a:t>,</a:t>
            </a:r>
            <a:r>
              <a:rPr lang="cs-CZ" dirty="0">
                <a:solidFill>
                  <a:srgbClr val="002060"/>
                </a:solidFill>
              </a:rPr>
              <a:t> Vlašimi, Bojnicích na Štrbském </a:t>
            </a:r>
            <a:r>
              <a:rPr lang="cs-CZ" dirty="0" smtClean="0">
                <a:solidFill>
                  <a:srgbClr val="002060"/>
                </a:solidFill>
              </a:rPr>
              <a:t>Plese.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o rozvoj vrcholového sportu se staraly ČSTV, Socialistický svaz mládeže (SSM), ROH, Svazarm, ministerstva  školství, obrany a vnitra </a:t>
            </a:r>
            <a:endParaRPr lang="cs-CZ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1978  návrat péče státu o vrcholový sport – vydán dokument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   Návrh na organizaci státní péče o tělesnou výchovu a sport 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361950" indent="0">
              <a:buNone/>
            </a:pPr>
            <a:r>
              <a:rPr lang="cs-CZ" sz="3800" b="1" dirty="0" smtClean="0">
                <a:solidFill>
                  <a:srgbClr val="002060"/>
                </a:solidFill>
              </a:rPr>
              <a:t>Pokrytecké </a:t>
            </a:r>
            <a:r>
              <a:rPr lang="cs-CZ" sz="3800" b="1" dirty="0">
                <a:solidFill>
                  <a:srgbClr val="002060"/>
                </a:solidFill>
              </a:rPr>
              <a:t>odmítání profesionalismu </a:t>
            </a:r>
          </a:p>
          <a:p>
            <a:pPr marL="361950" indent="0">
              <a:buNone/>
            </a:pPr>
            <a:r>
              <a:rPr lang="cs-CZ" sz="3800" b="1" dirty="0" smtClean="0">
                <a:solidFill>
                  <a:srgbClr val="002060"/>
                </a:solidFill>
              </a:rPr>
              <a:t>Vrcholoví </a:t>
            </a:r>
            <a:r>
              <a:rPr lang="cs-CZ" sz="3800" b="1" dirty="0">
                <a:solidFill>
                  <a:srgbClr val="002060"/>
                </a:solidFill>
              </a:rPr>
              <a:t>sportovci byli vydávání za ušlechtilé amatéry</a:t>
            </a:r>
          </a:p>
        </p:txBody>
      </p:sp>
    </p:spTree>
    <p:extLst>
      <p:ext uri="{BB962C8B-B14F-4D97-AF65-F5344CB8AC3E}">
        <p14:creationId xmlns:p14="http://schemas.microsoft.com/office/powerpoint/2010/main" val="3792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5660"/>
            <a:ext cx="8229600" cy="941978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Organizace sportu v Československu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1952-1989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27981"/>
            <a:ext cx="8784976" cy="442535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3900" dirty="0" smtClean="0">
                <a:solidFill>
                  <a:srgbClr val="002060"/>
                </a:solidFill>
              </a:rPr>
              <a:t>politickoekonomický </a:t>
            </a:r>
            <a:r>
              <a:rPr lang="cs-CZ" sz="3900" dirty="0">
                <a:solidFill>
                  <a:srgbClr val="002060"/>
                </a:solidFill>
              </a:rPr>
              <a:t>systémem - </a:t>
            </a:r>
            <a:r>
              <a:rPr lang="cs-CZ" sz="3900" dirty="0" smtClean="0">
                <a:solidFill>
                  <a:srgbClr val="002060"/>
                </a:solidFill>
              </a:rPr>
              <a:t>socialistický</a:t>
            </a:r>
          </a:p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3900" dirty="0" smtClean="0">
                <a:solidFill>
                  <a:srgbClr val="002060"/>
                </a:solidFill>
              </a:rPr>
              <a:t>sport, hlavně vrcholový „hýčkané dítě“ socialismu</a:t>
            </a:r>
          </a:p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3900" dirty="0" smtClean="0">
                <a:solidFill>
                  <a:srgbClr val="002060"/>
                </a:solidFill>
              </a:rPr>
              <a:t>štědrá </a:t>
            </a:r>
            <a:r>
              <a:rPr lang="cs-CZ" sz="3900" dirty="0">
                <a:solidFill>
                  <a:srgbClr val="002060"/>
                </a:solidFill>
              </a:rPr>
              <a:t>státní podpora sportu byla </a:t>
            </a:r>
            <a:r>
              <a:rPr lang="cs-CZ" sz="3900" dirty="0" smtClean="0">
                <a:solidFill>
                  <a:srgbClr val="002060"/>
                </a:solidFill>
              </a:rPr>
              <a:t>státním </a:t>
            </a:r>
            <a:r>
              <a:rPr lang="cs-CZ" sz="3900" dirty="0">
                <a:solidFill>
                  <a:srgbClr val="002060"/>
                </a:solidFill>
              </a:rPr>
              <a:t>zájmem, sport byl výkladní skříní </a:t>
            </a:r>
            <a:r>
              <a:rPr lang="cs-CZ" sz="3900" dirty="0" smtClean="0">
                <a:solidFill>
                  <a:srgbClr val="002060"/>
                </a:solidFill>
              </a:rPr>
              <a:t>nedemokratického režimu</a:t>
            </a:r>
            <a:endParaRPr lang="cs-CZ" sz="3900" dirty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3900" dirty="0" smtClean="0">
                <a:solidFill>
                  <a:srgbClr val="002060"/>
                </a:solidFill>
              </a:rPr>
              <a:t>sport silně zpolitizovaný </a:t>
            </a:r>
            <a:endParaRPr lang="cs-CZ" sz="3900" dirty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3900" dirty="0" smtClean="0">
                <a:solidFill>
                  <a:srgbClr val="002060"/>
                </a:solidFill>
              </a:rPr>
              <a:t>atmosféra </a:t>
            </a:r>
            <a:r>
              <a:rPr lang="cs-CZ" sz="3900" dirty="0">
                <a:solidFill>
                  <a:srgbClr val="002060"/>
                </a:solidFill>
              </a:rPr>
              <a:t>donášení, udávání, strachu a lámání lidských </a:t>
            </a:r>
            <a:r>
              <a:rPr lang="cs-CZ" sz="3900" dirty="0" smtClean="0">
                <a:solidFill>
                  <a:srgbClr val="002060"/>
                </a:solidFill>
              </a:rPr>
              <a:t>charakterů</a:t>
            </a:r>
            <a:endParaRPr lang="cs-CZ" sz="3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5506"/>
            <a:ext cx="83736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Státem </a:t>
            </a:r>
            <a:r>
              <a:rPr lang="cs-CZ" dirty="0">
                <a:solidFill>
                  <a:srgbClr val="FF0000"/>
                </a:solidFill>
              </a:rPr>
              <a:t>řízený </a:t>
            </a:r>
            <a:r>
              <a:rPr lang="cs-CZ" dirty="0" smtClean="0">
                <a:solidFill>
                  <a:srgbClr val="FF0000"/>
                </a:solidFill>
              </a:rPr>
              <a:t>doping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412" y="1628800"/>
            <a:ext cx="8712968" cy="4713387"/>
          </a:xfrm>
        </p:spPr>
        <p:txBody>
          <a:bodyPr>
            <a:normAutofit fontScale="77500" lnSpcReduction="20000"/>
          </a:bodyPr>
          <a:lstStyle/>
          <a:p>
            <a:pPr marL="355600" indent="-355600"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státní </a:t>
            </a:r>
            <a:r>
              <a:rPr lang="cs-CZ" dirty="0">
                <a:solidFill>
                  <a:srgbClr val="002060"/>
                </a:solidFill>
              </a:rPr>
              <a:t>orgány řídily tzv. </a:t>
            </a:r>
            <a:r>
              <a:rPr lang="cs-CZ" dirty="0" smtClean="0">
                <a:solidFill>
                  <a:srgbClr val="002060"/>
                </a:solidFill>
              </a:rPr>
              <a:t>„regeneraci </a:t>
            </a:r>
            <a:r>
              <a:rPr lang="cs-CZ" dirty="0">
                <a:solidFill>
                  <a:srgbClr val="002060"/>
                </a:solidFill>
              </a:rPr>
              <a:t>s </a:t>
            </a:r>
            <a:r>
              <a:rPr lang="cs-CZ" dirty="0" smtClean="0">
                <a:solidFill>
                  <a:srgbClr val="002060"/>
                </a:solidFill>
              </a:rPr>
              <a:t>použitím        podpůrných prostředků„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1970 ČSSR </a:t>
            </a:r>
            <a:r>
              <a:rPr lang="cs-CZ" dirty="0">
                <a:solidFill>
                  <a:srgbClr val="002060"/>
                </a:solidFill>
              </a:rPr>
              <a:t>disponovala </a:t>
            </a:r>
            <a:r>
              <a:rPr lang="cs-CZ" dirty="0" smtClean="0">
                <a:solidFill>
                  <a:srgbClr val="002060"/>
                </a:solidFill>
              </a:rPr>
              <a:t>moderně vybavenou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laboratoří </a:t>
            </a:r>
            <a:r>
              <a:rPr lang="cs-CZ" dirty="0">
                <a:solidFill>
                  <a:srgbClr val="002060"/>
                </a:solidFill>
              </a:rPr>
              <a:t>dopingové </a:t>
            </a:r>
            <a:r>
              <a:rPr lang="cs-CZ" dirty="0" smtClean="0">
                <a:solidFill>
                  <a:srgbClr val="002060"/>
                </a:solidFill>
              </a:rPr>
              <a:t>kontroly</a:t>
            </a:r>
          </a:p>
          <a:p>
            <a:pPr marL="35560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Antonín </a:t>
            </a:r>
            <a:r>
              <a:rPr lang="cs-CZ" dirty="0" err="1">
                <a:solidFill>
                  <a:srgbClr val="002060"/>
                </a:solidFill>
              </a:rPr>
              <a:t>Himl</a:t>
            </a:r>
            <a:r>
              <a:rPr lang="cs-CZ" dirty="0">
                <a:solidFill>
                  <a:srgbClr val="002060"/>
                </a:solidFill>
              </a:rPr>
              <a:t> na </a:t>
            </a:r>
            <a:r>
              <a:rPr lang="cs-CZ" dirty="0" smtClean="0">
                <a:solidFill>
                  <a:srgbClr val="002060"/>
                </a:solidFill>
              </a:rPr>
              <a:t>moskevské olympiádě 1980</a:t>
            </a:r>
          </a:p>
          <a:p>
            <a:pPr marL="35560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řekl bronzovým veslařům </a:t>
            </a:r>
            <a:r>
              <a:rPr lang="cs-CZ" dirty="0" err="1">
                <a:solidFill>
                  <a:srgbClr val="002060"/>
                </a:solidFill>
              </a:rPr>
              <a:t>Vochoskovi</a:t>
            </a:r>
            <a:r>
              <a:rPr lang="cs-CZ" dirty="0">
                <a:solidFill>
                  <a:srgbClr val="002060"/>
                </a:solidFill>
              </a:rPr>
              <a:t> a </a:t>
            </a:r>
            <a:r>
              <a:rPr lang="cs-CZ" dirty="0" smtClean="0">
                <a:solidFill>
                  <a:srgbClr val="002060"/>
                </a:solidFill>
              </a:rPr>
              <a:t>Peckovi </a:t>
            </a:r>
          </a:p>
          <a:p>
            <a:pPr marL="35560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„</a:t>
            </a:r>
            <a:r>
              <a:rPr lang="cs-CZ" i="1" dirty="0">
                <a:solidFill>
                  <a:srgbClr val="002060"/>
                </a:solidFill>
              </a:rPr>
              <a:t>Zklamali jste mě! Vsadil jsem na vaše vítězství bednu vodky! Kdybyste se podrobili komplexní lékařské péči, nepřišli byste o zlaté medaile</a:t>
            </a:r>
            <a:r>
              <a:rPr lang="cs-CZ" i="1" dirty="0" smtClean="0">
                <a:solidFill>
                  <a:srgbClr val="002060"/>
                </a:solidFill>
              </a:rPr>
              <a:t>!"</a:t>
            </a:r>
          </a:p>
          <a:p>
            <a:pPr marL="355600" indent="-355600"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rekordy byly potřebné jako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2060"/>
                </a:solidFill>
              </a:rPr>
              <a:t>demonstrace předností socialistického systému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organizované </a:t>
            </a:r>
            <a:r>
              <a:rPr lang="cs-CZ" dirty="0">
                <a:solidFill>
                  <a:srgbClr val="002060"/>
                </a:solidFill>
              </a:rPr>
              <a:t>podávání dopingu pod lékařským dohledem skončilo v ČSSR v roce </a:t>
            </a:r>
            <a:r>
              <a:rPr lang="cs-CZ" dirty="0" smtClean="0">
                <a:solidFill>
                  <a:srgbClr val="002060"/>
                </a:solidFill>
              </a:rPr>
              <a:t>1988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0052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759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Vrcholový </a:t>
            </a:r>
            <a:r>
              <a:rPr lang="cs-CZ" dirty="0">
                <a:solidFill>
                  <a:srgbClr val="FF0000"/>
                </a:solidFill>
              </a:rPr>
              <a:t>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1976 OH</a:t>
            </a:r>
            <a:r>
              <a:rPr lang="cs-CZ" dirty="0">
                <a:solidFill>
                  <a:srgbClr val="002060"/>
                </a:solidFill>
              </a:rPr>
              <a:t> Montreal </a:t>
            </a:r>
            <a:r>
              <a:rPr lang="cs-CZ" dirty="0" smtClean="0">
                <a:solidFill>
                  <a:srgbClr val="002060"/>
                </a:solidFill>
              </a:rPr>
              <a:t>14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dirty="0" smtClean="0">
                <a:solidFill>
                  <a:srgbClr val="002060"/>
                </a:solidFill>
              </a:rPr>
              <a:t>místo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1980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OH Moskva </a:t>
            </a:r>
            <a:r>
              <a:rPr lang="cs-CZ" dirty="0" smtClean="0">
                <a:solidFill>
                  <a:srgbClr val="002060"/>
                </a:solidFill>
              </a:rPr>
              <a:t> 1984 ZOH </a:t>
            </a:r>
            <a:r>
              <a:rPr lang="cs-CZ" dirty="0">
                <a:solidFill>
                  <a:srgbClr val="002060"/>
                </a:solidFill>
              </a:rPr>
              <a:t>Sarajevo </a:t>
            </a:r>
            <a:r>
              <a:rPr lang="cs-CZ" dirty="0" smtClean="0">
                <a:solidFill>
                  <a:srgbClr val="002060"/>
                </a:solidFill>
              </a:rPr>
              <a:t>9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dirty="0" smtClean="0">
                <a:solidFill>
                  <a:srgbClr val="002060"/>
                </a:solidFill>
              </a:rPr>
              <a:t>místo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Úspěchy </a:t>
            </a:r>
            <a:r>
              <a:rPr lang="cs-CZ" b="1" dirty="0">
                <a:solidFill>
                  <a:srgbClr val="002060"/>
                </a:solidFill>
              </a:rPr>
              <a:t>na MS a ME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Hokejisté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MS </a:t>
            </a:r>
            <a:r>
              <a:rPr lang="cs-CZ" dirty="0">
                <a:solidFill>
                  <a:srgbClr val="002060"/>
                </a:solidFill>
              </a:rPr>
              <a:t>1972, 1976, 1977, 1985 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ME 1971, 1972, 1976, 1977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1957 - 1988 vodní slalomáři - 40 zlatých medailí na světových šampionátech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cyklistika 38 titulů mistrů světa, polovinu z nich v kolové bratři </a:t>
            </a:r>
            <a:r>
              <a:rPr lang="cs-CZ" dirty="0" smtClean="0">
                <a:solidFill>
                  <a:srgbClr val="002060"/>
                </a:solidFill>
              </a:rPr>
              <a:t>Pospíšilové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Tituly </a:t>
            </a:r>
            <a:r>
              <a:rPr lang="cs-CZ" dirty="0">
                <a:solidFill>
                  <a:srgbClr val="002060"/>
                </a:solidFill>
              </a:rPr>
              <a:t>na MS získali atleti J. Kratochvílová v běhu na 400 a 800 metrů, koulařka H. Fibingerová a diskař I. </a:t>
            </a:r>
            <a:r>
              <a:rPr lang="cs-CZ" dirty="0" err="1">
                <a:solidFill>
                  <a:srgbClr val="002060"/>
                </a:solidFill>
              </a:rPr>
              <a:t>Bugár</a:t>
            </a:r>
            <a:r>
              <a:rPr lang="cs-CZ" dirty="0">
                <a:solidFill>
                  <a:srgbClr val="002060"/>
                </a:solidFill>
              </a:rPr>
              <a:t> (1983), lyžaři J. Raška (skoky, 1968), </a:t>
            </a:r>
            <a:r>
              <a:rPr lang="cs-CZ" dirty="0" smtClean="0">
                <a:solidFill>
                  <a:srgbClr val="002060"/>
                </a:solidFill>
              </a:rPr>
              <a:t>J</a:t>
            </a:r>
            <a:r>
              <a:rPr lang="cs-CZ" dirty="0">
                <a:solidFill>
                  <a:srgbClr val="002060"/>
                </a:solidFill>
              </a:rPr>
              <a:t>. Parma (skoky, </a:t>
            </a:r>
            <a:r>
              <a:rPr lang="cs-CZ" dirty="0" smtClean="0">
                <a:solidFill>
                  <a:srgbClr val="002060"/>
                </a:solidFill>
              </a:rPr>
              <a:t>1987) a další.</a:t>
            </a: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Sportovci </a:t>
            </a:r>
            <a:r>
              <a:rPr lang="cs-CZ" b="1" dirty="0">
                <a:solidFill>
                  <a:srgbClr val="002060"/>
                </a:solidFill>
              </a:rPr>
              <a:t>odcházeli do zahraničí formou emigrace ale i formou legálních či dodatečně legalizovaných pobytů. 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M. Navrátilová a I. Lendl volili z politických a osobních důvodů emigraci.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9"/>
            <a:ext cx="24482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198165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Negativa socialistického </a:t>
            </a:r>
            <a:r>
              <a:rPr lang="cs-CZ" sz="4000" dirty="0">
                <a:solidFill>
                  <a:srgbClr val="FF0000"/>
                </a:solidFill>
              </a:rPr>
              <a:t>sportu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445624" cy="4525963"/>
          </a:xfrm>
        </p:spPr>
        <p:txBody>
          <a:bodyPr>
            <a:normAutofit fontScale="70000" lnSpcReduction="20000"/>
          </a:bodyPr>
          <a:lstStyle/>
          <a:p>
            <a:pPr marL="355600" lvl="0" indent="-355600">
              <a:buClr>
                <a:schemeClr val="bg1">
                  <a:lumMod val="85000"/>
                </a:schemeClr>
              </a:buClr>
            </a:pPr>
            <a:r>
              <a:rPr lang="cs-CZ" sz="3600" dirty="0" err="1" smtClean="0">
                <a:solidFill>
                  <a:srgbClr val="002060"/>
                </a:solidFill>
              </a:rPr>
              <a:t>zideologizování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a zpolitizování </a:t>
            </a:r>
            <a:r>
              <a:rPr lang="cs-CZ" sz="3600" dirty="0" smtClean="0">
                <a:solidFill>
                  <a:srgbClr val="002060"/>
                </a:solidFill>
              </a:rPr>
              <a:t>sportu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mechanické </a:t>
            </a:r>
            <a:r>
              <a:rPr lang="cs-CZ" sz="3600" dirty="0">
                <a:solidFill>
                  <a:srgbClr val="002060"/>
                </a:solidFill>
              </a:rPr>
              <a:t>kopírování sovětského </a:t>
            </a:r>
            <a:r>
              <a:rPr lang="cs-CZ" sz="3600" dirty="0" smtClean="0">
                <a:solidFill>
                  <a:srgbClr val="002060"/>
                </a:solidFill>
              </a:rPr>
              <a:t>vzoru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uplatňování </a:t>
            </a:r>
            <a:r>
              <a:rPr lang="cs-CZ" sz="3600" dirty="0">
                <a:solidFill>
                  <a:srgbClr val="002060"/>
                </a:solidFill>
              </a:rPr>
              <a:t>totalitního principu jednoty společenských </a:t>
            </a:r>
            <a:r>
              <a:rPr lang="cs-CZ" sz="3600" dirty="0" smtClean="0">
                <a:solidFill>
                  <a:srgbClr val="002060"/>
                </a:solidFill>
              </a:rPr>
              <a:t>organizací, odborů a spolků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ideová </a:t>
            </a:r>
            <a:r>
              <a:rPr lang="cs-CZ" sz="3600" dirty="0">
                <a:solidFill>
                  <a:srgbClr val="002060"/>
                </a:solidFill>
              </a:rPr>
              <a:t>a organizační </a:t>
            </a:r>
            <a:r>
              <a:rPr lang="cs-CZ" sz="3600" dirty="0" smtClean="0">
                <a:solidFill>
                  <a:srgbClr val="002060"/>
                </a:solidFill>
              </a:rPr>
              <a:t>jednota, </a:t>
            </a:r>
            <a:r>
              <a:rPr lang="cs-CZ" sz="3600" dirty="0">
                <a:solidFill>
                  <a:srgbClr val="002060"/>
                </a:solidFill>
              </a:rPr>
              <a:t>tj. jednotné výchovné působení na všechny členy v duchu </a:t>
            </a:r>
            <a:r>
              <a:rPr lang="cs-CZ" sz="3600" dirty="0" smtClean="0">
                <a:solidFill>
                  <a:srgbClr val="002060"/>
                </a:solidFill>
              </a:rPr>
              <a:t>marxizmu-leninizmu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platil </a:t>
            </a:r>
            <a:r>
              <a:rPr lang="cs-CZ" sz="3600" dirty="0">
                <a:solidFill>
                  <a:srgbClr val="002060"/>
                </a:solidFill>
              </a:rPr>
              <a:t>nedemokratický princip „demokratického centralizmu</a:t>
            </a:r>
            <a:r>
              <a:rPr lang="cs-CZ" sz="3600" dirty="0" smtClean="0">
                <a:solidFill>
                  <a:srgbClr val="002060"/>
                </a:solidFill>
              </a:rPr>
              <a:t>“ 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orientace </a:t>
            </a:r>
            <a:r>
              <a:rPr lang="cs-CZ" sz="3600" dirty="0">
                <a:solidFill>
                  <a:srgbClr val="002060"/>
                </a:solidFill>
              </a:rPr>
              <a:t>na masovost a boj proti elitářskému </a:t>
            </a:r>
            <a:r>
              <a:rPr lang="cs-CZ" sz="3600" dirty="0" smtClean="0">
                <a:solidFill>
                  <a:srgbClr val="002060"/>
                </a:solidFill>
              </a:rPr>
              <a:t>individualizmu</a:t>
            </a:r>
            <a:endParaRPr lang="cs-CZ" sz="36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600" dirty="0" smtClean="0">
                <a:solidFill>
                  <a:srgbClr val="002060"/>
                </a:solidFill>
              </a:rPr>
              <a:t>formalizmus </a:t>
            </a:r>
            <a:r>
              <a:rPr lang="cs-CZ" sz="3600" dirty="0">
                <a:solidFill>
                  <a:srgbClr val="002060"/>
                </a:solidFill>
              </a:rPr>
              <a:t>a </a:t>
            </a:r>
            <a:r>
              <a:rPr lang="cs-CZ" sz="3600" dirty="0" smtClean="0">
                <a:solidFill>
                  <a:srgbClr val="002060"/>
                </a:solidFill>
              </a:rPr>
              <a:t>kampaňovitost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111" y="116632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Pozitiva socialistického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výrazná </a:t>
            </a:r>
            <a:r>
              <a:rPr lang="cs-CZ" sz="3400" dirty="0">
                <a:solidFill>
                  <a:srgbClr val="002060"/>
                </a:solidFill>
              </a:rPr>
              <a:t>státní podpora sportu, plánovitý </a:t>
            </a:r>
            <a:r>
              <a:rPr lang="cs-CZ" sz="3400" dirty="0" smtClean="0">
                <a:solidFill>
                  <a:srgbClr val="002060"/>
                </a:solidFill>
              </a:rPr>
              <a:t>rozvoj</a:t>
            </a:r>
            <a:endParaRPr lang="cs-CZ" sz="34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zavedení </a:t>
            </a:r>
            <a:r>
              <a:rPr lang="cs-CZ" sz="3400" dirty="0">
                <a:solidFill>
                  <a:srgbClr val="002060"/>
                </a:solidFill>
              </a:rPr>
              <a:t>celoročních soutěží a tréninkových </a:t>
            </a:r>
            <a:r>
              <a:rPr lang="cs-CZ" sz="3400" dirty="0" smtClean="0">
                <a:solidFill>
                  <a:srgbClr val="002060"/>
                </a:solidFill>
              </a:rPr>
              <a:t>systémů</a:t>
            </a:r>
            <a:endParaRPr lang="cs-CZ" sz="34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zákony </a:t>
            </a:r>
            <a:r>
              <a:rPr lang="cs-CZ" sz="3400" dirty="0">
                <a:solidFill>
                  <a:srgbClr val="002060"/>
                </a:solidFill>
              </a:rPr>
              <a:t>o organizaci a řízení tělesné výchovy (1949, 1952, 1956</a:t>
            </a:r>
            <a:r>
              <a:rPr lang="cs-CZ" sz="3400" dirty="0" smtClean="0">
                <a:solidFill>
                  <a:srgbClr val="002060"/>
                </a:solidFill>
              </a:rPr>
              <a:t>)</a:t>
            </a:r>
            <a:endParaRPr lang="cs-CZ" sz="34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zkvalitnění </a:t>
            </a:r>
            <a:r>
              <a:rPr lang="cs-CZ" sz="3400" dirty="0">
                <a:solidFill>
                  <a:srgbClr val="002060"/>
                </a:solidFill>
              </a:rPr>
              <a:t>přípravy tělovýchovných pedagogů, trenérů, </a:t>
            </a:r>
            <a:r>
              <a:rPr lang="cs-CZ" sz="3400" dirty="0" smtClean="0">
                <a:solidFill>
                  <a:srgbClr val="002060"/>
                </a:solidFill>
              </a:rPr>
              <a:t>cvičitelů </a:t>
            </a: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budování </a:t>
            </a:r>
            <a:r>
              <a:rPr lang="cs-CZ" sz="3400" dirty="0">
                <a:solidFill>
                  <a:srgbClr val="002060"/>
                </a:solidFill>
              </a:rPr>
              <a:t>vědecké základny tělovýchovy a </a:t>
            </a:r>
            <a:r>
              <a:rPr lang="cs-CZ" sz="3400" dirty="0" smtClean="0">
                <a:solidFill>
                  <a:srgbClr val="002060"/>
                </a:solidFill>
              </a:rPr>
              <a:t>sportu</a:t>
            </a:r>
            <a:endParaRPr lang="cs-CZ" sz="3400" dirty="0">
              <a:solidFill>
                <a:srgbClr val="002060"/>
              </a:solidFill>
            </a:endParaRPr>
          </a:p>
          <a:p>
            <a:pPr lvl="0"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systematická </a:t>
            </a:r>
            <a:r>
              <a:rPr lang="cs-CZ" sz="3400" dirty="0">
                <a:solidFill>
                  <a:srgbClr val="002060"/>
                </a:solidFill>
              </a:rPr>
              <a:t>práce s talenty a podpora vrcholového </a:t>
            </a:r>
            <a:r>
              <a:rPr lang="cs-CZ" sz="3400" dirty="0" smtClean="0">
                <a:solidFill>
                  <a:srgbClr val="002060"/>
                </a:solidFill>
              </a:rPr>
              <a:t>sportu</a:t>
            </a:r>
            <a:endParaRPr lang="cs-CZ" sz="3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3400" dirty="0" smtClean="0">
                <a:solidFill>
                  <a:srgbClr val="002060"/>
                </a:solidFill>
              </a:rPr>
              <a:t>v </a:t>
            </a:r>
            <a:r>
              <a:rPr lang="cs-CZ" sz="3400" dirty="0">
                <a:solidFill>
                  <a:srgbClr val="002060"/>
                </a:solidFill>
              </a:rPr>
              <a:t>oddílech, odborech a tělovýchovných jednotách se často udržovaly prvky spolkového demokratizmu a tolerance, odlišné od poměrů ve vyšších řídících </a:t>
            </a:r>
            <a:r>
              <a:rPr lang="cs-CZ" sz="3400" dirty="0" smtClean="0">
                <a:solidFill>
                  <a:srgbClr val="002060"/>
                </a:solidFill>
              </a:rPr>
              <a:t>orgánech</a:t>
            </a:r>
          </a:p>
          <a:p>
            <a:endParaRPr lang="cs-CZ" sz="3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690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Závěr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Propracovaný </a:t>
            </a:r>
            <a:r>
              <a:rPr lang="cs-CZ" b="1" dirty="0">
                <a:solidFill>
                  <a:srgbClr val="002060"/>
                </a:solidFill>
              </a:rPr>
              <a:t>systém se po roce </a:t>
            </a:r>
            <a:r>
              <a:rPr lang="cs-CZ" b="1">
                <a:solidFill>
                  <a:srgbClr val="002060"/>
                </a:solidFill>
              </a:rPr>
              <a:t>1989 </a:t>
            </a:r>
            <a:r>
              <a:rPr lang="cs-CZ" b="1" smtClean="0">
                <a:solidFill>
                  <a:srgbClr val="002060"/>
                </a:solidFill>
              </a:rPr>
              <a:t>rozpadl </a:t>
            </a:r>
            <a:r>
              <a:rPr lang="cs-CZ" b="1" dirty="0">
                <a:solidFill>
                  <a:srgbClr val="002060"/>
                </a:solidFill>
              </a:rPr>
              <a:t>a byl nahrazen chaotickým </a:t>
            </a:r>
            <a:r>
              <a:rPr lang="cs-CZ" b="1" dirty="0" smtClean="0">
                <a:solidFill>
                  <a:srgbClr val="002060"/>
                </a:solidFill>
              </a:rPr>
              <a:t>řízením. </a:t>
            </a:r>
            <a:r>
              <a:rPr lang="cs-CZ" b="1" dirty="0">
                <a:solidFill>
                  <a:srgbClr val="002060"/>
                </a:solidFill>
              </a:rPr>
              <a:t>D</a:t>
            </a:r>
            <a:r>
              <a:rPr lang="cs-CZ" b="1" dirty="0" smtClean="0">
                <a:solidFill>
                  <a:srgbClr val="002060"/>
                </a:solidFill>
              </a:rPr>
              <a:t>ošlo </a:t>
            </a:r>
            <a:r>
              <a:rPr lang="cs-CZ" b="1" dirty="0">
                <a:solidFill>
                  <a:srgbClr val="002060"/>
                </a:solidFill>
              </a:rPr>
              <a:t>i k výraznému výkonnostnímu poklesu </a:t>
            </a:r>
            <a:r>
              <a:rPr lang="cs-CZ" b="1" dirty="0" smtClean="0">
                <a:solidFill>
                  <a:srgbClr val="002060"/>
                </a:solidFill>
              </a:rPr>
              <a:t>reprezentace. </a:t>
            </a:r>
            <a:endParaRPr lang="cs-CZ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60972"/>
            <a:ext cx="4381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2060"/>
                </a:solidFill>
              </a:rPr>
              <a:t>Děkuji za pozornost</a:t>
            </a:r>
          </a:p>
          <a:p>
            <a:pPr marL="0" indent="0" algn="ctr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Milena </a:t>
            </a:r>
            <a:r>
              <a:rPr lang="cs-CZ" sz="2000" dirty="0" err="1" smtClean="0">
                <a:solidFill>
                  <a:srgbClr val="002060"/>
                </a:solidFill>
              </a:rPr>
              <a:t>Strachová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Fakulta sportovních studií MU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strachova@fsps.muni.cz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Organizace sportu v Československu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1952-1989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400"/>
              </a:spcBef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Státní </a:t>
            </a:r>
            <a:r>
              <a:rPr lang="cs-CZ" sz="3600" dirty="0">
                <a:solidFill>
                  <a:srgbClr val="002060"/>
                </a:solidFill>
              </a:rPr>
              <a:t>řízení tělovýchovy a </a:t>
            </a:r>
            <a:r>
              <a:rPr lang="cs-CZ" sz="3600" dirty="0" smtClean="0">
                <a:solidFill>
                  <a:srgbClr val="002060"/>
                </a:solidFill>
              </a:rPr>
              <a:t>sportu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Jednotná </a:t>
            </a:r>
            <a:r>
              <a:rPr lang="cs-CZ" sz="3600" dirty="0">
                <a:solidFill>
                  <a:srgbClr val="002060"/>
                </a:solidFill>
              </a:rPr>
              <a:t>dobrovolná organizace ČSTV do roku </a:t>
            </a:r>
            <a:r>
              <a:rPr lang="cs-CZ" sz="3600" dirty="0" smtClean="0">
                <a:solidFill>
                  <a:srgbClr val="002060"/>
                </a:solidFill>
              </a:rPr>
              <a:t>1968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Tělovýchova </a:t>
            </a:r>
            <a:r>
              <a:rPr lang="cs-CZ" sz="3600" dirty="0">
                <a:solidFill>
                  <a:srgbClr val="002060"/>
                </a:solidFill>
              </a:rPr>
              <a:t>a sport v letech 1969 -1989</a:t>
            </a:r>
          </a:p>
        </p:txBody>
      </p:sp>
    </p:spTree>
    <p:extLst>
      <p:ext uri="{BB962C8B-B14F-4D97-AF65-F5344CB8AC3E}">
        <p14:creationId xmlns:p14="http://schemas.microsoft.com/office/powerpoint/2010/main" val="17766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559" y="404664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Státní řízení tělovýchovy a sportu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7979" y="1748433"/>
            <a:ext cx="8579296" cy="4704903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1952 nespokojenost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    s kvalitou </a:t>
            </a: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nedostatečné využívání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    sovětské fyskultury</a:t>
            </a: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 smtClean="0">
                <a:solidFill>
                  <a:srgbClr val="002060"/>
                </a:solidFill>
              </a:rPr>
              <a:t>slabé </a:t>
            </a:r>
            <a:r>
              <a:rPr lang="cs-CZ" dirty="0">
                <a:solidFill>
                  <a:srgbClr val="002060"/>
                </a:solidFill>
              </a:rPr>
              <a:t>plnění Tyršova </a:t>
            </a:r>
            <a:endParaRPr lang="cs-CZ" dirty="0" smtClean="0">
              <a:solidFill>
                <a:srgbClr val="002060"/>
              </a:solidFill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002060"/>
                </a:solidFill>
              </a:rPr>
              <a:t>odznaku </a:t>
            </a:r>
            <a:r>
              <a:rPr lang="cs-CZ" dirty="0">
                <a:solidFill>
                  <a:srgbClr val="002060"/>
                </a:solidFill>
              </a:rPr>
              <a:t>zdatnosti nově </a:t>
            </a:r>
            <a:r>
              <a:rPr lang="cs-CZ" dirty="0" smtClean="0">
                <a:solidFill>
                  <a:srgbClr val="002060"/>
                </a:solidFill>
              </a:rPr>
              <a:t>- Připraven </a:t>
            </a:r>
            <a:r>
              <a:rPr lang="cs-CZ" dirty="0">
                <a:solidFill>
                  <a:srgbClr val="002060"/>
                </a:solidFill>
              </a:rPr>
              <a:t>k práci a obraně vlasti (PPOV) a  Buď připraven k práci a obraně vlasti (BPPOV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6" name="obrázek 4" descr="https://encrypted-tbn0.gstatic.com/images?q=tbn:ANd9GcT_W5p5PnOfYUACHJrXK8z-KW-Zs0mP4v92uJfRflFKJtedR3b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4750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1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159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Státní řízení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16832"/>
            <a:ext cx="8784976" cy="4209331"/>
          </a:xfrm>
        </p:spPr>
        <p:txBody>
          <a:bodyPr>
            <a:normAutofit/>
          </a:bodyPr>
          <a:lstStyle/>
          <a:p>
            <a:pPr marL="361950" indent="0">
              <a:buClr>
                <a:schemeClr val="bg1">
                  <a:lumMod val="85000"/>
                </a:schemeClr>
              </a:buClr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úkol - </a:t>
            </a:r>
            <a:r>
              <a:rPr lang="cs-CZ" sz="2800" dirty="0">
                <a:solidFill>
                  <a:srgbClr val="002060"/>
                </a:solidFill>
              </a:rPr>
              <a:t>zlepšovat zdraví lidu, zvyšovat jeho tělesnou a brannou zdatnost a pracovní výkonnost, vychovávat k odhodlanosti a statečnosti při obraně </a:t>
            </a:r>
            <a:r>
              <a:rPr lang="cs-CZ" sz="2800" dirty="0" smtClean="0">
                <a:solidFill>
                  <a:srgbClr val="002060"/>
                </a:solidFill>
              </a:rPr>
              <a:t>vlasti</a:t>
            </a:r>
            <a:endParaRPr lang="cs-CZ" sz="2800" dirty="0">
              <a:solidFill>
                <a:srgbClr val="002060"/>
              </a:solidFill>
            </a:endParaRPr>
          </a:p>
          <a:p>
            <a:endParaRPr lang="cs-CZ" b="1" dirty="0" smtClean="0"/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Stát </a:t>
            </a:r>
            <a:r>
              <a:rPr lang="cs-CZ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 proto staral o rozvoj tělesné výchovy a sportu.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5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89" y="285031"/>
            <a:ext cx="7894286" cy="72008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</a:tabLst>
            </a:pPr>
            <a:r>
              <a:rPr lang="cs-CZ" sz="4000" dirty="0" smtClean="0">
                <a:solidFill>
                  <a:srgbClr val="FF0000"/>
                </a:solidFill>
              </a:rPr>
              <a:t>Státní řízení tělovýchovy a sportu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83357"/>
            <a:ext cx="8712968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ákon </a:t>
            </a:r>
            <a:r>
              <a:rPr lang="cs-CZ" dirty="0">
                <a:solidFill>
                  <a:srgbClr val="002060"/>
                </a:solidFill>
              </a:rPr>
              <a:t>č. 71/1952 Sb. o organizaci tělesné výchovy a </a:t>
            </a:r>
            <a:r>
              <a:rPr lang="cs-CZ" dirty="0" smtClean="0">
                <a:solidFill>
                  <a:srgbClr val="002060"/>
                </a:solidFill>
              </a:rPr>
              <a:t>sportu</a:t>
            </a: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dirty="0" smtClean="0">
                <a:solidFill>
                  <a:srgbClr val="002060"/>
                </a:solidFill>
              </a:rPr>
              <a:t>tátní řízení zajišťoval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 Státní výbor pro tělovýchovu a sport (SVTVS)</a:t>
            </a:r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d</a:t>
            </a:r>
            <a:r>
              <a:rPr lang="cs-CZ" dirty="0" smtClean="0">
                <a:solidFill>
                  <a:srgbClr val="002060"/>
                </a:solidFill>
              </a:rPr>
              <a:t>ůsledné </a:t>
            </a:r>
            <a:r>
              <a:rPr lang="cs-CZ" dirty="0">
                <a:solidFill>
                  <a:srgbClr val="002060"/>
                </a:solidFill>
              </a:rPr>
              <a:t>provádění tělovýchovy podle </a:t>
            </a:r>
            <a:r>
              <a:rPr lang="cs-CZ" dirty="0" smtClean="0">
                <a:solidFill>
                  <a:srgbClr val="002060"/>
                </a:solidFill>
              </a:rPr>
              <a:t>pracoviště</a:t>
            </a:r>
            <a:endParaRPr lang="cs-CZ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edením pověřeno </a:t>
            </a:r>
            <a:r>
              <a:rPr lang="cs-CZ" dirty="0">
                <a:solidFill>
                  <a:srgbClr val="002060"/>
                </a:solidFill>
              </a:rPr>
              <a:t>šest </a:t>
            </a:r>
            <a:r>
              <a:rPr lang="cs-CZ" dirty="0" smtClean="0">
                <a:solidFill>
                  <a:srgbClr val="002060"/>
                </a:solidFill>
              </a:rPr>
              <a:t>center </a:t>
            </a:r>
          </a:p>
          <a:p>
            <a:pPr>
              <a:spcBef>
                <a:spcPts val="1800"/>
              </a:spcBef>
              <a:buClr>
                <a:schemeClr val="bg1">
                  <a:lumMod val="85000"/>
                </a:schemeClr>
              </a:buClr>
            </a:pPr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aložen </a:t>
            </a:r>
            <a:r>
              <a:rPr lang="cs-CZ" dirty="0">
                <a:solidFill>
                  <a:srgbClr val="002060"/>
                </a:solidFill>
              </a:rPr>
              <a:t>odbor základní tělesné výchovy (ZTV) </a:t>
            </a:r>
            <a:r>
              <a:rPr lang="cs-CZ" dirty="0" smtClean="0">
                <a:solidFill>
                  <a:srgbClr val="002060"/>
                </a:solidFill>
              </a:rPr>
              <a:t>             a </a:t>
            </a:r>
            <a:r>
              <a:rPr lang="cs-CZ" dirty="0">
                <a:solidFill>
                  <a:srgbClr val="002060"/>
                </a:solidFill>
              </a:rPr>
              <a:t>oddíly </a:t>
            </a:r>
            <a:r>
              <a:rPr lang="cs-CZ" dirty="0" smtClean="0">
                <a:solidFill>
                  <a:srgbClr val="002060"/>
                </a:solidFill>
              </a:rPr>
              <a:t>turistiky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1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6182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FF0000"/>
                </a:solidFill>
              </a:rPr>
              <a:t>Státní </a:t>
            </a:r>
            <a:r>
              <a:rPr lang="cs-CZ" sz="4000" dirty="0" smtClean="0">
                <a:solidFill>
                  <a:srgbClr val="FF0000"/>
                </a:solidFill>
              </a:rPr>
              <a:t>řízení - organizace</a:t>
            </a:r>
            <a:endParaRPr lang="cs-CZ" sz="4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127515" cy="4997152"/>
          </a:xfrm>
        </p:spPr>
      </p:pic>
    </p:spTree>
    <p:extLst>
      <p:ext uri="{BB962C8B-B14F-4D97-AF65-F5344CB8AC3E}">
        <p14:creationId xmlns:p14="http://schemas.microsoft.com/office/powerpoint/2010/main" val="11574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832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Státní řízení </a:t>
            </a:r>
            <a:r>
              <a:rPr lang="cs-CZ" sz="4000" dirty="0">
                <a:solidFill>
                  <a:srgbClr val="FF0000"/>
                </a:solidFill>
              </a:rPr>
              <a:t>- </a:t>
            </a:r>
            <a:r>
              <a:rPr lang="cs-CZ" sz="4000" dirty="0" smtClean="0">
                <a:solidFill>
                  <a:srgbClr val="FF0000"/>
                </a:solidFill>
              </a:rPr>
              <a:t>masová tělovýchova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507288" cy="4785395"/>
          </a:xfrm>
          <a:noFill/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11200" dirty="0">
                <a:solidFill>
                  <a:srgbClr val="002060"/>
                </a:solidFill>
              </a:rPr>
              <a:t>m</a:t>
            </a:r>
            <a:r>
              <a:rPr lang="cs-CZ" sz="11200" dirty="0" smtClean="0">
                <a:solidFill>
                  <a:srgbClr val="002060"/>
                </a:solidFill>
              </a:rPr>
              <a:t>asová </a:t>
            </a:r>
            <a:r>
              <a:rPr lang="cs-CZ" sz="11200" dirty="0">
                <a:solidFill>
                  <a:srgbClr val="002060"/>
                </a:solidFill>
              </a:rPr>
              <a:t>tělovýchova </a:t>
            </a:r>
            <a:endParaRPr lang="cs-CZ" sz="11200" dirty="0" smtClean="0">
              <a:solidFill>
                <a:srgbClr val="002060"/>
              </a:solidFill>
            </a:endParaRPr>
          </a:p>
          <a:p>
            <a:pPr marL="355600" indent="0">
              <a:spcBef>
                <a:spcPts val="1200"/>
              </a:spcBef>
              <a:buNone/>
            </a:pPr>
            <a:r>
              <a:rPr lang="cs-CZ" sz="11200" dirty="0" smtClean="0">
                <a:solidFill>
                  <a:srgbClr val="002060"/>
                </a:solidFill>
              </a:rPr>
              <a:t>BPPOV</a:t>
            </a:r>
            <a:r>
              <a:rPr lang="cs-CZ" sz="11200" dirty="0">
                <a:solidFill>
                  <a:srgbClr val="002060"/>
                </a:solidFill>
              </a:rPr>
              <a:t>, PPOV, Dukelské </a:t>
            </a:r>
            <a:r>
              <a:rPr lang="cs-CZ" sz="11200" dirty="0" smtClean="0">
                <a:solidFill>
                  <a:srgbClr val="002060"/>
                </a:solidFill>
              </a:rPr>
              <a:t>a Sokolovské závody branné zdatnosti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11200" dirty="0">
                <a:solidFill>
                  <a:srgbClr val="002060"/>
                </a:solidFill>
              </a:rPr>
              <a:t>Svazarm - </a:t>
            </a:r>
            <a:r>
              <a:rPr lang="cs-CZ" sz="11200" dirty="0" smtClean="0">
                <a:solidFill>
                  <a:srgbClr val="002060"/>
                </a:solidFill>
              </a:rPr>
              <a:t>příprava </a:t>
            </a:r>
            <a:r>
              <a:rPr lang="cs-CZ" sz="11200" dirty="0">
                <a:solidFill>
                  <a:srgbClr val="002060"/>
                </a:solidFill>
              </a:rPr>
              <a:t>branců, </a:t>
            </a:r>
            <a:r>
              <a:rPr lang="cs-CZ" sz="11200" dirty="0" smtClean="0">
                <a:solidFill>
                  <a:srgbClr val="002060"/>
                </a:solidFill>
              </a:rPr>
              <a:t>příprava k CO, </a:t>
            </a:r>
            <a:r>
              <a:rPr lang="cs-CZ" sz="11200" dirty="0">
                <a:solidFill>
                  <a:srgbClr val="002060"/>
                </a:solidFill>
              </a:rPr>
              <a:t>sportovní </a:t>
            </a:r>
            <a:r>
              <a:rPr lang="cs-CZ" sz="11200" dirty="0" smtClean="0">
                <a:solidFill>
                  <a:srgbClr val="002060"/>
                </a:solidFill>
              </a:rPr>
              <a:t>reprezentace</a:t>
            </a:r>
            <a:endParaRPr lang="cs-CZ" sz="11200" dirty="0">
              <a:solidFill>
                <a:srgbClr val="002060"/>
              </a:solidFill>
            </a:endParaRPr>
          </a:p>
          <a:p>
            <a:pPr marL="0" lvl="0" indent="355600">
              <a:spcBef>
                <a:spcPts val="1200"/>
              </a:spcBef>
              <a:buNone/>
            </a:pPr>
            <a:r>
              <a:rPr lang="cs-CZ" sz="11200" dirty="0" smtClean="0">
                <a:solidFill>
                  <a:srgbClr val="002060"/>
                </a:solidFill>
              </a:rPr>
              <a:t>1952 </a:t>
            </a:r>
            <a:r>
              <a:rPr lang="cs-CZ" sz="11200" dirty="0">
                <a:solidFill>
                  <a:srgbClr val="002060"/>
                </a:solidFill>
              </a:rPr>
              <a:t>zavedeno individuální </a:t>
            </a:r>
            <a:r>
              <a:rPr lang="cs-CZ" sz="11200" dirty="0" smtClean="0">
                <a:solidFill>
                  <a:srgbClr val="002060"/>
                </a:solidFill>
              </a:rPr>
              <a:t>členství</a:t>
            </a:r>
            <a:endParaRPr lang="cs-CZ" sz="11200" dirty="0">
              <a:solidFill>
                <a:srgbClr val="002060"/>
              </a:solidFill>
            </a:endParaRPr>
          </a:p>
          <a:p>
            <a:pPr marL="355600" indent="0">
              <a:spcBef>
                <a:spcPts val="1200"/>
              </a:spcBef>
              <a:buNone/>
            </a:pPr>
            <a:r>
              <a:rPr lang="cs-CZ" sz="11200" dirty="0" err="1" smtClean="0">
                <a:solidFill>
                  <a:srgbClr val="002060"/>
                </a:solidFill>
              </a:rPr>
              <a:t>Svazarmovská</a:t>
            </a:r>
            <a:r>
              <a:rPr lang="cs-CZ" sz="11200" dirty="0">
                <a:solidFill>
                  <a:srgbClr val="002060"/>
                </a:solidFill>
              </a:rPr>
              <a:t> doména - motorismus, sportovní </a:t>
            </a:r>
            <a:r>
              <a:rPr lang="cs-CZ" sz="11200" dirty="0" smtClean="0">
                <a:solidFill>
                  <a:srgbClr val="002060"/>
                </a:solidFill>
              </a:rPr>
              <a:t>střelba</a:t>
            </a:r>
            <a:r>
              <a:rPr lang="cs-CZ" sz="11200" dirty="0">
                <a:solidFill>
                  <a:srgbClr val="002060"/>
                </a:solidFill>
              </a:rPr>
              <a:t>, </a:t>
            </a:r>
            <a:r>
              <a:rPr lang="cs-CZ" sz="11200" dirty="0" smtClean="0">
                <a:solidFill>
                  <a:srgbClr val="002060"/>
                </a:solidFill>
              </a:rPr>
              <a:t>kynologie… </a:t>
            </a:r>
          </a:p>
          <a:p>
            <a:pPr>
              <a:spcBef>
                <a:spcPts val="1200"/>
              </a:spcBef>
              <a:buClr>
                <a:schemeClr val="bg1">
                  <a:lumMod val="85000"/>
                </a:schemeClr>
              </a:buClr>
            </a:pPr>
            <a:r>
              <a:rPr lang="cs-CZ" sz="11200" dirty="0" smtClean="0">
                <a:solidFill>
                  <a:srgbClr val="002060"/>
                </a:solidFill>
              </a:rPr>
              <a:t>1955 první </a:t>
            </a:r>
            <a:r>
              <a:rPr lang="cs-CZ" sz="11200" dirty="0">
                <a:solidFill>
                  <a:srgbClr val="002060"/>
                </a:solidFill>
              </a:rPr>
              <a:t>celostátní spartakiáda </a:t>
            </a:r>
            <a:r>
              <a:rPr lang="cs-CZ" sz="11200" dirty="0" smtClean="0">
                <a:solidFill>
                  <a:srgbClr val="002060"/>
                </a:solidFill>
              </a:rPr>
              <a:t>- fluktuace</a:t>
            </a:r>
            <a:r>
              <a:rPr lang="cs-CZ" sz="11200" dirty="0">
                <a:solidFill>
                  <a:srgbClr val="002060"/>
                </a:solidFill>
              </a:rPr>
              <a:t>, kampaňovitost a často i fiktivní </a:t>
            </a:r>
            <a:r>
              <a:rPr lang="cs-CZ" sz="11200" dirty="0" smtClean="0">
                <a:solidFill>
                  <a:srgbClr val="002060"/>
                </a:solidFill>
              </a:rPr>
              <a:t>údaje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sz="1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Porušování zásady </a:t>
            </a:r>
            <a:r>
              <a:rPr lang="cs-CZ" sz="1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dobrovolnosti</a:t>
            </a:r>
          </a:p>
          <a:p>
            <a:pPr lvl="0"/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856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Státní řízení </a:t>
            </a:r>
            <a:r>
              <a:rPr lang="cs-CZ" sz="4000" dirty="0">
                <a:solidFill>
                  <a:srgbClr val="FF0000"/>
                </a:solidFill>
              </a:rPr>
              <a:t>- </a:t>
            </a:r>
            <a:r>
              <a:rPr lang="cs-CZ" sz="4000" dirty="0" smtClean="0">
                <a:solidFill>
                  <a:srgbClr val="FF0000"/>
                </a:solidFill>
              </a:rPr>
              <a:t>vrcholový sport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b="1" dirty="0">
                <a:solidFill>
                  <a:srgbClr val="002060"/>
                </a:solidFill>
              </a:rPr>
              <a:t>v</a:t>
            </a:r>
            <a:r>
              <a:rPr lang="cs-CZ" sz="5100" b="1" dirty="0" smtClean="0">
                <a:solidFill>
                  <a:srgbClr val="002060"/>
                </a:solidFill>
              </a:rPr>
              <a:t>rcholový </a:t>
            </a:r>
            <a:r>
              <a:rPr lang="cs-CZ" sz="5100" b="1" dirty="0">
                <a:solidFill>
                  <a:srgbClr val="002060"/>
                </a:solidFill>
              </a:rPr>
              <a:t>sport </a:t>
            </a:r>
            <a:r>
              <a:rPr lang="cs-CZ" sz="5100" dirty="0">
                <a:solidFill>
                  <a:srgbClr val="002060"/>
                </a:solidFill>
              </a:rPr>
              <a:t>- výkladní skříní </a:t>
            </a:r>
            <a:r>
              <a:rPr lang="cs-CZ" sz="5100" dirty="0" smtClean="0">
                <a:solidFill>
                  <a:srgbClr val="002060"/>
                </a:solidFill>
              </a:rPr>
              <a:t>socializmu</a:t>
            </a:r>
            <a:endParaRPr lang="cs-CZ" sz="51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dirty="0">
                <a:solidFill>
                  <a:srgbClr val="002060"/>
                </a:solidFill>
              </a:rPr>
              <a:t>v</a:t>
            </a:r>
            <a:r>
              <a:rPr lang="cs-CZ" sz="5100" dirty="0" smtClean="0">
                <a:solidFill>
                  <a:srgbClr val="002060"/>
                </a:solidFill>
              </a:rPr>
              <a:t>ýběr </a:t>
            </a:r>
            <a:r>
              <a:rPr lang="cs-CZ" sz="5100" dirty="0">
                <a:solidFill>
                  <a:srgbClr val="002060"/>
                </a:solidFill>
              </a:rPr>
              <a:t>reprezentantů nebyl mnohdy podle výkonnosti, ale ideové </a:t>
            </a:r>
            <a:r>
              <a:rPr lang="cs-CZ" sz="5100" dirty="0" smtClean="0">
                <a:solidFill>
                  <a:srgbClr val="002060"/>
                </a:solidFill>
              </a:rPr>
              <a:t> a </a:t>
            </a:r>
            <a:r>
              <a:rPr lang="cs-CZ" sz="5100" dirty="0">
                <a:solidFill>
                  <a:srgbClr val="002060"/>
                </a:solidFill>
              </a:rPr>
              <a:t>politické „vyspělosti</a:t>
            </a:r>
            <a:r>
              <a:rPr lang="cs-CZ" sz="5100" dirty="0" smtClean="0">
                <a:solidFill>
                  <a:srgbClr val="002060"/>
                </a:solidFill>
              </a:rPr>
              <a:t>“</a:t>
            </a:r>
            <a:endParaRPr lang="cs-CZ" sz="51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dirty="0">
                <a:solidFill>
                  <a:srgbClr val="002060"/>
                </a:solidFill>
              </a:rPr>
              <a:t>s</a:t>
            </a:r>
            <a:r>
              <a:rPr lang="cs-CZ" sz="5100" dirty="0" smtClean="0">
                <a:solidFill>
                  <a:srgbClr val="002060"/>
                </a:solidFill>
              </a:rPr>
              <a:t>portovní </a:t>
            </a:r>
            <a:r>
              <a:rPr lang="cs-CZ" sz="5100" dirty="0">
                <a:solidFill>
                  <a:srgbClr val="002060"/>
                </a:solidFill>
              </a:rPr>
              <a:t>výpravy doprovázeli spolupracovníci </a:t>
            </a:r>
            <a:r>
              <a:rPr lang="cs-CZ" sz="5100" dirty="0" err="1" smtClean="0">
                <a:solidFill>
                  <a:srgbClr val="002060"/>
                </a:solidFill>
              </a:rPr>
              <a:t>StB</a:t>
            </a:r>
            <a:endParaRPr lang="cs-CZ" sz="51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dirty="0">
                <a:solidFill>
                  <a:srgbClr val="002060"/>
                </a:solidFill>
              </a:rPr>
              <a:t>p</a:t>
            </a:r>
            <a:r>
              <a:rPr lang="cs-CZ" sz="5100" dirty="0" smtClean="0">
                <a:solidFill>
                  <a:srgbClr val="002060"/>
                </a:solidFill>
              </a:rPr>
              <a:t>rotekce </a:t>
            </a:r>
            <a:r>
              <a:rPr lang="cs-CZ" sz="5100" dirty="0">
                <a:solidFill>
                  <a:srgbClr val="002060"/>
                </a:solidFill>
              </a:rPr>
              <a:t>armádního sportu - </a:t>
            </a:r>
            <a:r>
              <a:rPr lang="cs-CZ" sz="5100" dirty="0" smtClean="0">
                <a:solidFill>
                  <a:srgbClr val="002060"/>
                </a:solidFill>
              </a:rPr>
              <a:t>ATK</a:t>
            </a:r>
            <a:r>
              <a:rPr lang="cs-CZ" sz="5100" dirty="0">
                <a:solidFill>
                  <a:srgbClr val="002060"/>
                </a:solidFill>
              </a:rPr>
              <a:t>, později ÚDA a DUKLA, </a:t>
            </a:r>
            <a:r>
              <a:rPr lang="cs-CZ" sz="5100" dirty="0" smtClean="0">
                <a:solidFill>
                  <a:srgbClr val="002060"/>
                </a:solidFill>
              </a:rPr>
              <a:t>TJ </a:t>
            </a:r>
            <a:r>
              <a:rPr lang="cs-CZ" sz="5100" dirty="0">
                <a:solidFill>
                  <a:srgbClr val="002060"/>
                </a:solidFill>
              </a:rPr>
              <a:t>Rudá </a:t>
            </a:r>
            <a:r>
              <a:rPr lang="cs-CZ" sz="5100" dirty="0" smtClean="0">
                <a:solidFill>
                  <a:srgbClr val="002060"/>
                </a:solidFill>
              </a:rPr>
              <a:t>hvězda</a:t>
            </a:r>
            <a:endParaRPr lang="cs-CZ" sz="51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dirty="0" smtClean="0">
                <a:solidFill>
                  <a:srgbClr val="002060"/>
                </a:solidFill>
              </a:rPr>
              <a:t>1954 odměny </a:t>
            </a:r>
            <a:r>
              <a:rPr lang="cs-CZ" sz="5100" dirty="0">
                <a:solidFill>
                  <a:srgbClr val="002060"/>
                </a:solidFill>
              </a:rPr>
              <a:t>za rekordy a vynikající sportovní </a:t>
            </a:r>
            <a:r>
              <a:rPr lang="cs-CZ" sz="5100" dirty="0" smtClean="0">
                <a:solidFill>
                  <a:srgbClr val="002060"/>
                </a:solidFill>
              </a:rPr>
              <a:t>výsledky</a:t>
            </a:r>
            <a:endParaRPr lang="cs-CZ" sz="5100" dirty="0">
              <a:solidFill>
                <a:srgbClr val="002060"/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cs-CZ" sz="5100" dirty="0" smtClean="0">
                <a:solidFill>
                  <a:srgbClr val="002060"/>
                </a:solidFill>
              </a:rPr>
              <a:t>SVTVS </a:t>
            </a:r>
            <a:r>
              <a:rPr lang="cs-CZ" sz="5100" dirty="0">
                <a:solidFill>
                  <a:srgbClr val="002060"/>
                </a:solidFill>
              </a:rPr>
              <a:t>zajišťoval pracovní </a:t>
            </a:r>
            <a:endParaRPr lang="cs-CZ" sz="51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5100" dirty="0" smtClean="0">
                <a:solidFill>
                  <a:srgbClr val="002060"/>
                </a:solidFill>
              </a:rPr>
              <a:t>     fiktivní </a:t>
            </a:r>
            <a:r>
              <a:rPr lang="cs-CZ" sz="5100" dirty="0">
                <a:solidFill>
                  <a:srgbClr val="002060"/>
                </a:solidFill>
              </a:rPr>
              <a:t>místa </a:t>
            </a:r>
            <a:r>
              <a:rPr lang="cs-CZ" sz="5100" dirty="0" smtClean="0">
                <a:solidFill>
                  <a:srgbClr val="002060"/>
                </a:solidFill>
              </a:rPr>
              <a:t>reprezentantům</a:t>
            </a:r>
          </a:p>
          <a:p>
            <a:endParaRPr lang="cs-CZ" sz="5100" dirty="0">
              <a:solidFill>
                <a:srgbClr val="002060"/>
              </a:solidFill>
            </a:endParaRPr>
          </a:p>
          <a:p>
            <a:endParaRPr lang="cs-CZ" sz="5100" dirty="0" smtClean="0">
              <a:solidFill>
                <a:srgbClr val="002060"/>
              </a:solidFill>
            </a:endParaRPr>
          </a:p>
          <a:p>
            <a:endParaRPr lang="cs-CZ" sz="5100" dirty="0" smtClean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  <a:buClr>
                <a:schemeClr val="bg1">
                  <a:lumMod val="85000"/>
                </a:schemeClr>
              </a:buClr>
            </a:pPr>
            <a:r>
              <a:rPr lang="cs-CZ" sz="5100" dirty="0" smtClean="0">
                <a:solidFill>
                  <a:srgbClr val="002060"/>
                </a:solidFill>
              </a:rPr>
              <a:t>OH </a:t>
            </a:r>
            <a:r>
              <a:rPr lang="cs-CZ" sz="5100" dirty="0">
                <a:solidFill>
                  <a:srgbClr val="002060"/>
                </a:solidFill>
              </a:rPr>
              <a:t>1956 </a:t>
            </a:r>
            <a:r>
              <a:rPr lang="cs-CZ" sz="5100" dirty="0" smtClean="0">
                <a:solidFill>
                  <a:srgbClr val="002060"/>
                </a:solidFill>
              </a:rPr>
              <a:t>Melbourne </a:t>
            </a:r>
            <a:r>
              <a:rPr lang="cs-CZ" sz="5100" dirty="0">
                <a:solidFill>
                  <a:srgbClr val="002060"/>
                </a:solidFill>
              </a:rPr>
              <a:t>- zlato O. Fikotová v hodu diskem, stříbro Bosáková </a:t>
            </a:r>
            <a:r>
              <a:rPr lang="cs-CZ" sz="5100" dirty="0" smtClean="0">
                <a:solidFill>
                  <a:srgbClr val="002060"/>
                </a:solidFill>
              </a:rPr>
              <a:t>kladina</a:t>
            </a:r>
            <a:endParaRPr lang="cs-CZ" sz="5100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773760"/>
            <a:ext cx="32194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869</Words>
  <Application>Microsoft Office PowerPoint</Application>
  <PresentationFormat>Předvádění na obrazovce (4:3)</PresentationFormat>
  <Paragraphs>196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   Organizace sportu v Československu     1952‒1989      </vt:lpstr>
      <vt:lpstr>Organizace sportu v Československu  1952-1989</vt:lpstr>
      <vt:lpstr>Organizace sportu v Československu  1952-1989</vt:lpstr>
      <vt:lpstr>Státní řízení tělovýchovy a sportu  </vt:lpstr>
      <vt:lpstr>Státní řízení</vt:lpstr>
      <vt:lpstr>Státní řízení tělovýchovy a sportu</vt:lpstr>
      <vt:lpstr>Státní řízení - organizace</vt:lpstr>
      <vt:lpstr>Státní řízení - masová tělovýchova</vt:lpstr>
      <vt:lpstr>Státní řízení - vrcholový sport</vt:lpstr>
      <vt:lpstr>Státní řízení - pozitiva</vt:lpstr>
      <vt:lpstr>Jednotná dobrovolná organizace ČSTV </vt:lpstr>
      <vt:lpstr>ČSTV </vt:lpstr>
      <vt:lpstr>Prezentace aplikace PowerPoint</vt:lpstr>
      <vt:lpstr>ČSTV </vt:lpstr>
      <vt:lpstr>ČSTV </vt:lpstr>
      <vt:lpstr>ČSTV </vt:lpstr>
      <vt:lpstr> Tělovýchova a sport v letech 1969 - 1989  </vt:lpstr>
      <vt:lpstr>ČSTV 1969 - 1989</vt:lpstr>
      <vt:lpstr> Vrcholový sport </vt:lpstr>
      <vt:lpstr> Státem řízený doping  </vt:lpstr>
      <vt:lpstr>Vrcholový sport</vt:lpstr>
      <vt:lpstr>Negativa socialistického sportu</vt:lpstr>
      <vt:lpstr>Pozitiva socialistického sportu</vt:lpstr>
      <vt:lpstr>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Milena Strachová</dc:creator>
  <cp:lastModifiedBy>Milena Strachová</cp:lastModifiedBy>
  <cp:revision>156</cp:revision>
  <dcterms:created xsi:type="dcterms:W3CDTF">2014-04-26T05:02:34Z</dcterms:created>
  <dcterms:modified xsi:type="dcterms:W3CDTF">2014-11-30T21:44:19Z</dcterms:modified>
</cp:coreProperties>
</file>