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6D365-8416-403F-B80C-323DBFFF4E70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D9BF6-D440-4EF5-A310-D8C815A724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86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1283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956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33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5594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144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212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470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570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154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2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091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628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620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D9BF6-D440-4EF5-A310-D8C815A724AB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553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F66D24-E8EF-497B-B1E6-3A756BABF6EC}" type="datetimeFigureOut">
              <a:rPr lang="cs-CZ" smtClean="0"/>
              <a:pPr/>
              <a:t>8.12.2014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72A465D-1F61-43AD-94BD-C92783752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0" dirty="0" smtClean="0"/>
              <a:t>BASKETBAL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652934"/>
          </a:xfrm>
        </p:spPr>
        <p:txBody>
          <a:bodyPr/>
          <a:lstStyle/>
          <a:p>
            <a:r>
              <a:rPr lang="cs-CZ" b="1" dirty="0" smtClean="0"/>
              <a:t>Charakteristika sportovce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640960" cy="5493224"/>
          </a:xfrm>
        </p:spPr>
        <p:txBody>
          <a:bodyPr/>
          <a:lstStyle/>
          <a:p>
            <a:r>
              <a:rPr lang="cs-CZ" sz="2000" dirty="0" smtClean="0"/>
              <a:t>tělesné předpoklady jsou mnohem důležitější než u jiných kol. sportů. </a:t>
            </a:r>
          </a:p>
          <a:p>
            <a:r>
              <a:rPr lang="cs-CZ" sz="2000" dirty="0" smtClean="0"/>
              <a:t>somatické rozdíly jsou mezi jednotlivými herními posty. Nejnižší jsou rozehrávači, nejvyšší jsou naopak </a:t>
            </a:r>
            <a:r>
              <a:rPr lang="cs-CZ" sz="2000" dirty="0" err="1" smtClean="0"/>
              <a:t>pivoti</a:t>
            </a:r>
            <a:r>
              <a:rPr lang="cs-CZ" sz="2000" dirty="0" smtClean="0"/>
              <a:t> - </a:t>
            </a:r>
            <a:r>
              <a:rPr lang="cs-CZ" sz="2000" dirty="0" err="1" smtClean="0"/>
              <a:t>centři</a:t>
            </a:r>
            <a:r>
              <a:rPr lang="cs-CZ" sz="2000" dirty="0" smtClean="0"/>
              <a:t> (až 214 cm).</a:t>
            </a:r>
            <a:endParaRPr lang="cs-CZ" sz="2000" dirty="0"/>
          </a:p>
        </p:txBody>
      </p:sp>
      <p:pic>
        <p:nvPicPr>
          <p:cNvPr id="2050" name="Picture 2" descr="Somatograf basketbalistů (modře-muži, červeně-ženy)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06209"/>
            <a:ext cx="4608512" cy="4551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51520" y="6237312"/>
            <a:ext cx="644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</a:t>
            </a:r>
            <a:r>
              <a:rPr lang="cs-CZ" dirty="0" err="1" smtClean="0"/>
              <a:t>Somatograf</a:t>
            </a:r>
            <a:r>
              <a:rPr lang="cs-CZ" dirty="0" smtClean="0"/>
              <a:t> basketbalistů (modře-muži, červeně-ženy).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733256"/>
          </a:xfrm>
        </p:spPr>
        <p:txBody>
          <a:bodyPr>
            <a:normAutofit/>
          </a:bodyPr>
          <a:lstStyle/>
          <a:p>
            <a:r>
              <a:rPr lang="cs-CZ" dirty="0" smtClean="0"/>
              <a:t>Součástí basketbalového tréninku je systematické plánování sportovní přípravy. </a:t>
            </a:r>
          </a:p>
          <a:p>
            <a:r>
              <a:rPr lang="cs-CZ" dirty="0" smtClean="0"/>
              <a:t>K rozvoji odrazových schopností se využívá </a:t>
            </a:r>
            <a:r>
              <a:rPr lang="cs-CZ" dirty="0" err="1" smtClean="0"/>
              <a:t>plyometrického</a:t>
            </a:r>
            <a:r>
              <a:rPr lang="cs-CZ" dirty="0" smtClean="0"/>
              <a:t> tréninku a trénink je dále zaměřen na rychlostní schopnosti a koordinaci (zlepšení agility) i rozvoj vytrvalostní síly a vytrvalosti. Neméně důležitý je pak nácvik herních dovedností (technika a taktika hry).</a:t>
            </a:r>
          </a:p>
          <a:p>
            <a:r>
              <a:rPr lang="cs-CZ" dirty="0" smtClean="0"/>
              <a:t>Příklad celoročního tréninkového cyklu – nejvyšší úroveň:</a:t>
            </a:r>
            <a:br>
              <a:rPr lang="cs-CZ" dirty="0" smtClean="0"/>
            </a:br>
            <a:r>
              <a:rPr lang="cs-CZ" dirty="0" smtClean="0"/>
              <a:t>Počet tréninkových jednotek za rok: 439</a:t>
            </a:r>
            <a:br>
              <a:rPr lang="cs-CZ" dirty="0" smtClean="0"/>
            </a:br>
            <a:r>
              <a:rPr lang="cs-CZ" dirty="0" smtClean="0"/>
              <a:t>Počet hodin zatížení za rok: 878</a:t>
            </a:r>
            <a:br>
              <a:rPr lang="cs-CZ" dirty="0" smtClean="0"/>
            </a:br>
            <a:r>
              <a:rPr lang="cs-CZ" dirty="0" smtClean="0"/>
              <a:t>Všeobecné přípravné období: červen-červenec</a:t>
            </a:r>
            <a:br>
              <a:rPr lang="cs-CZ" dirty="0" smtClean="0"/>
            </a:br>
            <a:r>
              <a:rPr lang="cs-CZ" dirty="0" smtClean="0"/>
              <a:t>Specifické přípravné období: srpen-září</a:t>
            </a:r>
            <a:br>
              <a:rPr lang="cs-CZ" dirty="0" smtClean="0"/>
            </a:br>
            <a:r>
              <a:rPr lang="cs-CZ" dirty="0" smtClean="0"/>
              <a:t>Soutěžní období: říjen-duben</a:t>
            </a:r>
            <a:br>
              <a:rPr lang="cs-CZ" dirty="0" smtClean="0"/>
            </a:br>
            <a:r>
              <a:rPr lang="cs-CZ" dirty="0" smtClean="0"/>
              <a:t>Přechodné období: květen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rizika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568952" cy="5733256"/>
          </a:xfrm>
        </p:spPr>
        <p:txBody>
          <a:bodyPr>
            <a:normAutofit/>
          </a:bodyPr>
          <a:lstStyle/>
          <a:p>
            <a:r>
              <a:rPr lang="cs-CZ" dirty="0" smtClean="0"/>
              <a:t>Setkáváme se s poraněním pohybového aparátu- při doskocích trpí páteř, časté jsou únavové zlomeniny kostí bérců a nohou, při pádech na palubovku vznikají spáleniny a odřeniny a při kontaktech se soupeřem může dojít k pohmožděninám, poraněním obličeje (zlomeninám obličejových kostí, vyražení zubu či poranění oka). </a:t>
            </a:r>
          </a:p>
          <a:p>
            <a:r>
              <a:rPr lang="cs-CZ" b="1" dirty="0" smtClean="0"/>
              <a:t>Nejčastější poranění a poškození: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 </a:t>
            </a:r>
            <a:r>
              <a:rPr lang="cs-CZ" i="1" dirty="0" smtClean="0"/>
              <a:t>akutní</a:t>
            </a:r>
            <a:r>
              <a:rPr lang="cs-CZ" dirty="0" smtClean="0"/>
              <a:t> : distorze hlezenního a kolenního kloubu, podvrtnutí a naražení či distorze prstů ruky, natažení či natržení </a:t>
            </a:r>
            <a:r>
              <a:rPr lang="cs-CZ" dirty="0" err="1" smtClean="0"/>
              <a:t>quadricepsu</a:t>
            </a:r>
            <a:r>
              <a:rPr lang="cs-CZ" dirty="0" smtClean="0"/>
              <a:t>, natažení případně utržení Achillovy šlachy, luxace ramene, zlomeniny horních končetin (články prstů, zápěstí)</a:t>
            </a:r>
            <a:br>
              <a:rPr lang="cs-CZ" dirty="0" smtClean="0"/>
            </a:br>
            <a:r>
              <a:rPr lang="cs-CZ" dirty="0" smtClean="0"/>
              <a:t>-  </a:t>
            </a:r>
            <a:r>
              <a:rPr lang="cs-CZ" i="1" dirty="0" smtClean="0"/>
              <a:t>chronické</a:t>
            </a:r>
            <a:r>
              <a:rPr lang="cs-CZ" dirty="0" smtClean="0"/>
              <a:t>: bolesti bederní oblasti páteře, skokanské koleno, zánět ramenního kloubu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796950"/>
          </a:xfrm>
        </p:spPr>
        <p:txBody>
          <a:bodyPr/>
          <a:lstStyle/>
          <a:p>
            <a:r>
              <a:rPr lang="cs-CZ" b="1" dirty="0" smtClean="0"/>
              <a:t>Kineziologická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4860032" cy="60932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lokomoce: přirozená – </a:t>
            </a:r>
            <a:r>
              <a:rPr lang="cs-CZ" dirty="0" err="1" smtClean="0"/>
              <a:t>bipedální</a:t>
            </a:r>
            <a:endParaRPr lang="cs-CZ" dirty="0" smtClean="0"/>
          </a:p>
          <a:p>
            <a:r>
              <a:rPr lang="cs-CZ" dirty="0" smtClean="0"/>
              <a:t>pohyby segmentů: cyklické (běh) i acyklické (skoky, obraty apod.)</a:t>
            </a:r>
          </a:p>
          <a:p>
            <a:r>
              <a:rPr lang="cs-CZ" dirty="0" smtClean="0"/>
              <a:t>na výkonu  se podílí svaly dolních i horních končetin- výskoky, doskoky a běh zajišťují m. </a:t>
            </a:r>
            <a:r>
              <a:rPr lang="cs-CZ" dirty="0" err="1" smtClean="0"/>
              <a:t>glutaeus</a:t>
            </a:r>
            <a:r>
              <a:rPr lang="cs-CZ" dirty="0" smtClean="0"/>
              <a:t> </a:t>
            </a:r>
            <a:r>
              <a:rPr lang="cs-CZ" dirty="0" err="1" smtClean="0"/>
              <a:t>maximus</a:t>
            </a:r>
            <a:r>
              <a:rPr lang="cs-CZ" dirty="0" smtClean="0"/>
              <a:t>, </a:t>
            </a:r>
            <a:r>
              <a:rPr lang="cs-CZ" dirty="0" err="1" smtClean="0"/>
              <a:t>hamstringy</a:t>
            </a:r>
            <a:r>
              <a:rPr lang="cs-CZ" dirty="0" smtClean="0"/>
              <a:t>, m. </a:t>
            </a:r>
            <a:r>
              <a:rPr lang="cs-CZ" dirty="0" err="1" smtClean="0"/>
              <a:t>quadriceps</a:t>
            </a:r>
            <a:r>
              <a:rPr lang="cs-CZ" dirty="0" smtClean="0"/>
              <a:t> </a:t>
            </a:r>
            <a:r>
              <a:rPr lang="cs-CZ" dirty="0" err="1" smtClean="0"/>
              <a:t>femoris</a:t>
            </a:r>
            <a:r>
              <a:rPr lang="cs-CZ" dirty="0" smtClean="0"/>
              <a:t> a m. triceps </a:t>
            </a:r>
            <a:r>
              <a:rPr lang="cs-CZ" dirty="0" err="1" smtClean="0"/>
              <a:t>surae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při střelbě na koš se kontrahují svaly horních končetin flexory ramen (m. </a:t>
            </a:r>
            <a:r>
              <a:rPr lang="cs-CZ" dirty="0" err="1" smtClean="0"/>
              <a:t>deltoideus</a:t>
            </a:r>
            <a:r>
              <a:rPr lang="cs-CZ" dirty="0" smtClean="0"/>
              <a:t>-</a:t>
            </a:r>
            <a:r>
              <a:rPr lang="cs-CZ" dirty="0" err="1" smtClean="0"/>
              <a:t>pars</a:t>
            </a:r>
            <a:r>
              <a:rPr lang="cs-CZ" dirty="0" smtClean="0"/>
              <a:t> </a:t>
            </a:r>
            <a:r>
              <a:rPr lang="cs-CZ" dirty="0" err="1" smtClean="0"/>
              <a:t>clavicularis</a:t>
            </a:r>
            <a:r>
              <a:rPr lang="cs-CZ" dirty="0" smtClean="0"/>
              <a:t>, m. </a:t>
            </a:r>
            <a:r>
              <a:rPr lang="cs-CZ" dirty="0" err="1" smtClean="0"/>
              <a:t>coracobrachialis</a:t>
            </a:r>
            <a:r>
              <a:rPr lang="cs-CZ" dirty="0" smtClean="0"/>
              <a:t>, m. biceps </a:t>
            </a:r>
            <a:r>
              <a:rPr lang="cs-CZ" dirty="0" err="1" smtClean="0"/>
              <a:t>brachii</a:t>
            </a:r>
            <a:r>
              <a:rPr lang="cs-CZ" dirty="0" smtClean="0"/>
              <a:t>-</a:t>
            </a:r>
            <a:r>
              <a:rPr lang="cs-CZ" dirty="0" err="1" smtClean="0"/>
              <a:t>caput</a:t>
            </a:r>
            <a:r>
              <a:rPr lang="cs-CZ" dirty="0" smtClean="0"/>
              <a:t> breve, flexory ramene a dále se zapojují extensory lokte (m., triceps </a:t>
            </a:r>
            <a:r>
              <a:rPr lang="cs-CZ" dirty="0" err="1" smtClean="0"/>
              <a:t>brachii</a:t>
            </a:r>
            <a:r>
              <a:rPr lang="cs-CZ" dirty="0" smtClean="0"/>
              <a:t>, m. </a:t>
            </a:r>
            <a:r>
              <a:rPr lang="cs-CZ" dirty="0" err="1" smtClean="0"/>
              <a:t>anconeus</a:t>
            </a:r>
            <a:r>
              <a:rPr lang="cs-CZ" dirty="0" smtClean="0"/>
              <a:t>) a palmární flexory (m. flexor </a:t>
            </a:r>
            <a:r>
              <a:rPr lang="cs-CZ" dirty="0" err="1" smtClean="0"/>
              <a:t>carpi</a:t>
            </a:r>
            <a:r>
              <a:rPr lang="cs-CZ" dirty="0" smtClean="0"/>
              <a:t> </a:t>
            </a:r>
            <a:r>
              <a:rPr lang="cs-CZ" dirty="0" err="1" smtClean="0"/>
              <a:t>radialis</a:t>
            </a:r>
            <a:r>
              <a:rPr lang="cs-CZ" dirty="0" smtClean="0"/>
              <a:t>, m. flexor </a:t>
            </a:r>
            <a:r>
              <a:rPr lang="cs-CZ" dirty="0" err="1" smtClean="0"/>
              <a:t>carpi</a:t>
            </a:r>
            <a:r>
              <a:rPr lang="cs-CZ" dirty="0" smtClean="0"/>
              <a:t> </a:t>
            </a:r>
            <a:r>
              <a:rPr lang="cs-CZ" dirty="0" err="1" smtClean="0"/>
              <a:t>ulnaris</a:t>
            </a:r>
            <a:r>
              <a:rPr lang="cs-CZ" dirty="0" smtClean="0"/>
              <a:t>  a m. </a:t>
            </a:r>
            <a:r>
              <a:rPr lang="cs-CZ" dirty="0" err="1" smtClean="0"/>
              <a:t>palmaris</a:t>
            </a:r>
            <a:r>
              <a:rPr lang="cs-CZ" dirty="0" smtClean="0"/>
              <a:t> </a:t>
            </a:r>
            <a:r>
              <a:rPr lang="cs-CZ" dirty="0" err="1" smtClean="0"/>
              <a:t>longus</a:t>
            </a:r>
            <a:r>
              <a:rPr lang="cs-CZ" dirty="0" smtClean="0"/>
              <a:t>). </a:t>
            </a:r>
          </a:p>
          <a:p>
            <a:endParaRPr lang="cs-CZ" dirty="0"/>
          </a:p>
        </p:txBody>
      </p:sp>
      <p:pic>
        <p:nvPicPr>
          <p:cNvPr id="3074" name="Picture 2" descr="Nejvíce zatěžované svaly v basketbale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836712"/>
            <a:ext cx="4139952" cy="575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995936" y="623731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Nejvíce zatěžované svaly v basketbale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467600" cy="79695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098" name="Picture 2" descr="C:\Documents and Settings\Petivlas\Dokumenty\Obrázky\fotky utkání\_MG_141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275665"/>
            <a:ext cx="5544616" cy="55823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Charakteristika sportu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80920" cy="5277200"/>
          </a:xfrm>
        </p:spPr>
        <p:txBody>
          <a:bodyPr>
            <a:noAutofit/>
          </a:bodyPr>
          <a:lstStyle/>
          <a:p>
            <a:r>
              <a:rPr lang="cs-CZ" sz="2000" dirty="0" smtClean="0"/>
              <a:t>kontaktní kolektivní sportovní hra brankového typu, charakterizována střídáním útočné a obranné fáze, rychlou přechodovou fází a velkým množstvím jedinečných herních situací. </a:t>
            </a:r>
          </a:p>
          <a:p>
            <a:r>
              <a:rPr lang="cs-CZ" sz="2000" dirty="0" smtClean="0"/>
              <a:t>mezi typické basketbalové dovednosti patří uvolnění hráče s míčem a bez míče, střelba na koš, přihrávky a obranné činnosti… </a:t>
            </a:r>
          </a:p>
          <a:p>
            <a:r>
              <a:rPr lang="cs-CZ" sz="2000" dirty="0" smtClean="0"/>
              <a:t>basketbal je charakteristický kolísavou intenzitou zatížení, během utkání hráč naběhá 5 – 7 km, udělá přibližně 50 výskoků, 640x změní směr a 440x změní rychlost.</a:t>
            </a:r>
          </a:p>
          <a:p>
            <a:r>
              <a:rPr lang="cs-CZ" sz="2000" dirty="0" smtClean="0"/>
              <a:t>Metabolická charakteristika herního výkonu udává intervalový typ zátěže se střídáním intenzity zatížení (hrací doba utkání je 4x10 minut čistého času s přibližnou délkou doby hry bez přerušení od 40 do 150 sekund) a energetickým výdejem 3500-4200kj/utkání</a:t>
            </a:r>
          </a:p>
          <a:p>
            <a:r>
              <a:rPr lang="cs-CZ" sz="2000" dirty="0" smtClean="0"/>
              <a:t>basketbal chápeme jako tzv. multifaktoriální výkon- výkon, na kterém se podílí množství různých faktorů, které jsou schopny se do určité míry vzájemně nahradit.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individuálního výkonu v basketbalu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676456" cy="1028728"/>
          </a:xfrm>
        </p:spPr>
        <p:txBody>
          <a:bodyPr>
            <a:normAutofit/>
          </a:bodyPr>
          <a:lstStyle/>
          <a:p>
            <a:r>
              <a:rPr lang="cs-CZ" dirty="0" smtClean="0"/>
              <a:t>Modelovou charakteristiku hráče na základě poznatků můžeme sestavit následujícím způsobem:</a:t>
            </a:r>
            <a:endParaRPr lang="cs-CZ" dirty="0"/>
          </a:p>
        </p:txBody>
      </p:sp>
      <p:pic>
        <p:nvPicPr>
          <p:cNvPr id="1026" name="Picture 2" descr="Faktory sportovního výkonu – basketbal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1700808"/>
            <a:ext cx="8300101" cy="508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467600" cy="10849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Faktory týmového výkonu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8092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a) Sociálně psychologické determinanty-</a:t>
            </a:r>
            <a:r>
              <a:rPr lang="cs-CZ" dirty="0" smtClean="0"/>
              <a:t> tvořeny vztahy vztahy mezi hráči, trenéry a realizačním týmem mimo sportovní výkon (mim utkání).</a:t>
            </a:r>
          </a:p>
          <a:p>
            <a:r>
              <a:rPr lang="cs-CZ" i="1" dirty="0" smtClean="0"/>
              <a:t>Sociální koheze</a:t>
            </a:r>
            <a:r>
              <a:rPr lang="cs-CZ" dirty="0" smtClean="0"/>
              <a:t>– poukazuje na vztahy v týmu, zda jsou pozitivní či negativní, zda jsou v mužstvu různé podskupiny, které jsou </a:t>
            </a:r>
            <a:r>
              <a:rPr lang="cs-CZ" dirty="0" err="1" smtClean="0"/>
              <a:t>rivalitní</a:t>
            </a:r>
            <a:r>
              <a:rPr lang="cs-CZ" dirty="0" smtClean="0"/>
              <a:t> apod. (přátelské vztahy, jestli se scházejí mimo sportoviště atd.).</a:t>
            </a:r>
          </a:p>
          <a:p>
            <a:r>
              <a:rPr lang="cs-CZ" i="1" dirty="0" smtClean="0"/>
              <a:t>Týmová komunikace </a:t>
            </a:r>
            <a:r>
              <a:rPr lang="cs-CZ" b="1" dirty="0" smtClean="0"/>
              <a:t>– </a:t>
            </a:r>
            <a:r>
              <a:rPr lang="cs-CZ" dirty="0" smtClean="0"/>
              <a:t>ukazuje na úroveň komunikace hráčů mezi sebou a s trenéry např. v krizových situacích, jak komunikuje trenér s týmem a s jednotlivci atd. (např. pokyny v šatně, na střídačce, jak mužstvo hodnotí utkání, názory na tréninkové metody).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Faktory týmového výkonu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75240" cy="54932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500" b="1" dirty="0" smtClean="0"/>
              <a:t>b) Činnostní determinanty</a:t>
            </a:r>
            <a:r>
              <a:rPr lang="cs-CZ" sz="2500" dirty="0" smtClean="0"/>
              <a:t>- postihují vztahy v kolektivu během sportovního výkonu (během utkání). </a:t>
            </a:r>
          </a:p>
          <a:p>
            <a:pPr>
              <a:buNone/>
            </a:pPr>
            <a:endParaRPr lang="cs-CZ" sz="2500" dirty="0" smtClean="0"/>
          </a:p>
          <a:p>
            <a:pPr>
              <a:buNone/>
            </a:pPr>
            <a:r>
              <a:rPr lang="cs-CZ" sz="2500" dirty="0" smtClean="0"/>
              <a:t>Týmový výkon se skládá ze souborů individuálních výkonů a jejich vztahů mezi sebou.</a:t>
            </a:r>
          </a:p>
          <a:p>
            <a:pPr>
              <a:buNone/>
            </a:pPr>
            <a:endParaRPr lang="cs-CZ" sz="2500" dirty="0" smtClean="0"/>
          </a:p>
          <a:p>
            <a:r>
              <a:rPr lang="cs-CZ" sz="2500" i="1" dirty="0" smtClean="0"/>
              <a:t>Činnostní koheze </a:t>
            </a:r>
            <a:r>
              <a:rPr lang="cs-CZ" sz="2500" dirty="0" smtClean="0"/>
              <a:t>(soudržnost při sportovním výkonu) – ukazuje na vztahy mezi hráči v průběhu utkání, na jejich soudržnost, spolupráci a souhru týmu. </a:t>
            </a:r>
          </a:p>
          <a:p>
            <a:endParaRPr lang="cs-CZ" sz="2500" dirty="0" smtClean="0"/>
          </a:p>
          <a:p>
            <a:r>
              <a:rPr lang="cs-CZ" sz="2500" i="1" dirty="0" smtClean="0"/>
              <a:t>Činnostní participace</a:t>
            </a:r>
            <a:r>
              <a:rPr lang="cs-CZ" sz="2500" dirty="0" smtClean="0"/>
              <a:t> – vypovídá o tom, nakolik se jednotliví hráči zapojují do hry a přispívají na konečném výsledku utkání. Vychází především z individuálních dovedností a kondiční připravenosti.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Hráčské</a:t>
            </a:r>
            <a:r>
              <a:rPr lang="cs-CZ" dirty="0" smtClean="0"/>
              <a:t> </a:t>
            </a:r>
            <a:r>
              <a:rPr lang="cs-CZ" b="1" dirty="0" smtClean="0"/>
              <a:t> posty v basketbalu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424936" cy="573325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tři základní pozice: rozehrávač, křídelní hráč, pivotman</a:t>
            </a:r>
          </a:p>
          <a:p>
            <a:endParaRPr lang="cs-CZ" dirty="0" smtClean="0"/>
          </a:p>
          <a:p>
            <a:r>
              <a:rPr lang="cs-CZ" dirty="0" smtClean="0"/>
              <a:t>většinou hráči nastupují do hry ve složení rozehrávač, střílející rozehrávač nebo též menší křídlo, vyšší křídlo hrající blíže ke koši, pohyblivější nebo též menší pivotman a centr  - vyšší a těžší pivotman.</a:t>
            </a:r>
          </a:p>
          <a:p>
            <a:endParaRPr lang="cs-CZ" dirty="0" smtClean="0"/>
          </a:p>
          <a:p>
            <a:r>
              <a:rPr lang="cs-CZ" b="1" dirty="0" smtClean="0"/>
              <a:t>Rozehrávač (hráč na pozici 1) – </a:t>
            </a:r>
            <a:r>
              <a:rPr lang="cs-CZ" dirty="0" smtClean="0"/>
              <a:t>zakládá útok, vymýšlí akce a rozehrává jejich průběh. Má za úkol přejít s míčem z vlastní obranné poloviny hrací plochy do útočné a dirigovat spoluhráče. Hráči jsou menší, rychlý a vynikající v driblinku. Musí umět dobře přihrávat, výborně střílet z krátké i dlouhé vzdálenosti, zakončit akci.</a:t>
            </a:r>
          </a:p>
          <a:p>
            <a:endParaRPr lang="cs-CZ" dirty="0" smtClean="0"/>
          </a:p>
          <a:p>
            <a:r>
              <a:rPr lang="cs-CZ" b="1" dirty="0" smtClean="0"/>
              <a:t>Střílející rozehrávač nebo též menší křídlo (hráč na pozici 2) – </a:t>
            </a:r>
            <a:r>
              <a:rPr lang="cs-CZ" dirty="0" smtClean="0"/>
              <a:t>je typově podobný rozehrávači, ale jeho vzrůst je vyšší. Je schopen hrát i na pozici rozehrávače, ale pouze doplňkově. Není schopen tuto funkci vykonávat po celou dobu utkání. Hráči jsou mimořádní svou střelbou z dlouhé vzdálenosti. Musí být schopen skórovat různými způsoby i v případě těsné a agresivní obrany soupeře. Měl by dobře ovládat míč a rychlým únikem do koše být schopen zakončit z těsné blízkosti.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683624" cy="1412776"/>
          </a:xfrm>
        </p:spPr>
        <p:txBody>
          <a:bodyPr/>
          <a:lstStyle/>
          <a:p>
            <a:r>
              <a:rPr lang="cs-CZ" b="1" dirty="0" smtClean="0"/>
              <a:t>Hráčské</a:t>
            </a:r>
            <a:r>
              <a:rPr lang="cs-CZ" dirty="0" smtClean="0"/>
              <a:t> </a:t>
            </a:r>
            <a:r>
              <a:rPr lang="cs-CZ" b="1" dirty="0" smtClean="0"/>
              <a:t> posty v basketbalu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Vyšší křídlo hrající blíže ke koši (hráč na pozici 3) – </a:t>
            </a:r>
            <a:r>
              <a:rPr lang="cs-CZ" dirty="0" smtClean="0"/>
              <a:t>je považován za nejvšestrannějšího ze všech pozic,</a:t>
            </a:r>
            <a:r>
              <a:rPr lang="cs-CZ" b="1" dirty="0" smtClean="0"/>
              <a:t> </a:t>
            </a:r>
            <a:r>
              <a:rPr lang="cs-CZ" dirty="0" smtClean="0"/>
              <a:t>podobá se typově spíš pivotmanovi i přesto, že nehraje přímo pod košem a zakončuje z vnějšího prostoru. </a:t>
            </a:r>
          </a:p>
          <a:p>
            <a:endParaRPr lang="cs-CZ" dirty="0" smtClean="0"/>
          </a:p>
          <a:p>
            <a:r>
              <a:rPr lang="cs-CZ" b="1" dirty="0" smtClean="0"/>
              <a:t>Menší pivotman (hráč na pozici 4) – </a:t>
            </a:r>
            <a:r>
              <a:rPr lang="cs-CZ" dirty="0" smtClean="0"/>
              <a:t>je více pohyblivý a výborně doskakujícím hráčem. Pole, ve kterém se pohybuje, je hranice mezi vnějším a vnitřním pásmem.</a:t>
            </a:r>
          </a:p>
          <a:p>
            <a:endParaRPr lang="cs-CZ" dirty="0" smtClean="0"/>
          </a:p>
          <a:p>
            <a:r>
              <a:rPr lang="cs-CZ" b="1" dirty="0" smtClean="0"/>
              <a:t>Centr – vyšší pivotman (hráč na pozici 5) – </a:t>
            </a:r>
            <a:r>
              <a:rPr lang="cs-CZ" dirty="0" smtClean="0"/>
              <a:t>jedná se o nejvyššího a nejtěžšího hráče v týmu. Je málo pohyblivý a jeho místo působení je v těsné blízkosti koše. Většinou hraje zády ke koši, těží se své síly, dobře doskakuje a blokuje střely soupeře.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Metabolická charakteristika výkonu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568952" cy="6768752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Typ zátěže: intervalová se střídáním intenzity zatížení</a:t>
            </a:r>
          </a:p>
          <a:p>
            <a:r>
              <a:rPr lang="cs-CZ" sz="2200" dirty="0" smtClean="0"/>
              <a:t>Trvání výkonu: 4x10 min, NBA 4x12min čistého času (délka hry bez přerušení trvá 40-150s)</a:t>
            </a:r>
          </a:p>
          <a:p>
            <a:r>
              <a:rPr lang="cs-CZ" sz="2200" dirty="0" smtClean="0"/>
              <a:t>Intenzita zatížení: střední až maximální</a:t>
            </a:r>
          </a:p>
          <a:p>
            <a:r>
              <a:rPr lang="cs-CZ" sz="2200" dirty="0" smtClean="0"/>
              <a:t>Metabolické krytí: ATP-CP systém, anaerobní glykolýza, aerobní fosforylace</a:t>
            </a:r>
          </a:p>
          <a:p>
            <a:r>
              <a:rPr lang="cs-CZ" sz="2200" dirty="0" smtClean="0"/>
              <a:t>Zdroje energie:  ATP a CP, glykogen</a:t>
            </a:r>
          </a:p>
          <a:p>
            <a:r>
              <a:rPr lang="cs-CZ" sz="2200" dirty="0" smtClean="0"/>
              <a:t>Energetický výdej: 3500-4200 </a:t>
            </a:r>
            <a:r>
              <a:rPr lang="cs-CZ" sz="2200" dirty="0" err="1" smtClean="0"/>
              <a:t>kJ</a:t>
            </a:r>
            <a:r>
              <a:rPr lang="cs-CZ" sz="2200" dirty="0" smtClean="0"/>
              <a:t>/zápas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sz="1800" dirty="0" smtClean="0"/>
              <a:t>Obr. Podíl aerobního a anaerobního krytí během výkonu.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 descr="Podíl aerobního a anaerobního krytí během výkonu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149080"/>
            <a:ext cx="3563888" cy="186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Charakteristika sportovce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9144000" cy="6624736"/>
          </a:xfrm>
        </p:spPr>
        <p:txBody>
          <a:bodyPr>
            <a:normAutofit/>
          </a:bodyPr>
          <a:lstStyle/>
          <a:p>
            <a:r>
              <a:rPr lang="cs-CZ" dirty="0" smtClean="0"/>
              <a:t>Podíl rychlých a pomalých vláken ve svalech je 52% ku 48%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.</a:t>
            </a:r>
            <a:endParaRPr lang="cs-CZ" sz="1800" dirty="0"/>
          </a:p>
        </p:txBody>
      </p:sp>
      <p:pic>
        <p:nvPicPr>
          <p:cNvPr id="1026" name="Picture 2" descr="Somatická charakteristika (upraveno dle Grasgruber-Cacek 2008**, Tománek 2004*** , MacLaren 1990****, Ústav sportovní medicíny 2010*****, Latin 1994******, Ulbrichová 1980*******)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12776"/>
            <a:ext cx="8362900" cy="334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23528" y="4797152"/>
            <a:ext cx="81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Tab. Somatická charakteristika (upraveno dle </a:t>
            </a:r>
            <a:r>
              <a:rPr lang="cs-CZ" dirty="0" err="1" smtClean="0"/>
              <a:t>Grasgruber</a:t>
            </a:r>
            <a:r>
              <a:rPr lang="cs-CZ" dirty="0" smtClean="0"/>
              <a:t>-</a:t>
            </a:r>
            <a:r>
              <a:rPr lang="cs-CZ" dirty="0" err="1" smtClean="0"/>
              <a:t>Cacek</a:t>
            </a:r>
            <a:r>
              <a:rPr lang="cs-CZ" dirty="0" smtClean="0"/>
              <a:t> 2008**, Tománek 2004*** , </a:t>
            </a:r>
            <a:r>
              <a:rPr lang="cs-CZ" dirty="0" err="1" smtClean="0"/>
              <a:t>MacLaren</a:t>
            </a:r>
            <a:r>
              <a:rPr lang="cs-CZ" dirty="0" smtClean="0"/>
              <a:t> 1990****, Ústav sportovní medicíny 2010*****, Latin 1994******, </a:t>
            </a:r>
            <a:r>
              <a:rPr lang="cs-CZ" dirty="0" err="1" smtClean="0"/>
              <a:t>Ulbrichová</a:t>
            </a:r>
            <a:r>
              <a:rPr lang="cs-CZ" dirty="0" smtClean="0"/>
              <a:t> 1980*******).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</TotalTime>
  <Words>747</Words>
  <Application>Microsoft Office PowerPoint</Application>
  <PresentationFormat>Předvádění na obrazovce (4:3)</PresentationFormat>
  <Paragraphs>95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Calibri</vt:lpstr>
      <vt:lpstr>Century Schoolbook</vt:lpstr>
      <vt:lpstr>Wingdings</vt:lpstr>
      <vt:lpstr>Wingdings 2</vt:lpstr>
      <vt:lpstr>Arkýř</vt:lpstr>
      <vt:lpstr>BASKETBAL </vt:lpstr>
      <vt:lpstr>Charakteristika sportu </vt:lpstr>
      <vt:lpstr>Faktory individuálního výkonu v basketbalu </vt:lpstr>
      <vt:lpstr>Faktory týmového výkonu </vt:lpstr>
      <vt:lpstr>Faktory týmového výkonu</vt:lpstr>
      <vt:lpstr>          Hráčské  posty v basketbalu  </vt:lpstr>
      <vt:lpstr>Hráčské  posty v basketbalu</vt:lpstr>
      <vt:lpstr>Metabolická charakteristika výkonu </vt:lpstr>
      <vt:lpstr>Charakteristika sportovce </vt:lpstr>
      <vt:lpstr>Charakteristika sportovce</vt:lpstr>
      <vt:lpstr>Trénink </vt:lpstr>
      <vt:lpstr>Zdravotní rizika </vt:lpstr>
      <vt:lpstr>Kineziologická analýza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BASKETBAL </dc:title>
  <dc:creator>Valued Acer Customer</dc:creator>
  <cp:lastModifiedBy>Tomáš Pětivlas</cp:lastModifiedBy>
  <cp:revision>4</cp:revision>
  <dcterms:created xsi:type="dcterms:W3CDTF">2012-01-07T16:28:34Z</dcterms:created>
  <dcterms:modified xsi:type="dcterms:W3CDTF">2014-12-08T11:26:51Z</dcterms:modified>
</cp:coreProperties>
</file>