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9" r:id="rId3"/>
    <p:sldId id="257" r:id="rId4"/>
    <p:sldId id="277" r:id="rId5"/>
    <p:sldId id="286" r:id="rId6"/>
    <p:sldId id="266" r:id="rId7"/>
    <p:sldId id="265" r:id="rId8"/>
    <p:sldId id="267" r:id="rId9"/>
    <p:sldId id="268" r:id="rId10"/>
    <p:sldId id="259" r:id="rId11"/>
    <p:sldId id="260" r:id="rId12"/>
    <p:sldId id="261" r:id="rId13"/>
    <p:sldId id="262" r:id="rId14"/>
    <p:sldId id="263" r:id="rId15"/>
    <p:sldId id="264" r:id="rId16"/>
    <p:sldId id="258" r:id="rId17"/>
    <p:sldId id="287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04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46817-C11F-4CB2-AE79-96F80557EE68}" type="datetimeFigureOut">
              <a:rPr lang="cs-CZ" smtClean="0"/>
              <a:t>2. 12. 2014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7349A-2108-4A46-A4B3-688C4BCE60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2606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D8068A-B9D4-474C-8FBC-AB398476DEEF}" type="slidenum">
              <a:rPr lang="cs-CZ" altLang="cs-CZ"/>
              <a:pPr/>
              <a:t>2</a:t>
            </a:fld>
            <a:endParaRPr lang="cs-CZ" altLang="cs-CZ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8D6EFD0-342C-4849-81CE-85F4E3BD2762}" type="slidenum">
              <a:rPr lang="cs-CZ" altLang="cs-CZ" smtClean="0"/>
              <a:pPr eaLnBrk="1" hangingPunct="1"/>
              <a:t>16</a:t>
            </a:fld>
            <a:endParaRPr lang="cs-CZ" altLang="cs-CZ" smtClean="0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 sz="1600" dirty="0" smtClean="0"/>
              <a:t>-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A11C46F-DC52-4B23-A3D4-961E3F9E98EE}" type="slidenum">
              <a:rPr lang="cs-CZ" altLang="cs-CZ" smtClean="0"/>
              <a:pPr eaLnBrk="1" hangingPunct="1"/>
              <a:t>3</a:t>
            </a:fld>
            <a:endParaRPr lang="cs-CZ" altLang="cs-CZ" smtClean="0"/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514EFE-9FB4-405F-AADA-0FB72CC8B542}" type="slidenum">
              <a:rPr lang="cs-CZ" altLang="cs-CZ"/>
              <a:pPr/>
              <a:t>5</a:t>
            </a:fld>
            <a:endParaRPr lang="cs-CZ" altLang="cs-CZ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5046851-5B74-40A5-AE9C-ABC156C255E3}" type="slidenum">
              <a:rPr lang="cs-CZ" altLang="cs-CZ" smtClean="0"/>
              <a:pPr eaLnBrk="1" hangingPunct="1"/>
              <a:t>10</a:t>
            </a:fld>
            <a:endParaRPr lang="cs-CZ" altLang="cs-CZ" smtClean="0"/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6723156-DDB7-4B44-93E9-E419E64CDD66}" type="slidenum">
              <a:rPr lang="cs-CZ" altLang="cs-CZ" smtClean="0"/>
              <a:pPr eaLnBrk="1" hangingPunct="1"/>
              <a:t>11</a:t>
            </a:fld>
            <a:endParaRPr lang="cs-CZ" altLang="cs-CZ" smtClean="0"/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A29CA97-02F8-4519-809E-9D164754A16C}" type="slidenum">
              <a:rPr lang="cs-CZ" altLang="cs-CZ" smtClean="0"/>
              <a:pPr eaLnBrk="1" hangingPunct="1"/>
              <a:t>12</a:t>
            </a:fld>
            <a:endParaRPr lang="cs-CZ" altLang="cs-CZ" smtClean="0"/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E602106-A193-41CD-BDEB-8B73CD4F35A9}" type="slidenum">
              <a:rPr lang="cs-CZ" altLang="cs-CZ" smtClean="0"/>
              <a:pPr eaLnBrk="1" hangingPunct="1"/>
              <a:t>13</a:t>
            </a:fld>
            <a:endParaRPr lang="cs-CZ" altLang="cs-CZ" smtClean="0"/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ED78599-5ADB-4007-95F9-78EF8A3A6AFB}" type="slidenum">
              <a:rPr lang="cs-CZ" altLang="cs-CZ" smtClean="0"/>
              <a:pPr eaLnBrk="1" hangingPunct="1"/>
              <a:t>14</a:t>
            </a:fld>
            <a:endParaRPr lang="cs-CZ" altLang="cs-CZ" smtClean="0"/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68D1864-D1AD-4F68-8316-DF0DFD39ACDE}" type="slidenum">
              <a:rPr lang="cs-CZ" altLang="cs-CZ" smtClean="0"/>
              <a:pPr eaLnBrk="1" hangingPunct="1"/>
              <a:t>15</a:t>
            </a:fld>
            <a:endParaRPr lang="cs-CZ" altLang="cs-CZ" smtClean="0"/>
          </a:p>
        </p:txBody>
      </p:sp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2. 12. 2014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111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2. 12. 2014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3709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2. 12. 2014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9425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2. 12. 2014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749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2. 12. 2014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454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2. 12. 2014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136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2. 12. 2014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1533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2. 12. 2014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3604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2. 12. 2014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744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2. 12. 2014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4596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D58F-4D28-4D32-B8BA-66BD75C063DD}" type="datetimeFigureOut">
              <a:rPr lang="cs-CZ" smtClean="0"/>
              <a:t>2. 12. 2014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749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ED58F-4D28-4D32-B8BA-66BD75C063DD}" type="datetimeFigureOut">
              <a:rPr lang="cs-CZ" smtClean="0"/>
              <a:t>2. 12. 2014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82647-FF41-4B2B-8C06-C517ED5962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2638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mperament.wladik.net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ografologii.blogspot.com/2007/10/extraverze-introverze.html" TargetMode="External"/><Relationship Id="rId2" Type="http://schemas.openxmlformats.org/officeDocument/2006/relationships/hyperlink" Target="http://ografologii.blogspot.com/2007/10/jungova-funkn-typologie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testosobnosti.zarohem.cz/" TargetMode="External"/><Relationship Id="rId4" Type="http://schemas.openxmlformats.org/officeDocument/2006/relationships/hyperlink" Target="http://ografologii.blogspot.com/2008/05/obecn-popis-typ-podle-junga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71600" y="1844824"/>
            <a:ext cx="7772400" cy="1470025"/>
          </a:xfrm>
        </p:spPr>
        <p:txBody>
          <a:bodyPr/>
          <a:lstStyle/>
          <a:p>
            <a:r>
              <a:rPr lang="cs-CZ" b="1" dirty="0" smtClean="0"/>
              <a:t>OSOBNOST sportovce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007667" y="3429000"/>
            <a:ext cx="6400800" cy="1752600"/>
          </a:xfrm>
        </p:spPr>
        <p:txBody>
          <a:bodyPr/>
          <a:lstStyle/>
          <a:p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32856"/>
            <a:ext cx="145732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285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2400" y="1905000"/>
            <a:ext cx="9144000" cy="5943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altLang="cs-CZ" sz="2600" dirty="0" smtClean="0"/>
              <a:t>                                      </a:t>
            </a:r>
            <a:endParaRPr lang="cs-CZ" altLang="cs-CZ" sz="1900" dirty="0" smtClean="0"/>
          </a:p>
        </p:txBody>
      </p:sp>
      <p:sp>
        <p:nvSpPr>
          <p:cNvPr id="375812" name="Line 4"/>
          <p:cNvSpPr>
            <a:spLocks noChangeShapeType="1"/>
          </p:cNvSpPr>
          <p:nvPr/>
        </p:nvSpPr>
        <p:spPr bwMode="auto">
          <a:xfrm>
            <a:off x="4267200" y="2438400"/>
            <a:ext cx="0" cy="34290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5813" name="Line 5"/>
          <p:cNvSpPr>
            <a:spLocks noChangeShapeType="1"/>
          </p:cNvSpPr>
          <p:nvPr/>
        </p:nvSpPr>
        <p:spPr bwMode="auto">
          <a:xfrm>
            <a:off x="2514600" y="4038600"/>
            <a:ext cx="35052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5814" name="Rectangle 6"/>
          <p:cNvSpPr>
            <a:spLocks noChangeArrowheads="1"/>
          </p:cNvSpPr>
          <p:nvPr/>
        </p:nvSpPr>
        <p:spPr bwMode="auto">
          <a:xfrm>
            <a:off x="2667000" y="19050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Impact" pitchFamily="34" charset="0"/>
              </a:rPr>
              <a:t>Vysoká emocionalita</a:t>
            </a:r>
          </a:p>
        </p:txBody>
      </p:sp>
      <p:sp>
        <p:nvSpPr>
          <p:cNvPr id="375815" name="Rectangle 7"/>
          <p:cNvSpPr>
            <a:spLocks noChangeArrowheads="1"/>
          </p:cNvSpPr>
          <p:nvPr/>
        </p:nvSpPr>
        <p:spPr bwMode="auto">
          <a:xfrm>
            <a:off x="2743200" y="5943600"/>
            <a:ext cx="3429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Impact" pitchFamily="34" charset="0"/>
              </a:rPr>
              <a:t>Nízká emocionalita</a:t>
            </a:r>
          </a:p>
        </p:txBody>
      </p:sp>
      <p:sp>
        <p:nvSpPr>
          <p:cNvPr id="375816" name="Rectangle 8"/>
          <p:cNvSpPr>
            <a:spLocks noChangeArrowheads="1"/>
          </p:cNvSpPr>
          <p:nvPr/>
        </p:nvSpPr>
        <p:spPr bwMode="auto">
          <a:xfrm>
            <a:off x="914400" y="38100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Introverze</a:t>
            </a:r>
          </a:p>
        </p:txBody>
      </p:sp>
      <p:sp>
        <p:nvSpPr>
          <p:cNvPr id="375817" name="Rectangle 9"/>
          <p:cNvSpPr>
            <a:spLocks noChangeArrowheads="1"/>
          </p:cNvSpPr>
          <p:nvPr/>
        </p:nvSpPr>
        <p:spPr bwMode="auto">
          <a:xfrm>
            <a:off x="6019800" y="3810000"/>
            <a:ext cx="2133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  Extraverze</a:t>
            </a:r>
            <a:endParaRPr lang="cs-CZ" altLang="cs-CZ" sz="1900">
              <a:latin typeface="Impact" pitchFamily="34" charset="0"/>
            </a:endParaRPr>
          </a:p>
        </p:txBody>
      </p:sp>
      <p:sp>
        <p:nvSpPr>
          <p:cNvPr id="375818" name="Rectangle 10"/>
          <p:cNvSpPr>
            <a:spLocks noChangeArrowheads="1"/>
          </p:cNvSpPr>
          <p:nvPr/>
        </p:nvSpPr>
        <p:spPr bwMode="auto">
          <a:xfrm>
            <a:off x="1371600" y="4800600"/>
            <a:ext cx="1905000" cy="4572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solidFill>
                  <a:schemeClr val="hlink"/>
                </a:solidFill>
                <a:latin typeface="Impact" pitchFamily="34" charset="0"/>
              </a:rPr>
              <a:t>FLEGMATIK</a:t>
            </a:r>
            <a:endParaRPr lang="cs-CZ" altLang="cs-CZ" sz="2400" dirty="0">
              <a:solidFill>
                <a:srgbClr val="CC6600"/>
              </a:solidFill>
              <a:latin typeface="Impact" pitchFamily="34" charset="0"/>
            </a:endParaRPr>
          </a:p>
        </p:txBody>
      </p:sp>
      <p:sp>
        <p:nvSpPr>
          <p:cNvPr id="375819" name="Rectangle 11"/>
          <p:cNvSpPr>
            <a:spLocks noChangeArrowheads="1"/>
          </p:cNvSpPr>
          <p:nvPr/>
        </p:nvSpPr>
        <p:spPr bwMode="auto">
          <a:xfrm>
            <a:off x="5410200" y="2667000"/>
            <a:ext cx="1600200" cy="457200"/>
          </a:xfrm>
          <a:prstGeom prst="rect">
            <a:avLst/>
          </a:prstGeom>
          <a:solidFill>
            <a:srgbClr val="C0C0C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solidFill>
                  <a:schemeClr val="accent2"/>
                </a:solidFill>
                <a:latin typeface="Impact" pitchFamily="34" charset="0"/>
              </a:rPr>
              <a:t>CHOLERIK</a:t>
            </a:r>
          </a:p>
        </p:txBody>
      </p:sp>
      <p:sp>
        <p:nvSpPr>
          <p:cNvPr id="375820" name="Rectangle 12"/>
          <p:cNvSpPr>
            <a:spLocks noChangeArrowheads="1"/>
          </p:cNvSpPr>
          <p:nvPr/>
        </p:nvSpPr>
        <p:spPr bwMode="auto">
          <a:xfrm>
            <a:off x="5486400" y="4800600"/>
            <a:ext cx="1600200" cy="457200"/>
          </a:xfrm>
          <a:prstGeom prst="rect">
            <a:avLst/>
          </a:prstGeom>
          <a:solidFill>
            <a:srgbClr val="777777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FFFF66"/>
                </a:solidFill>
                <a:latin typeface="Impact" pitchFamily="34" charset="0"/>
              </a:rPr>
              <a:t>SANGVINIK</a:t>
            </a:r>
          </a:p>
        </p:txBody>
      </p:sp>
      <p:sp>
        <p:nvSpPr>
          <p:cNvPr id="375821" name="Rectangle 13"/>
          <p:cNvSpPr>
            <a:spLocks noChangeArrowheads="1"/>
          </p:cNvSpPr>
          <p:nvPr/>
        </p:nvSpPr>
        <p:spPr bwMode="auto">
          <a:xfrm>
            <a:off x="1371600" y="2667000"/>
            <a:ext cx="1905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>
                <a:latin typeface="Impact" pitchFamily="34" charset="0"/>
              </a:rPr>
              <a:t>MELANCHOLIK</a:t>
            </a:r>
            <a:endParaRPr lang="cs-CZ" altLang="cs-CZ" sz="1900"/>
          </a:p>
        </p:txBody>
      </p:sp>
      <p:pic>
        <p:nvPicPr>
          <p:cNvPr id="14" name="Obrázek 13" descr="hjfund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57123"/>
            <a:ext cx="1493304" cy="199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396552" y="332657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cs-CZ" altLang="cs-CZ" dirty="0" err="1" smtClean="0">
                <a:solidFill>
                  <a:srgbClr val="002060"/>
                </a:solidFill>
                <a:latin typeface="Arial" panose="020B0604020202020204" pitchFamily="34" charset="0"/>
                <a:ea typeface="FangSong" panose="02010609060101010101" pitchFamily="49" charset="-122"/>
                <a:cs typeface="Arial" panose="020B0604020202020204" pitchFamily="34" charset="0"/>
              </a:rPr>
              <a:t>Eysenckova</a:t>
            </a:r>
            <a:r>
              <a:rPr lang="cs-CZ" altLang="cs-CZ" dirty="0" smtClean="0">
                <a:solidFill>
                  <a:srgbClr val="002060"/>
                </a:solidFill>
                <a:latin typeface="Arial" panose="020B0604020202020204" pitchFamily="34" charset="0"/>
                <a:ea typeface="FangSong" panose="02010609060101010101" pitchFamily="49" charset="-122"/>
                <a:cs typeface="Arial" panose="020B0604020202020204" pitchFamily="34" charset="0"/>
              </a:rPr>
              <a:t> typologie faktorová</a:t>
            </a:r>
            <a:br>
              <a:rPr lang="cs-CZ" altLang="cs-CZ" dirty="0" smtClean="0">
                <a:solidFill>
                  <a:srgbClr val="002060"/>
                </a:solidFill>
                <a:latin typeface="Arial" panose="020B0604020202020204" pitchFamily="34" charset="0"/>
                <a:ea typeface="FangSong" panose="02010609060101010101" pitchFamily="49" charset="-122"/>
                <a:cs typeface="Arial" panose="020B0604020202020204" pitchFamily="34" charset="0"/>
              </a:rPr>
            </a:br>
            <a:endParaRPr lang="cs-CZ" sz="31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920734" y="993268"/>
            <a:ext cx="52375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2400" dirty="0">
                <a:solidFill>
                  <a:srgbClr val="002060"/>
                </a:solidFill>
                <a:latin typeface="Arial" panose="020B0604020202020204" pitchFamily="34" charset="0"/>
                <a:ea typeface="FangSong" panose="02010609060101010101" pitchFamily="49" charset="-122"/>
                <a:cs typeface="Arial" panose="020B0604020202020204" pitchFamily="34" charset="0"/>
                <a:hlinkClick r:id="rId4"/>
              </a:rPr>
              <a:t>http://temperament.wladik.net</a:t>
            </a:r>
            <a:r>
              <a:rPr lang="cs-CZ" altLang="cs-CZ" sz="2400" dirty="0" smtClean="0">
                <a:solidFill>
                  <a:srgbClr val="002060"/>
                </a:solidFill>
                <a:latin typeface="Arial" panose="020B0604020202020204" pitchFamily="34" charset="0"/>
                <a:ea typeface="FangSong" panose="02010609060101010101" pitchFamily="49" charset="-122"/>
                <a:cs typeface="Arial" panose="020B0604020202020204" pitchFamily="34" charset="0"/>
                <a:hlinkClick r:id="rId4"/>
              </a:rPr>
              <a:t>/</a:t>
            </a:r>
            <a:endParaRPr lang="cs-CZ" altLang="cs-CZ" sz="2400" dirty="0" smtClean="0">
              <a:solidFill>
                <a:srgbClr val="002060"/>
              </a:solidFill>
              <a:latin typeface="Arial" panose="020B0604020202020204" pitchFamily="34" charset="0"/>
              <a:ea typeface="FangSong" panose="02010609060101010101" pitchFamily="49" charset="-122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297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75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12" presetID="1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" dur="500"/>
                                        <p:tgtEl>
                                          <p:spTgt spid="375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5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5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5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5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5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5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5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5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5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5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75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75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75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75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75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75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2" grpId="0" animBg="1"/>
      <p:bldP spid="375813" grpId="0" animBg="1"/>
      <p:bldP spid="375814" grpId="0" autoUpdateAnimBg="0"/>
      <p:bldP spid="375815" grpId="0" autoUpdateAnimBg="0"/>
      <p:bldP spid="375816" grpId="0" autoUpdateAnimBg="0"/>
      <p:bldP spid="375817" grpId="0" autoUpdateAnimBg="0"/>
      <p:bldP spid="375818" grpId="0" animBg="1" autoUpdateAnimBg="0"/>
      <p:bldP spid="375819" grpId="0" animBg="1" autoUpdateAnimBg="0"/>
      <p:bldP spid="375820" grpId="0" animBg="1" autoUpdateAnimBg="0"/>
      <p:bldP spid="375821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Line 2"/>
          <p:cNvSpPr>
            <a:spLocks noChangeShapeType="1"/>
          </p:cNvSpPr>
          <p:nvPr/>
        </p:nvSpPr>
        <p:spPr bwMode="auto">
          <a:xfrm flipH="1">
            <a:off x="1447800" y="1600200"/>
            <a:ext cx="0" cy="525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6835" name="Line 3"/>
          <p:cNvSpPr>
            <a:spLocks noChangeShapeType="1"/>
          </p:cNvSpPr>
          <p:nvPr/>
        </p:nvSpPr>
        <p:spPr bwMode="auto">
          <a:xfrm>
            <a:off x="0" y="5943600"/>
            <a:ext cx="731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6836" name="Rectangle 4"/>
          <p:cNvSpPr>
            <a:spLocks noChangeArrowheads="1"/>
          </p:cNvSpPr>
          <p:nvPr/>
        </p:nvSpPr>
        <p:spPr bwMode="auto">
          <a:xfrm>
            <a:off x="0" y="10668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Impact" pitchFamily="34" charset="0"/>
              </a:rPr>
              <a:t>Vysoká emocionalita</a:t>
            </a:r>
          </a:p>
        </p:txBody>
      </p:sp>
      <p:sp>
        <p:nvSpPr>
          <p:cNvPr id="376837" name="Rectangle 5"/>
          <p:cNvSpPr>
            <a:spLocks noChangeArrowheads="1"/>
          </p:cNvSpPr>
          <p:nvPr/>
        </p:nvSpPr>
        <p:spPr bwMode="auto">
          <a:xfrm>
            <a:off x="7162800" y="5715000"/>
            <a:ext cx="1676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  Extraverze</a:t>
            </a:r>
            <a:endParaRPr lang="cs-CZ" altLang="cs-CZ" sz="1900">
              <a:latin typeface="Impact" pitchFamily="34" charset="0"/>
            </a:endParaRPr>
          </a:p>
        </p:txBody>
      </p:sp>
      <p:sp>
        <p:nvSpPr>
          <p:cNvPr id="376838" name="Rectangle 6"/>
          <p:cNvSpPr>
            <a:spLocks noChangeArrowheads="1"/>
          </p:cNvSpPr>
          <p:nvPr/>
        </p:nvSpPr>
        <p:spPr bwMode="auto">
          <a:xfrm>
            <a:off x="2286000" y="1600200"/>
            <a:ext cx="6477000" cy="1752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přímé a otevřené vyjadřování pocitů, názorů…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čitelnost, srozumitelnost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rychlé myšlení a reagování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akčnost</a:t>
            </a:r>
            <a:endParaRPr lang="cs-CZ" altLang="cs-CZ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6839" name="Rectangle 7"/>
          <p:cNvSpPr>
            <a:spLocks noChangeArrowheads="1"/>
          </p:cNvSpPr>
          <p:nvPr/>
        </p:nvSpPr>
        <p:spPr bwMode="auto">
          <a:xfrm>
            <a:off x="2286000" y="3657600"/>
            <a:ext cx="6400800" cy="1752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- horší kontrola emocí v zátěži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-  konflikty v sociálních vztazích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- rychlé změny naladění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nižší stabilita a vytrvalost</a:t>
            </a:r>
          </a:p>
        </p:txBody>
      </p:sp>
      <p:sp>
        <p:nvSpPr>
          <p:cNvPr id="70664" name="Rectangle 8"/>
          <p:cNvSpPr>
            <a:spLocks noGrp="1" noChangeArrowheads="1"/>
          </p:cNvSpPr>
          <p:nvPr>
            <p:ph type="title"/>
          </p:nvPr>
        </p:nvSpPr>
        <p:spPr>
          <a:xfrm>
            <a:off x="5943600" y="228600"/>
            <a:ext cx="2667000" cy="838200"/>
          </a:xfrm>
          <a:solidFill>
            <a:schemeClr val="accent1"/>
          </a:solidFill>
          <a:ln>
            <a:solidFill>
              <a:schemeClr val="accent2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r" eaLnBrk="1" hangingPunct="1"/>
            <a:r>
              <a:rPr lang="cs-CZ" altLang="cs-C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Cholerik</a:t>
            </a:r>
          </a:p>
        </p:txBody>
      </p:sp>
    </p:spTree>
    <p:extLst>
      <p:ext uri="{BB962C8B-B14F-4D97-AF65-F5344CB8AC3E}">
        <p14:creationId xmlns:p14="http://schemas.microsoft.com/office/powerpoint/2010/main" val="3135413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376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6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6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6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6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4" grpId="0" animBg="1"/>
      <p:bldP spid="376835" grpId="0" animBg="1"/>
      <p:bldP spid="376836" grpId="0" autoUpdateAnimBg="0"/>
      <p:bldP spid="376837" grpId="0" autoUpdateAnimBg="0"/>
      <p:bldP spid="376838" grpId="0" animBg="1" autoUpdateAnimBg="0"/>
      <p:bldP spid="376839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Line 2"/>
          <p:cNvSpPr>
            <a:spLocks noChangeShapeType="1"/>
          </p:cNvSpPr>
          <p:nvPr/>
        </p:nvSpPr>
        <p:spPr bwMode="auto">
          <a:xfrm>
            <a:off x="7772400" y="0"/>
            <a:ext cx="0" cy="6172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7859" name="Line 3"/>
          <p:cNvSpPr>
            <a:spLocks noChangeShapeType="1"/>
          </p:cNvSpPr>
          <p:nvPr/>
        </p:nvSpPr>
        <p:spPr bwMode="auto">
          <a:xfrm>
            <a:off x="1752600" y="1524000"/>
            <a:ext cx="73914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7860" name="Rectangle 4"/>
          <p:cNvSpPr>
            <a:spLocks noChangeArrowheads="1"/>
          </p:cNvSpPr>
          <p:nvPr/>
        </p:nvSpPr>
        <p:spPr bwMode="auto">
          <a:xfrm>
            <a:off x="6096000" y="62484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Nízká emocionalita</a:t>
            </a:r>
          </a:p>
        </p:txBody>
      </p:sp>
      <p:sp>
        <p:nvSpPr>
          <p:cNvPr id="377861" name="Rectangle 5"/>
          <p:cNvSpPr>
            <a:spLocks noChangeArrowheads="1"/>
          </p:cNvSpPr>
          <p:nvPr/>
        </p:nvSpPr>
        <p:spPr bwMode="auto">
          <a:xfrm>
            <a:off x="0" y="1219200"/>
            <a:ext cx="1676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  Introverze</a:t>
            </a:r>
            <a:endParaRPr lang="cs-CZ" altLang="cs-CZ" sz="1900">
              <a:latin typeface="Impact" pitchFamily="34" charset="0"/>
            </a:endParaRPr>
          </a:p>
        </p:txBody>
      </p:sp>
      <p:sp useBgFill="1">
        <p:nvSpPr>
          <p:cNvPr id="377862" name="Rectangle 6"/>
          <p:cNvSpPr>
            <a:spLocks noChangeArrowheads="1"/>
          </p:cNvSpPr>
          <p:nvPr/>
        </p:nvSpPr>
        <p:spPr bwMode="auto">
          <a:xfrm>
            <a:off x="3200400" y="1752600"/>
            <a:ext cx="4572000" cy="1905000"/>
          </a:xfrm>
          <a:prstGeom prst="rect">
            <a:avLst/>
          </a:prstGeom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klid a chladnokrevnost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 důslednost  v práci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 trpělivost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  odolnost, vytrvalost, přesnost</a:t>
            </a:r>
            <a:endParaRPr lang="cs-CZ" alt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7863" name="Rectangle 7"/>
          <p:cNvSpPr>
            <a:spLocks noChangeArrowheads="1"/>
          </p:cNvSpPr>
          <p:nvPr/>
        </p:nvSpPr>
        <p:spPr bwMode="auto">
          <a:xfrm>
            <a:off x="3200400" y="3733800"/>
            <a:ext cx="4572000" cy="2209800"/>
          </a:xfrm>
          <a:prstGeom prst="rect">
            <a:avLst/>
          </a:prstGeom>
          <a:solidFill>
            <a:schemeClr val="hlink">
              <a:alpha val="5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opatrnost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těžkopádnost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pomalost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nečitelnost, 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horší adaptibilita</a:t>
            </a:r>
          </a:p>
        </p:txBody>
      </p:sp>
      <p:sp>
        <p:nvSpPr>
          <p:cNvPr id="71688" name="Rectangle 8"/>
          <p:cNvSpPr>
            <a:spLocks noChangeArrowheads="1"/>
          </p:cNvSpPr>
          <p:nvPr/>
        </p:nvSpPr>
        <p:spPr bwMode="auto">
          <a:xfrm>
            <a:off x="381000" y="5943600"/>
            <a:ext cx="2318792" cy="6096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cs-CZ" altLang="cs-CZ" sz="3600" b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Flegmatik</a:t>
            </a:r>
          </a:p>
        </p:txBody>
      </p:sp>
    </p:spTree>
    <p:extLst>
      <p:ext uri="{BB962C8B-B14F-4D97-AF65-F5344CB8AC3E}">
        <p14:creationId xmlns:p14="http://schemas.microsoft.com/office/powerpoint/2010/main" val="2870442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7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377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7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7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7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7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58" grpId="0" animBg="1"/>
      <p:bldP spid="377859" grpId="0" animBg="1"/>
      <p:bldP spid="377860" grpId="0" autoUpdateAnimBg="0"/>
      <p:bldP spid="377861" grpId="0" autoUpdateAnimBg="0"/>
      <p:bldP spid="377862" grpId="0" animBg="1" autoUpdateAnimBg="0"/>
      <p:bldP spid="377863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Line 2"/>
          <p:cNvSpPr>
            <a:spLocks noChangeShapeType="1"/>
          </p:cNvSpPr>
          <p:nvPr/>
        </p:nvSpPr>
        <p:spPr bwMode="auto">
          <a:xfrm>
            <a:off x="1295400" y="0"/>
            <a:ext cx="0" cy="6248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8883" name="Line 3"/>
          <p:cNvSpPr>
            <a:spLocks noChangeShapeType="1"/>
          </p:cNvSpPr>
          <p:nvPr/>
        </p:nvSpPr>
        <p:spPr bwMode="auto">
          <a:xfrm>
            <a:off x="0" y="1066800"/>
            <a:ext cx="800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8884" name="Rectangle 4"/>
          <p:cNvSpPr>
            <a:spLocks noChangeArrowheads="1"/>
          </p:cNvSpPr>
          <p:nvPr/>
        </p:nvSpPr>
        <p:spPr bwMode="auto">
          <a:xfrm>
            <a:off x="0" y="61722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Nízká emocionalita</a:t>
            </a:r>
          </a:p>
        </p:txBody>
      </p:sp>
      <p:sp>
        <p:nvSpPr>
          <p:cNvPr id="378885" name="Rectangle 5"/>
          <p:cNvSpPr>
            <a:spLocks noChangeArrowheads="1"/>
          </p:cNvSpPr>
          <p:nvPr/>
        </p:nvSpPr>
        <p:spPr bwMode="auto">
          <a:xfrm>
            <a:off x="7239000" y="533400"/>
            <a:ext cx="1676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  Extroverze</a:t>
            </a:r>
            <a:endParaRPr lang="cs-CZ" altLang="cs-CZ" sz="1900">
              <a:latin typeface="Impact" pitchFamily="34" charset="0"/>
            </a:endParaRPr>
          </a:p>
        </p:txBody>
      </p:sp>
      <p:sp>
        <p:nvSpPr>
          <p:cNvPr id="378886" name="Rectangle 6"/>
          <p:cNvSpPr>
            <a:spLocks noChangeArrowheads="1"/>
          </p:cNvSpPr>
          <p:nvPr/>
        </p:nvSpPr>
        <p:spPr bwMode="auto">
          <a:xfrm>
            <a:off x="1981200" y="1524000"/>
            <a:ext cx="5687144" cy="190500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cs-CZ" altLang="cs-CZ" sz="24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optimismus</a:t>
            </a:r>
            <a:endParaRPr lang="cs-CZ" altLang="cs-CZ" sz="2400" b="1" dirty="0">
              <a:solidFill>
                <a:srgbClr val="FFFF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bezstarostnost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dobře snáší neúspěch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 výborná a rychlá adaptace na změnu</a:t>
            </a:r>
            <a:endParaRPr lang="cs-CZ" altLang="cs-CZ" sz="2400" b="1" dirty="0">
              <a:solidFill>
                <a:srgbClr val="FFFF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8887" name="Rectangle 7"/>
          <p:cNvSpPr>
            <a:spLocks noChangeArrowheads="1"/>
          </p:cNvSpPr>
          <p:nvPr/>
        </p:nvSpPr>
        <p:spPr bwMode="auto">
          <a:xfrm>
            <a:off x="2057400" y="3733800"/>
            <a:ext cx="5610944" cy="1752600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nedotahuje věci do konce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tendence k sebepřeceňování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povrchnost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altLang="cs-CZ" sz="24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nestálost</a:t>
            </a:r>
          </a:p>
        </p:txBody>
      </p:sp>
      <p:sp>
        <p:nvSpPr>
          <p:cNvPr id="378888" name="Rectangle 8"/>
          <p:cNvSpPr>
            <a:spLocks noChangeArrowheads="1"/>
          </p:cNvSpPr>
          <p:nvPr/>
        </p:nvSpPr>
        <p:spPr bwMode="auto">
          <a:xfrm>
            <a:off x="6588224" y="6172200"/>
            <a:ext cx="2479576" cy="533400"/>
          </a:xfrm>
          <a:prstGeom prst="rect">
            <a:avLst/>
          </a:prstGeom>
          <a:solidFill>
            <a:srgbClr val="80808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32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SANGVINIK</a:t>
            </a:r>
          </a:p>
        </p:txBody>
      </p:sp>
    </p:spTree>
    <p:extLst>
      <p:ext uri="{BB962C8B-B14F-4D97-AF65-F5344CB8AC3E}">
        <p14:creationId xmlns:p14="http://schemas.microsoft.com/office/powerpoint/2010/main" val="578494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8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378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8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8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8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2" grpId="0" animBg="1"/>
      <p:bldP spid="378883" grpId="0" animBg="1"/>
      <p:bldP spid="378884" grpId="0" autoUpdateAnimBg="0"/>
      <p:bldP spid="378885" grpId="0" autoUpdateAnimBg="0"/>
      <p:bldP spid="378886" grpId="0" animBg="1" autoUpdateAnimBg="0"/>
      <p:bldP spid="378887" grpId="0" animBg="1" autoUpdateAnimBg="0"/>
      <p:bldP spid="378888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Line 2"/>
          <p:cNvSpPr>
            <a:spLocks noChangeShapeType="1"/>
          </p:cNvSpPr>
          <p:nvPr/>
        </p:nvSpPr>
        <p:spPr bwMode="auto">
          <a:xfrm flipH="1">
            <a:off x="7924800" y="990600"/>
            <a:ext cx="0" cy="5867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stealth" w="med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9907" name="Line 3"/>
          <p:cNvSpPr>
            <a:spLocks noChangeShapeType="1"/>
          </p:cNvSpPr>
          <p:nvPr/>
        </p:nvSpPr>
        <p:spPr bwMode="auto">
          <a:xfrm>
            <a:off x="609600" y="5943600"/>
            <a:ext cx="85344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79908" name="Rectangle 4"/>
          <p:cNvSpPr>
            <a:spLocks noChangeArrowheads="1"/>
          </p:cNvSpPr>
          <p:nvPr/>
        </p:nvSpPr>
        <p:spPr bwMode="auto">
          <a:xfrm>
            <a:off x="5638800" y="4572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solidFill>
                  <a:schemeClr val="accent1"/>
                </a:solidFill>
                <a:latin typeface="Impact" pitchFamily="34" charset="0"/>
              </a:rPr>
              <a:t>Vysoká emocionalita</a:t>
            </a:r>
          </a:p>
        </p:txBody>
      </p:sp>
      <p:sp>
        <p:nvSpPr>
          <p:cNvPr id="379909" name="Rectangle 5"/>
          <p:cNvSpPr>
            <a:spLocks noChangeArrowheads="1"/>
          </p:cNvSpPr>
          <p:nvPr/>
        </p:nvSpPr>
        <p:spPr bwMode="auto">
          <a:xfrm>
            <a:off x="0" y="5410200"/>
            <a:ext cx="1676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  </a:t>
            </a:r>
            <a:r>
              <a:rPr lang="cs-CZ" altLang="cs-CZ" sz="2400">
                <a:solidFill>
                  <a:schemeClr val="accent1"/>
                </a:solidFill>
                <a:latin typeface="Impact" pitchFamily="34" charset="0"/>
              </a:rPr>
              <a:t>Introverze</a:t>
            </a:r>
            <a:endParaRPr lang="cs-CZ" altLang="cs-CZ" sz="1900">
              <a:solidFill>
                <a:schemeClr val="accent1"/>
              </a:solidFill>
              <a:latin typeface="Impact" pitchFamily="34" charset="0"/>
            </a:endParaRPr>
          </a:p>
        </p:txBody>
      </p:sp>
      <p:sp>
        <p:nvSpPr>
          <p:cNvPr id="379910" name="Rectangle 6"/>
          <p:cNvSpPr>
            <a:spLocks noChangeArrowheads="1"/>
          </p:cNvSpPr>
          <p:nvPr/>
        </p:nvSpPr>
        <p:spPr bwMode="auto">
          <a:xfrm>
            <a:off x="457200" y="1600200"/>
            <a:ext cx="5181600" cy="1752600"/>
          </a:xfrm>
          <a:prstGeom prst="rect">
            <a:avLst/>
          </a:prstGeom>
          <a:solidFill>
            <a:srgbClr val="808000">
              <a:alpha val="5215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vysoká vnímavost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 schopnost zvládat samotu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 vysoká náročnost k vlastní osobě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 sociální citlivost</a:t>
            </a:r>
            <a:endParaRPr lang="cs-CZ" altLang="cs-CZ" sz="2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9911" name="Rectangle 7"/>
          <p:cNvSpPr>
            <a:spLocks noChangeArrowheads="1"/>
          </p:cNvSpPr>
          <p:nvPr/>
        </p:nvSpPr>
        <p:spPr bwMode="auto">
          <a:xfrm>
            <a:off x="457200" y="3429000"/>
            <a:ext cx="5181600" cy="1752600"/>
          </a:xfrm>
          <a:prstGeom prst="rect">
            <a:avLst/>
          </a:prstGeom>
          <a:solidFill>
            <a:schemeClr val="tx2">
              <a:alpha val="8392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ACA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nesmělost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ACA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nižší sebedůvěra 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dirty="0">
                <a:solidFill>
                  <a:srgbClr val="ACA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obtížné vyrovnávání s neúspěchem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 b="1" dirty="0">
                <a:solidFill>
                  <a:srgbClr val="ACA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altLang="cs-CZ" sz="2400" dirty="0">
                <a:solidFill>
                  <a:srgbClr val="ACA8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snížená adaptabilita</a:t>
            </a: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3195464" cy="838200"/>
          </a:xfrm>
          <a:solidFill>
            <a:srgbClr val="808000">
              <a:alpha val="47842"/>
            </a:srgbClr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algn="r" eaLnBrk="1" hangingPunct="1"/>
            <a:r>
              <a:rPr lang="cs-CZ" altLang="cs-CZ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Melancholik</a:t>
            </a:r>
          </a:p>
        </p:txBody>
      </p:sp>
    </p:spTree>
    <p:extLst>
      <p:ext uri="{BB962C8B-B14F-4D97-AF65-F5344CB8AC3E}">
        <p14:creationId xmlns:p14="http://schemas.microsoft.com/office/powerpoint/2010/main" val="2165957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9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379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9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9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9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9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9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9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9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9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6" grpId="0" animBg="1"/>
      <p:bldP spid="379907" grpId="0" animBg="1"/>
      <p:bldP spid="379908" grpId="0" autoUpdateAnimBg="0"/>
      <p:bldP spid="379909" grpId="0" autoUpdateAnimBg="0"/>
      <p:bldP spid="379910" grpId="0" animBg="1" autoUpdateAnimBg="0"/>
      <p:bldP spid="379911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9" name="Rectangle 7"/>
          <p:cNvSpPr>
            <a:spLocks noChangeArrowheads="1"/>
          </p:cNvSpPr>
          <p:nvPr/>
        </p:nvSpPr>
        <p:spPr bwMode="auto">
          <a:xfrm>
            <a:off x="4876800" y="2133600"/>
            <a:ext cx="3505200" cy="1219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accent2"/>
                </a:solidFill>
                <a:latin typeface="Impact" pitchFamily="34" charset="0"/>
              </a:rPr>
              <a:t>- horší kontrola emocí v zátěži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accent2"/>
                </a:solidFill>
                <a:latin typeface="Impact" pitchFamily="34" charset="0"/>
              </a:rPr>
              <a:t>-  konflikty v sociálních vztazích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accent2"/>
                </a:solidFill>
                <a:latin typeface="Impact" pitchFamily="34" charset="0"/>
              </a:rPr>
              <a:t>- rychlé změny naladění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b="1">
                <a:solidFill>
                  <a:schemeClr val="accent2"/>
                </a:solidFill>
                <a:latin typeface="Impact" pitchFamily="34" charset="0"/>
              </a:rPr>
              <a:t>- </a:t>
            </a:r>
            <a:r>
              <a:rPr lang="cs-CZ" altLang="cs-CZ" sz="1600">
                <a:solidFill>
                  <a:schemeClr val="accent2"/>
                </a:solidFill>
                <a:latin typeface="Impact" pitchFamily="34" charset="0"/>
              </a:rPr>
              <a:t>nižší stabilita a vytrvalost</a:t>
            </a:r>
          </a:p>
        </p:txBody>
      </p:sp>
      <p:sp>
        <p:nvSpPr>
          <p:cNvPr id="380930" name="Line 2"/>
          <p:cNvSpPr>
            <a:spLocks noChangeShapeType="1"/>
          </p:cNvSpPr>
          <p:nvPr/>
        </p:nvSpPr>
        <p:spPr bwMode="auto">
          <a:xfrm>
            <a:off x="4648200" y="838200"/>
            <a:ext cx="0" cy="5486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0931" name="Line 3"/>
          <p:cNvSpPr>
            <a:spLocks noChangeShapeType="1"/>
          </p:cNvSpPr>
          <p:nvPr/>
        </p:nvSpPr>
        <p:spPr bwMode="auto">
          <a:xfrm flipV="1">
            <a:off x="1447800" y="3505200"/>
            <a:ext cx="60960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80932" name="Rectangle 4"/>
          <p:cNvSpPr>
            <a:spLocks noChangeArrowheads="1"/>
          </p:cNvSpPr>
          <p:nvPr/>
        </p:nvSpPr>
        <p:spPr bwMode="auto">
          <a:xfrm>
            <a:off x="2971800" y="2286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Vysoká emocionalita</a:t>
            </a:r>
          </a:p>
        </p:txBody>
      </p:sp>
      <p:sp>
        <p:nvSpPr>
          <p:cNvPr id="380933" name="Rectangle 5"/>
          <p:cNvSpPr>
            <a:spLocks noChangeArrowheads="1"/>
          </p:cNvSpPr>
          <p:nvPr/>
        </p:nvSpPr>
        <p:spPr bwMode="auto">
          <a:xfrm>
            <a:off x="2971800" y="6324600"/>
            <a:ext cx="3429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Nízká emocionalita</a:t>
            </a:r>
          </a:p>
        </p:txBody>
      </p:sp>
      <p:sp>
        <p:nvSpPr>
          <p:cNvPr id="380934" name="Rectangle 6"/>
          <p:cNvSpPr>
            <a:spLocks noChangeArrowheads="1"/>
          </p:cNvSpPr>
          <p:nvPr/>
        </p:nvSpPr>
        <p:spPr bwMode="auto">
          <a:xfrm>
            <a:off x="0" y="32766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Introverze</a:t>
            </a:r>
          </a:p>
        </p:txBody>
      </p:sp>
      <p:sp>
        <p:nvSpPr>
          <p:cNvPr id="380935" name="Rectangle 7"/>
          <p:cNvSpPr>
            <a:spLocks noChangeArrowheads="1"/>
          </p:cNvSpPr>
          <p:nvPr/>
        </p:nvSpPr>
        <p:spPr bwMode="auto">
          <a:xfrm>
            <a:off x="7543800" y="3276600"/>
            <a:ext cx="1600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2400">
                <a:latin typeface="Impact" pitchFamily="34" charset="0"/>
              </a:rPr>
              <a:t>  Extraverze</a:t>
            </a:r>
            <a:endParaRPr lang="cs-CZ" altLang="cs-CZ" sz="1900">
              <a:latin typeface="Impact" pitchFamily="34" charset="0"/>
            </a:endParaRPr>
          </a:p>
        </p:txBody>
      </p:sp>
      <p:sp>
        <p:nvSpPr>
          <p:cNvPr id="380940" name="Rectangle 12"/>
          <p:cNvSpPr>
            <a:spLocks noChangeArrowheads="1"/>
          </p:cNvSpPr>
          <p:nvPr/>
        </p:nvSpPr>
        <p:spPr bwMode="auto">
          <a:xfrm>
            <a:off x="533400" y="762000"/>
            <a:ext cx="3886200" cy="1295400"/>
          </a:xfrm>
          <a:prstGeom prst="rect">
            <a:avLst/>
          </a:prstGeom>
          <a:solidFill>
            <a:srgbClr val="808000">
              <a:alpha val="5215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b="1">
                <a:latin typeface="Impact" pitchFamily="34" charset="0"/>
              </a:rPr>
              <a:t>+ </a:t>
            </a:r>
            <a:r>
              <a:rPr lang="cs-CZ" altLang="cs-CZ" sz="1600">
                <a:latin typeface="Impact" pitchFamily="34" charset="0"/>
              </a:rPr>
              <a:t>vysoká vnímavost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latin typeface="Impact" pitchFamily="34" charset="0"/>
              </a:rPr>
              <a:t>+ schopnost zvládat samotu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latin typeface="Impact" pitchFamily="34" charset="0"/>
              </a:rPr>
              <a:t>+ vysoká náročnost k vlastní osobě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latin typeface="Impact" pitchFamily="34" charset="0"/>
              </a:rPr>
              <a:t>+ sociální citlivost</a:t>
            </a:r>
            <a:endParaRPr lang="cs-CZ" altLang="cs-CZ" sz="1600" b="1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380941" name="Rectangle 13"/>
          <p:cNvSpPr>
            <a:spLocks noChangeArrowheads="1"/>
          </p:cNvSpPr>
          <p:nvPr/>
        </p:nvSpPr>
        <p:spPr bwMode="auto">
          <a:xfrm>
            <a:off x="533400" y="2133600"/>
            <a:ext cx="3886200" cy="1219200"/>
          </a:xfrm>
          <a:prstGeom prst="rect">
            <a:avLst/>
          </a:prstGeom>
          <a:solidFill>
            <a:schemeClr val="tx2">
              <a:alpha val="8392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ACA800"/>
                </a:solidFill>
                <a:latin typeface="Impact" pitchFamily="34" charset="0"/>
              </a:rPr>
              <a:t>- nesmělost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ACA800"/>
                </a:solidFill>
                <a:latin typeface="Impact" pitchFamily="34" charset="0"/>
              </a:rPr>
              <a:t>- nižší sebedůvěra 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ACA800"/>
                </a:solidFill>
                <a:latin typeface="Impact" pitchFamily="34" charset="0"/>
              </a:rPr>
              <a:t>- obtížné vyrovnávání s neúspěchem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b="1">
                <a:solidFill>
                  <a:srgbClr val="ACA800"/>
                </a:solidFill>
                <a:latin typeface="Impact" pitchFamily="34" charset="0"/>
              </a:rPr>
              <a:t>- </a:t>
            </a:r>
            <a:r>
              <a:rPr lang="cs-CZ" altLang="cs-CZ" sz="1600">
                <a:solidFill>
                  <a:srgbClr val="ACA800"/>
                </a:solidFill>
                <a:latin typeface="Impact" pitchFamily="34" charset="0"/>
              </a:rPr>
              <a:t>snížená adaptabilita</a:t>
            </a:r>
          </a:p>
        </p:txBody>
      </p:sp>
      <p:sp>
        <p:nvSpPr>
          <p:cNvPr id="380942" name="Rectangle 14"/>
          <p:cNvSpPr>
            <a:spLocks noChangeArrowheads="1"/>
          </p:cNvSpPr>
          <p:nvPr/>
        </p:nvSpPr>
        <p:spPr bwMode="auto">
          <a:xfrm>
            <a:off x="4724400" y="3657600"/>
            <a:ext cx="3581400" cy="129540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b="1">
                <a:solidFill>
                  <a:srgbClr val="FFFF66"/>
                </a:solidFill>
                <a:latin typeface="Impact" pitchFamily="34" charset="0"/>
              </a:rPr>
              <a:t>+ </a:t>
            </a:r>
            <a:r>
              <a:rPr lang="cs-CZ" altLang="cs-CZ" sz="1600">
                <a:solidFill>
                  <a:srgbClr val="FFFF66"/>
                </a:solidFill>
                <a:latin typeface="Impact" pitchFamily="34" charset="0"/>
              </a:rPr>
              <a:t>optimismus</a:t>
            </a:r>
            <a:endParaRPr lang="cs-CZ" altLang="cs-CZ" sz="1600" b="1">
              <a:solidFill>
                <a:srgbClr val="FFFF66"/>
              </a:solidFill>
              <a:latin typeface="Impact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FFFF66"/>
                </a:solidFill>
                <a:latin typeface="Impact" pitchFamily="34" charset="0"/>
              </a:rPr>
              <a:t>+ bezstarostnost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FFFF66"/>
                </a:solidFill>
                <a:latin typeface="Impact" pitchFamily="34" charset="0"/>
              </a:rPr>
              <a:t>+ dobře snáší neúspěch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FFFF66"/>
                </a:solidFill>
                <a:latin typeface="Impact" pitchFamily="34" charset="0"/>
              </a:rPr>
              <a:t>+  výborná a rychlá adaptace na změnu</a:t>
            </a:r>
            <a:endParaRPr lang="cs-CZ" altLang="cs-CZ" sz="1600" b="1">
              <a:solidFill>
                <a:srgbClr val="FFFF66"/>
              </a:solidFill>
              <a:latin typeface="Impact" pitchFamily="34" charset="0"/>
            </a:endParaRPr>
          </a:p>
        </p:txBody>
      </p:sp>
      <p:sp>
        <p:nvSpPr>
          <p:cNvPr id="378887" name="Rectangle 7"/>
          <p:cNvSpPr>
            <a:spLocks noChangeArrowheads="1"/>
          </p:cNvSpPr>
          <p:nvPr/>
        </p:nvSpPr>
        <p:spPr bwMode="auto">
          <a:xfrm>
            <a:off x="4800600" y="5105400"/>
            <a:ext cx="3581400" cy="1219200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4D4D4D"/>
                </a:solidFill>
                <a:latin typeface="Impact" pitchFamily="34" charset="0"/>
              </a:rPr>
              <a:t>- nedotahuje věci do konce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4D4D4D"/>
                </a:solidFill>
                <a:latin typeface="Impact" pitchFamily="34" charset="0"/>
              </a:rPr>
              <a:t>- tendence k sebepřeceňování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rgbClr val="4D4D4D"/>
                </a:solidFill>
                <a:latin typeface="Impact" pitchFamily="34" charset="0"/>
              </a:rPr>
              <a:t>- povrchnost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b="1">
                <a:solidFill>
                  <a:srgbClr val="4D4D4D"/>
                </a:solidFill>
                <a:latin typeface="Impact" pitchFamily="34" charset="0"/>
              </a:rPr>
              <a:t>-</a:t>
            </a:r>
            <a:r>
              <a:rPr lang="cs-CZ" altLang="cs-CZ" sz="1600">
                <a:solidFill>
                  <a:srgbClr val="4D4D4D"/>
                </a:solidFill>
                <a:latin typeface="Impact" pitchFamily="34" charset="0"/>
              </a:rPr>
              <a:t>  nestálost</a:t>
            </a:r>
          </a:p>
        </p:txBody>
      </p:sp>
      <p:sp useBgFill="1">
        <p:nvSpPr>
          <p:cNvPr id="377862" name="Rectangle 6"/>
          <p:cNvSpPr>
            <a:spLocks noChangeArrowheads="1"/>
          </p:cNvSpPr>
          <p:nvPr/>
        </p:nvSpPr>
        <p:spPr bwMode="auto">
          <a:xfrm>
            <a:off x="533400" y="3733800"/>
            <a:ext cx="3886200" cy="1219200"/>
          </a:xfrm>
          <a:prstGeom prst="rect">
            <a:avLst/>
          </a:prstGeom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b="1" dirty="0">
                <a:solidFill>
                  <a:schemeClr val="hlink"/>
                </a:solidFill>
                <a:latin typeface="Impact" pitchFamily="34" charset="0"/>
              </a:rPr>
              <a:t>+ </a:t>
            </a:r>
            <a:r>
              <a:rPr lang="cs-CZ" altLang="cs-CZ" sz="1600" dirty="0">
                <a:solidFill>
                  <a:schemeClr val="hlink"/>
                </a:solidFill>
                <a:latin typeface="Impact" pitchFamily="34" charset="0"/>
              </a:rPr>
              <a:t>klid a chladnokrevnost</a:t>
            </a:r>
            <a:r>
              <a:rPr lang="cs-CZ" altLang="cs-CZ" sz="1600" b="1" dirty="0">
                <a:solidFill>
                  <a:schemeClr val="hlink"/>
                </a:solidFill>
                <a:latin typeface="Impact" pitchFamily="34" charset="0"/>
              </a:rPr>
              <a:t> 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dirty="0">
                <a:solidFill>
                  <a:schemeClr val="hlink"/>
                </a:solidFill>
                <a:latin typeface="Impact" pitchFamily="34" charset="0"/>
              </a:rPr>
              <a:t>+ důslednost  v práci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dirty="0">
                <a:solidFill>
                  <a:schemeClr val="hlink"/>
                </a:solidFill>
                <a:latin typeface="Impact" pitchFamily="34" charset="0"/>
              </a:rPr>
              <a:t>+ trpělivost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dirty="0">
                <a:solidFill>
                  <a:schemeClr val="hlink"/>
                </a:solidFill>
                <a:latin typeface="Impact" pitchFamily="34" charset="0"/>
              </a:rPr>
              <a:t>+  odolnost, vytrvalost, přesnost</a:t>
            </a:r>
            <a:endParaRPr lang="cs-CZ" altLang="cs-CZ" sz="1600" b="1" dirty="0">
              <a:solidFill>
                <a:schemeClr val="hlink"/>
              </a:solidFill>
              <a:latin typeface="Impact" pitchFamily="34" charset="0"/>
            </a:endParaRPr>
          </a:p>
        </p:txBody>
      </p:sp>
      <p:sp>
        <p:nvSpPr>
          <p:cNvPr id="377863" name="Rectangle 7"/>
          <p:cNvSpPr>
            <a:spLocks noChangeArrowheads="1"/>
          </p:cNvSpPr>
          <p:nvPr/>
        </p:nvSpPr>
        <p:spPr bwMode="auto">
          <a:xfrm>
            <a:off x="533400" y="5029200"/>
            <a:ext cx="3886200" cy="1219200"/>
          </a:xfrm>
          <a:prstGeom prst="rect">
            <a:avLst/>
          </a:prstGeom>
          <a:solidFill>
            <a:schemeClr val="hlink">
              <a:alpha val="5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bg1"/>
                </a:solidFill>
                <a:latin typeface="Impact" pitchFamily="34" charset="0"/>
              </a:rPr>
              <a:t>- opatrnost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bg1"/>
                </a:solidFill>
                <a:latin typeface="Impact" pitchFamily="34" charset="0"/>
              </a:rPr>
              <a:t>- pomalost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b="1">
                <a:solidFill>
                  <a:schemeClr val="bg1"/>
                </a:solidFill>
                <a:latin typeface="Impact" pitchFamily="34" charset="0"/>
              </a:rPr>
              <a:t>-</a:t>
            </a:r>
            <a:r>
              <a:rPr lang="cs-CZ" altLang="cs-CZ" sz="1600">
                <a:solidFill>
                  <a:schemeClr val="bg1"/>
                </a:solidFill>
                <a:latin typeface="Impact" pitchFamily="34" charset="0"/>
              </a:rPr>
              <a:t>nečitelnost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bg1"/>
                </a:solidFill>
                <a:latin typeface="Impact" pitchFamily="34" charset="0"/>
              </a:rPr>
              <a:t>- horší adaptibilita</a:t>
            </a:r>
          </a:p>
        </p:txBody>
      </p:sp>
      <p:sp>
        <p:nvSpPr>
          <p:cNvPr id="376838" name="Rectangle 6"/>
          <p:cNvSpPr>
            <a:spLocks noChangeArrowheads="1"/>
          </p:cNvSpPr>
          <p:nvPr/>
        </p:nvSpPr>
        <p:spPr bwMode="auto">
          <a:xfrm>
            <a:off x="4876800" y="762000"/>
            <a:ext cx="3505200" cy="1219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 b="1">
                <a:solidFill>
                  <a:schemeClr val="accent1"/>
                </a:solidFill>
                <a:latin typeface="Impact" pitchFamily="34" charset="0"/>
              </a:rPr>
              <a:t>+ </a:t>
            </a:r>
            <a:r>
              <a:rPr lang="cs-CZ" altLang="cs-CZ" sz="1600">
                <a:solidFill>
                  <a:schemeClr val="accent1"/>
                </a:solidFill>
                <a:latin typeface="Impact" pitchFamily="34" charset="0"/>
              </a:rPr>
              <a:t>přímé a otevřené vyjadřování pocitů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accent1"/>
                </a:solidFill>
                <a:latin typeface="Impact" pitchFamily="34" charset="0"/>
              </a:rPr>
              <a:t>+ čitelnost, srozumitelnost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accent1"/>
                </a:solidFill>
                <a:latin typeface="Impact" pitchFamily="34" charset="0"/>
              </a:rPr>
              <a:t>+ rychlé myšlení a reagování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cs-CZ" altLang="cs-CZ" sz="1600">
                <a:solidFill>
                  <a:schemeClr val="accent1"/>
                </a:solidFill>
                <a:latin typeface="Impact" pitchFamily="34" charset="0"/>
              </a:rPr>
              <a:t>+ akčnost</a:t>
            </a:r>
            <a:endParaRPr lang="cs-CZ" altLang="cs-CZ" sz="1600" b="1">
              <a:solidFill>
                <a:schemeClr val="accent1"/>
              </a:solidFill>
              <a:latin typeface="I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91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80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380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0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80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0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80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0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0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0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0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0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0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80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0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0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0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78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8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7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9" grpId="0" animBg="1" autoUpdateAnimBg="0"/>
      <p:bldP spid="380930" grpId="0" animBg="1"/>
      <p:bldP spid="380931" grpId="0" animBg="1"/>
      <p:bldP spid="380932" grpId="0" autoUpdateAnimBg="0"/>
      <p:bldP spid="380933" grpId="0" autoUpdateAnimBg="0"/>
      <p:bldP spid="380934" grpId="0" autoUpdateAnimBg="0"/>
      <p:bldP spid="380935" grpId="0" autoUpdateAnimBg="0"/>
      <p:bldP spid="380940" grpId="0" animBg="1" autoUpdateAnimBg="0"/>
      <p:bldP spid="380941" grpId="0" animBg="1" autoUpdateAnimBg="0"/>
      <p:bldP spid="380942" grpId="0" animBg="1" autoUpdateAnimBg="0"/>
      <p:bldP spid="378887" grpId="0" animBg="1" autoUpdateAnimBg="0"/>
      <p:bldP spid="377862" grpId="0" animBg="1" autoUpdateAnimBg="0"/>
      <p:bldP spid="377863" grpId="0" animBg="1" autoUpdateAnimBg="0"/>
      <p:bldP spid="376838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jun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88640"/>
            <a:ext cx="1447800" cy="197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72816"/>
            <a:ext cx="8610600" cy="4728592"/>
          </a:xfrm>
        </p:spPr>
        <p:txBody>
          <a:bodyPr>
            <a:normAutofit/>
          </a:bodyPr>
          <a:lstStyle/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cs-CZ" alt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extraverze x introverze (temperament)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alt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e společnosti   I:E  1:3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cs-CZ" alt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cs-CZ" alt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myšlení, cítění, čití, intuice (základní duševní funkce člověka)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cs-CZ" alt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cs-CZ" alt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osm základních typů na základě kombinace temperamentu a funkcí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cs-CZ" alt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Wingdings" pitchFamily="2" charset="2"/>
              <a:buNone/>
            </a:pPr>
            <a:endParaRPr lang="cs-CZ" altLang="cs-CZ" sz="2400" b="1" dirty="0" smtClean="0">
              <a:latin typeface="Impact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569130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altLang="cs-C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Jungova typologická soustava</a:t>
            </a:r>
            <a:br>
              <a:rPr lang="cs-CZ" altLang="cs-C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13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Rozšíření Jungovy typologie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Test osobnosti vytvořený Katherine </a:t>
            </a:r>
            <a:r>
              <a:rPr lang="cs-CZ" dirty="0" err="1"/>
              <a:t>Briggsovou</a:t>
            </a:r>
            <a:r>
              <a:rPr lang="cs-CZ" dirty="0"/>
              <a:t> a její dcerou Isabel Myersovou (</a:t>
            </a:r>
            <a:r>
              <a:rPr lang="cs-CZ" b="1" dirty="0" err="1"/>
              <a:t>M</a:t>
            </a:r>
            <a:r>
              <a:rPr lang="cs-CZ" dirty="0" err="1"/>
              <a:t>yers</a:t>
            </a:r>
            <a:r>
              <a:rPr lang="cs-CZ" dirty="0"/>
              <a:t> </a:t>
            </a:r>
            <a:r>
              <a:rPr lang="cs-CZ" b="1" dirty="0" err="1"/>
              <a:t>B</a:t>
            </a:r>
            <a:r>
              <a:rPr lang="cs-CZ" dirty="0" err="1"/>
              <a:t>riggs</a:t>
            </a:r>
            <a:r>
              <a:rPr lang="cs-CZ" dirty="0"/>
              <a:t> </a:t>
            </a:r>
            <a:r>
              <a:rPr lang="cs-CZ" b="1" dirty="0"/>
              <a:t>T</a:t>
            </a:r>
            <a:r>
              <a:rPr lang="cs-CZ" dirty="0"/>
              <a:t>ype</a:t>
            </a:r>
            <a:r>
              <a:rPr lang="cs-CZ" b="1" dirty="0"/>
              <a:t> </a:t>
            </a:r>
            <a:r>
              <a:rPr lang="cs-CZ" b="1" dirty="0" err="1"/>
              <a:t>I</a:t>
            </a:r>
            <a:r>
              <a:rPr lang="cs-CZ" dirty="0" err="1"/>
              <a:t>ndicator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rozšiřuje</a:t>
            </a:r>
            <a:r>
              <a:rPr lang="cs-CZ" dirty="0"/>
              <a:t> </a:t>
            </a:r>
            <a:r>
              <a:rPr lang="cs-CZ" b="1" dirty="0">
                <a:hlinkClick r:id="rId2"/>
              </a:rPr>
              <a:t>Jungovu typologii funkcí</a:t>
            </a:r>
            <a:r>
              <a:rPr lang="cs-CZ" dirty="0">
                <a:hlinkClick r:id="rId2"/>
              </a:rPr>
              <a:t> </a:t>
            </a:r>
            <a:r>
              <a:rPr lang="cs-CZ" dirty="0"/>
              <a:t>a škálu </a:t>
            </a:r>
            <a:r>
              <a:rPr lang="cs-CZ" b="1" dirty="0">
                <a:hlinkClick r:id="rId3"/>
              </a:rPr>
              <a:t>extraverze - introverze</a:t>
            </a:r>
            <a:r>
              <a:rPr lang="cs-CZ" dirty="0">
                <a:hlinkClick r:id="rId3"/>
              </a:rPr>
              <a:t> </a:t>
            </a:r>
            <a:r>
              <a:rPr lang="cs-CZ" dirty="0"/>
              <a:t>přidáním další proměnné </a:t>
            </a:r>
            <a:r>
              <a:rPr lang="cs-CZ" b="1" dirty="0" smtClean="0"/>
              <a:t>Vnímání </a:t>
            </a:r>
            <a:r>
              <a:rPr lang="cs-CZ" dirty="0" smtClean="0"/>
              <a:t>(</a:t>
            </a:r>
            <a:r>
              <a:rPr lang="cs-CZ" dirty="0" err="1" smtClean="0"/>
              <a:t>percieve</a:t>
            </a:r>
            <a:r>
              <a:rPr lang="cs-CZ" dirty="0" smtClean="0"/>
              <a:t>)</a:t>
            </a:r>
            <a:r>
              <a:rPr lang="cs-CZ" dirty="0"/>
              <a:t> - </a:t>
            </a:r>
            <a:r>
              <a:rPr lang="cs-CZ" b="1" dirty="0" smtClean="0"/>
              <a:t>Usuzování</a:t>
            </a:r>
            <a:r>
              <a:rPr lang="cs-CZ" dirty="0" smtClean="0"/>
              <a:t> (</a:t>
            </a:r>
            <a:r>
              <a:rPr lang="cs-CZ" dirty="0" err="1" smtClean="0"/>
              <a:t>judging</a:t>
            </a:r>
            <a:r>
              <a:rPr lang="cs-CZ" dirty="0" smtClean="0"/>
              <a:t>).</a:t>
            </a:r>
            <a:r>
              <a:rPr lang="cs-CZ" dirty="0"/>
              <a:t> 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Typologie </a:t>
            </a:r>
            <a:r>
              <a:rPr lang="cs-CZ" dirty="0"/>
              <a:t>osobnosti MBTI vznikla rozšířením </a:t>
            </a:r>
            <a:r>
              <a:rPr lang="cs-CZ" b="1" dirty="0" smtClean="0">
                <a:hlinkClick r:id="rId4"/>
              </a:rPr>
              <a:t>Obecných </a:t>
            </a:r>
            <a:r>
              <a:rPr lang="cs-CZ" b="1" dirty="0">
                <a:hlinkClick r:id="rId4"/>
              </a:rPr>
              <a:t>typů C. G. Junga</a:t>
            </a:r>
            <a:r>
              <a:rPr lang="cs-CZ" dirty="0">
                <a:hlinkClick r:id="rId4"/>
              </a:rPr>
              <a:t> (8 typů)</a:t>
            </a:r>
            <a:r>
              <a:rPr lang="cs-CZ" dirty="0"/>
              <a:t> na celkových </a:t>
            </a:r>
            <a:r>
              <a:rPr lang="cs-CZ" b="1" dirty="0"/>
              <a:t>16 </a:t>
            </a:r>
            <a:r>
              <a:rPr lang="cs-CZ" b="1" dirty="0" err="1"/>
              <a:t>osobnostích</a:t>
            </a:r>
            <a:r>
              <a:rPr lang="cs-CZ" b="1" dirty="0"/>
              <a:t> typů</a:t>
            </a:r>
            <a:r>
              <a:rPr lang="cs-CZ" dirty="0"/>
              <a:t>. </a:t>
            </a:r>
            <a:endParaRPr lang="cs-CZ" dirty="0" smtClean="0">
              <a:hlinkClick r:id="rId5"/>
            </a:endParaRPr>
          </a:p>
          <a:p>
            <a:pPr marL="0" indent="0">
              <a:buNone/>
            </a:pPr>
            <a:endParaRPr lang="cs-CZ" dirty="0">
              <a:hlinkClick r:id="rId5"/>
            </a:endParaRPr>
          </a:p>
          <a:p>
            <a:pPr marL="0" indent="0">
              <a:buNone/>
            </a:pPr>
            <a:endParaRPr lang="cs-CZ" dirty="0" smtClean="0">
              <a:hlinkClick r:id="rId5"/>
            </a:endParaRPr>
          </a:p>
          <a:p>
            <a:pPr marL="0" indent="0" algn="ctr">
              <a:buNone/>
            </a:pPr>
            <a:r>
              <a:rPr lang="cs-CZ" dirty="0" smtClean="0">
                <a:hlinkClick r:id="rId5"/>
              </a:rPr>
              <a:t>http</a:t>
            </a:r>
            <a:r>
              <a:rPr lang="cs-CZ" dirty="0">
                <a:hlinkClick r:id="rId5"/>
              </a:rPr>
              <a:t>://testosobnosti.zarohem.cz</a:t>
            </a:r>
            <a:r>
              <a:rPr lang="cs-CZ" dirty="0" smtClean="0">
                <a:hlinkClick r:id="rId5"/>
              </a:rPr>
              <a:t>/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212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6434-3C80-4C17-96D3-AF0954491A88}" type="datetime1">
              <a:rPr lang="cs-CZ" altLang="cs-CZ"/>
              <a:pPr/>
              <a:t>2. 12. 2014</a:t>
            </a:fld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1300-5077-4A4B-A880-2CF6D90936AA}" type="slidenum">
              <a:rPr lang="cs-CZ" altLang="cs-CZ"/>
              <a:pPr/>
              <a:t>2</a:t>
            </a:fld>
            <a:endParaRPr lang="cs-CZ" altLang="cs-CZ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Typologie osobnosti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79296" cy="5141168"/>
          </a:xfrm>
        </p:spPr>
        <p:txBody>
          <a:bodyPr/>
          <a:lstStyle/>
          <a:p>
            <a:r>
              <a:rPr lang="cs-CZ" altLang="cs-CZ" b="1" dirty="0"/>
              <a:t>Typ</a:t>
            </a:r>
            <a:r>
              <a:rPr lang="cs-CZ" altLang="cs-CZ" dirty="0"/>
              <a:t> – </a:t>
            </a:r>
            <a:r>
              <a:rPr lang="cs-CZ" altLang="cs-CZ" i="1" dirty="0"/>
              <a:t>jedinec, skupina osob či subjektů spojených </a:t>
            </a:r>
            <a:r>
              <a:rPr lang="cs-CZ" altLang="cs-CZ" b="1" i="1" dirty="0"/>
              <a:t>společným </a:t>
            </a:r>
            <a:r>
              <a:rPr lang="cs-CZ" altLang="cs-CZ" i="1" dirty="0"/>
              <a:t>znakem, charakteristikou</a:t>
            </a:r>
            <a:r>
              <a:rPr lang="cs-CZ" altLang="cs-CZ" i="1" dirty="0" smtClean="0"/>
              <a:t>.</a:t>
            </a:r>
          </a:p>
          <a:p>
            <a:endParaRPr lang="cs-CZ" altLang="cs-CZ" i="1" dirty="0"/>
          </a:p>
          <a:p>
            <a:r>
              <a:rPr lang="cs-CZ" altLang="cs-CZ" dirty="0"/>
              <a:t>U mnoha  lidí se projevuje </a:t>
            </a:r>
            <a:r>
              <a:rPr lang="cs-CZ" altLang="cs-CZ" b="1" i="1" dirty="0"/>
              <a:t>jednota</a:t>
            </a:r>
            <a:r>
              <a:rPr lang="cs-CZ" altLang="cs-CZ" b="1" dirty="0"/>
              <a:t>    		</a:t>
            </a:r>
            <a:r>
              <a:rPr lang="cs-CZ" altLang="cs-CZ" b="1" i="1" dirty="0"/>
              <a:t>individuality a typu</a:t>
            </a:r>
            <a:r>
              <a:rPr lang="cs-CZ" altLang="cs-CZ" b="1" dirty="0"/>
              <a:t> </a:t>
            </a:r>
          </a:p>
          <a:p>
            <a:pPr>
              <a:buFont typeface="Wingdings" pitchFamily="2" charset="2"/>
              <a:buNone/>
            </a:pPr>
            <a:endParaRPr lang="cs-CZ" altLang="cs-CZ" dirty="0"/>
          </a:p>
        </p:txBody>
      </p:sp>
      <p:pic>
        <p:nvPicPr>
          <p:cNvPr id="12296" name="Picture 8" descr="PE02097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772806"/>
            <a:ext cx="3792673" cy="3036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223504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88392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Temperamentové</a:t>
            </a:r>
            <a:r>
              <a:rPr lang="cs-CZ" altLang="cs-CZ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typologie</a:t>
            </a:r>
            <a:endParaRPr lang="cs-CZ" altLang="cs-CZ" sz="3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052736"/>
            <a:ext cx="8756848" cy="5616624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buNone/>
            </a:pPr>
            <a:r>
              <a:rPr lang="cs-CZ" altLang="cs-CZ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Kretschmerova</a:t>
            </a:r>
            <a:r>
              <a:rPr lang="cs-CZ" alt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konstituční typologie</a:t>
            </a:r>
          </a:p>
          <a:p>
            <a:pPr marL="0" indent="0" algn="ctr" eaLnBrk="1" hangingPunct="1">
              <a:buNone/>
            </a:pPr>
            <a:endParaRPr lang="cs-CZ" altLang="cs-CZ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vztah tělesné stavby a </a:t>
            </a:r>
            <a:r>
              <a:rPr lang="cs-CZ" alt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temperamentových</a:t>
            </a: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vlastností</a:t>
            </a:r>
          </a:p>
          <a:p>
            <a:pPr marL="457200" lvl="1" indent="0" eaLnBrk="1" hangingPunct="1">
              <a:buNone/>
            </a:pP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buNone/>
            </a:pPr>
            <a:r>
              <a:rPr lang="cs-CZ" alt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Cyklothým</a:t>
            </a: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pyknik</a:t>
            </a:r>
          </a:p>
          <a:p>
            <a:pPr lvl="1" eaLnBrk="1" hangingPunct="1"/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klidní humoristé, veselí mluvkové, požitkář milující své pohodlí. V patologii tendence k </a:t>
            </a:r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bipolární afektivní poruše</a:t>
            </a:r>
          </a:p>
          <a:p>
            <a:pPr lvl="1" eaLnBrk="1" hangingPunct="1"/>
            <a:endParaRPr lang="cs-CZ" altLang="cs-CZ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cs-CZ" alt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Schizotým</a:t>
            </a: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astenik</a:t>
            </a:r>
          </a:p>
          <a:p>
            <a:pPr lvl="1" eaLnBrk="1" hangingPunct="1"/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dvojí osobnost - 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jedna na povrchu, druhá uvnitř</a:t>
            </a:r>
            <a:endParaRPr lang="cs-CZ" altLang="cs-CZ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cs-CZ" alt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dva póly: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na jednom necitlivý, zdrženlivý, vážní, podivínští - na druhém hypersenzitivní, bázlivý, úzkostní, neklidní </a:t>
            </a:r>
          </a:p>
          <a:p>
            <a:pPr lvl="1" eaLnBrk="1" hangingPunct="1"/>
            <a:endParaRPr lang="cs-CZ" alt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cs-CZ" alt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Epitým</a:t>
            </a:r>
            <a:r>
              <a:rPr lang="cs-CZ" alt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atletik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alt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alt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stálost, stereotyp, malá fantazie, tuhost, nečekané výbuchy emocí</a:t>
            </a:r>
            <a:endParaRPr lang="cs-CZ" altLang="cs-CZ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5638800" y="2743200"/>
            <a:ext cx="2362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endParaRPr lang="cs-CZ" altLang="cs-CZ" sz="19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17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3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3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3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73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37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737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37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05" y="1988840"/>
            <a:ext cx="8833095" cy="3089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809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altLang="cs-CZ" b="1" dirty="0" err="1" smtClean="0"/>
              <a:t>Galénova</a:t>
            </a:r>
            <a:r>
              <a:rPr lang="cs-CZ" altLang="cs-CZ" b="1" dirty="0" smtClean="0"/>
              <a:t> typologie</a:t>
            </a:r>
            <a:br>
              <a:rPr lang="cs-CZ" altLang="cs-CZ" b="1" dirty="0" smtClean="0"/>
            </a:br>
            <a:endParaRPr lang="cs-CZ" altLang="cs-CZ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24744"/>
            <a:ext cx="8579296" cy="561662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altLang="cs-CZ" sz="2800" dirty="0" smtClean="0"/>
              <a:t>souvislost </a:t>
            </a:r>
            <a:r>
              <a:rPr lang="cs-CZ" altLang="cs-CZ" sz="2800" dirty="0"/>
              <a:t>temperamentu se stavbou a činností </a:t>
            </a:r>
            <a:r>
              <a:rPr lang="cs-CZ" altLang="cs-CZ" sz="2800" dirty="0" smtClean="0"/>
              <a:t>těla</a:t>
            </a:r>
          </a:p>
          <a:p>
            <a:pPr>
              <a:lnSpc>
                <a:spcPct val="90000"/>
              </a:lnSpc>
            </a:pPr>
            <a:endParaRPr lang="cs-CZ" altLang="cs-CZ" sz="2800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800" b="1" dirty="0" smtClean="0"/>
              <a:t>sangvinik </a:t>
            </a:r>
            <a:r>
              <a:rPr lang="cs-CZ" altLang="cs-CZ" sz="2800" i="1" dirty="0"/>
              <a:t>(</a:t>
            </a:r>
            <a:r>
              <a:rPr lang="cs-CZ" altLang="cs-CZ" sz="2800" i="1" dirty="0" err="1"/>
              <a:t>sanguis</a:t>
            </a:r>
            <a:r>
              <a:rPr lang="cs-CZ" altLang="cs-CZ" sz="2800" i="1" dirty="0"/>
              <a:t> – krev)</a:t>
            </a:r>
            <a:r>
              <a:rPr lang="cs-CZ" altLang="cs-CZ" sz="2800" dirty="0"/>
              <a:t> – čilý, veselý, společenský, </a:t>
            </a:r>
            <a:r>
              <a:rPr lang="cs-CZ" altLang="cs-CZ" sz="2800" dirty="0" smtClean="0"/>
              <a:t>nestálý</a:t>
            </a:r>
          </a:p>
          <a:p>
            <a:pPr marL="0" indent="0">
              <a:lnSpc>
                <a:spcPct val="90000"/>
              </a:lnSpc>
              <a:buNone/>
            </a:pPr>
            <a:endParaRPr lang="cs-CZ" altLang="cs-CZ" sz="1600" b="1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800" b="1" dirty="0" smtClean="0"/>
              <a:t>cholerik </a:t>
            </a:r>
            <a:r>
              <a:rPr lang="cs-CZ" altLang="cs-CZ" sz="2800" i="1" dirty="0"/>
              <a:t>(</a:t>
            </a:r>
            <a:r>
              <a:rPr lang="cs-CZ" altLang="cs-CZ" sz="2800" i="1" dirty="0" err="1"/>
              <a:t>cholé</a:t>
            </a:r>
            <a:r>
              <a:rPr lang="cs-CZ" altLang="cs-CZ" sz="2800" i="1" dirty="0"/>
              <a:t> – žluč)</a:t>
            </a:r>
            <a:r>
              <a:rPr lang="cs-CZ" altLang="cs-CZ" sz="2800" dirty="0"/>
              <a:t> – rychlý, samostatný, dráždivý, vzteklý, citlivý (snadno se rozhněvá, ale i </a:t>
            </a:r>
            <a:r>
              <a:rPr lang="cs-CZ" altLang="cs-CZ" sz="2800" dirty="0" smtClean="0"/>
              <a:t>uklidní)</a:t>
            </a:r>
          </a:p>
          <a:p>
            <a:pPr marL="0" indent="0">
              <a:lnSpc>
                <a:spcPct val="90000"/>
              </a:lnSpc>
              <a:buNone/>
            </a:pPr>
            <a:endParaRPr lang="cs-CZ" altLang="cs-CZ" sz="1600" b="1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800" b="1" dirty="0" smtClean="0"/>
              <a:t>flegmatik </a:t>
            </a:r>
            <a:r>
              <a:rPr lang="cs-CZ" altLang="cs-CZ" sz="2800" i="1" dirty="0"/>
              <a:t>(flegma – hlen)</a:t>
            </a:r>
            <a:r>
              <a:rPr lang="cs-CZ" altLang="cs-CZ" sz="2800" b="1" dirty="0"/>
              <a:t> – </a:t>
            </a:r>
            <a:r>
              <a:rPr lang="cs-CZ" altLang="cs-CZ" sz="2800" dirty="0"/>
              <a:t>klidný až lhostejný, netečný, </a:t>
            </a:r>
            <a:r>
              <a:rPr lang="cs-CZ" altLang="cs-CZ" sz="2800" dirty="0" smtClean="0"/>
              <a:t>pomalý</a:t>
            </a:r>
          </a:p>
          <a:p>
            <a:pPr marL="0" indent="0">
              <a:lnSpc>
                <a:spcPct val="90000"/>
              </a:lnSpc>
              <a:buNone/>
            </a:pPr>
            <a:endParaRPr lang="cs-CZ" altLang="cs-CZ" sz="1600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800" b="1" dirty="0" smtClean="0"/>
              <a:t>melancholik </a:t>
            </a:r>
            <a:r>
              <a:rPr lang="cs-CZ" altLang="cs-CZ" sz="2800" i="1" dirty="0"/>
              <a:t>(</a:t>
            </a:r>
            <a:r>
              <a:rPr lang="cs-CZ" altLang="cs-CZ" sz="2800" i="1" dirty="0" err="1"/>
              <a:t>melaina</a:t>
            </a:r>
            <a:r>
              <a:rPr lang="cs-CZ" altLang="cs-CZ" sz="2800" i="1" dirty="0"/>
              <a:t> </a:t>
            </a:r>
            <a:r>
              <a:rPr lang="cs-CZ" altLang="cs-CZ" sz="2800" i="1" dirty="0" err="1"/>
              <a:t>cholé</a:t>
            </a:r>
            <a:r>
              <a:rPr lang="cs-CZ" altLang="cs-CZ" sz="2800" i="1" dirty="0"/>
              <a:t> – černá žluč)</a:t>
            </a:r>
            <a:r>
              <a:rPr lang="cs-CZ" altLang="cs-CZ" sz="2800" b="1" dirty="0"/>
              <a:t> </a:t>
            </a:r>
            <a:r>
              <a:rPr lang="cs-CZ" altLang="cs-CZ" sz="2800" dirty="0"/>
              <a:t>– vážný, svědomitý, zodpovědný, často bojácný, skleslý</a:t>
            </a:r>
          </a:p>
        </p:txBody>
      </p:sp>
    </p:spTree>
    <p:extLst>
      <p:ext uri="{BB962C8B-B14F-4D97-AF65-F5344CB8AC3E}">
        <p14:creationId xmlns:p14="http://schemas.microsoft.com/office/powerpoint/2010/main" val="1054771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rgbClr val="002060"/>
                </a:solidFill>
              </a:rPr>
              <a:t>Sangvinik v tréninku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cs-CZ" altLang="cs-CZ" dirty="0"/>
              <a:t>je třeba pořádná tréninková </a:t>
            </a:r>
            <a:r>
              <a:rPr lang="cs-CZ" altLang="cs-CZ" dirty="0" smtClean="0"/>
              <a:t>zátěž</a:t>
            </a:r>
          </a:p>
          <a:p>
            <a:endParaRPr lang="cs-CZ" altLang="cs-CZ" dirty="0"/>
          </a:p>
          <a:p>
            <a:r>
              <a:rPr lang="cs-CZ" altLang="cs-CZ" dirty="0"/>
              <a:t>stačí krátká regenerační fáze, po ní krátký </a:t>
            </a:r>
            <a:r>
              <a:rPr lang="cs-CZ" altLang="cs-CZ" dirty="0" err="1" smtClean="0"/>
              <a:t>superkompenzační</a:t>
            </a:r>
            <a:r>
              <a:rPr lang="cs-CZ" altLang="cs-CZ" dirty="0" smtClean="0"/>
              <a:t> efekt</a:t>
            </a:r>
          </a:p>
          <a:p>
            <a:endParaRPr lang="cs-CZ" altLang="cs-CZ" dirty="0"/>
          </a:p>
          <a:p>
            <a:r>
              <a:rPr lang="cs-CZ" altLang="cs-CZ" dirty="0"/>
              <a:t>nejsnáze </a:t>
            </a:r>
            <a:r>
              <a:rPr lang="cs-CZ" altLang="cs-CZ" dirty="0" err="1"/>
              <a:t>trénovatelný</a:t>
            </a:r>
            <a:r>
              <a:rPr lang="cs-CZ" altLang="cs-CZ" dirty="0"/>
              <a:t> typ, dobře snáší </a:t>
            </a:r>
            <a:r>
              <a:rPr lang="cs-CZ" altLang="cs-CZ" dirty="0" smtClean="0"/>
              <a:t>trénink</a:t>
            </a:r>
          </a:p>
          <a:p>
            <a:endParaRPr lang="cs-CZ" altLang="cs-CZ" dirty="0"/>
          </a:p>
          <a:p>
            <a:r>
              <a:rPr lang="cs-CZ" altLang="cs-CZ" dirty="0"/>
              <a:t>potřebuje pořádné rozcvičení</a:t>
            </a:r>
          </a:p>
          <a:p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17000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4988"/>
            <a:ext cx="8229600" cy="1143000"/>
          </a:xfrm>
        </p:spPr>
        <p:txBody>
          <a:bodyPr/>
          <a:lstStyle/>
          <a:p>
            <a:r>
              <a:rPr lang="cs-CZ" altLang="cs-CZ" dirty="0">
                <a:solidFill>
                  <a:srgbClr val="002060"/>
                </a:solidFill>
              </a:rPr>
              <a:t>Cholerik v tréninku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561662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cs-CZ" altLang="cs-CZ" dirty="0"/>
              <a:t>stačí malá tréninková zátěž</a:t>
            </a:r>
          </a:p>
          <a:p>
            <a:pPr>
              <a:lnSpc>
                <a:spcPct val="150000"/>
              </a:lnSpc>
            </a:pPr>
            <a:r>
              <a:rPr lang="cs-CZ" altLang="cs-CZ" dirty="0"/>
              <a:t>stačí krátká regenerační fáze, po ní krátký </a:t>
            </a:r>
            <a:r>
              <a:rPr lang="cs-CZ" altLang="cs-CZ" dirty="0" err="1"/>
              <a:t>superkompenzační</a:t>
            </a:r>
            <a:r>
              <a:rPr lang="cs-CZ" altLang="cs-CZ" dirty="0"/>
              <a:t> efekt</a:t>
            </a:r>
          </a:p>
          <a:p>
            <a:pPr>
              <a:lnSpc>
                <a:spcPct val="150000"/>
              </a:lnSpc>
            </a:pPr>
            <a:r>
              <a:rPr lang="cs-CZ" altLang="cs-CZ" dirty="0"/>
              <a:t>vhodný pro vícefázový nepříliš intenzivní trénink, nesnáší monotonii</a:t>
            </a:r>
          </a:p>
          <a:p>
            <a:pPr>
              <a:lnSpc>
                <a:spcPct val="150000"/>
              </a:lnSpc>
            </a:pPr>
            <a:r>
              <a:rPr lang="cs-CZ" altLang="cs-CZ" dirty="0"/>
              <a:t>hned jak začnou trénovat, stěžují si na únavu, není třeba na to brát příliš ohledy</a:t>
            </a:r>
          </a:p>
          <a:p>
            <a:pPr>
              <a:lnSpc>
                <a:spcPct val="150000"/>
              </a:lnSpc>
            </a:pPr>
            <a:r>
              <a:rPr lang="cs-CZ" altLang="cs-CZ" dirty="0"/>
              <a:t>stačí krátké rozcvičení</a:t>
            </a:r>
          </a:p>
        </p:txBody>
      </p:sp>
    </p:spTree>
    <p:extLst>
      <p:ext uri="{BB962C8B-B14F-4D97-AF65-F5344CB8AC3E}">
        <p14:creationId xmlns:p14="http://schemas.microsoft.com/office/powerpoint/2010/main" val="492378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cs-CZ" altLang="cs-CZ" dirty="0">
                <a:solidFill>
                  <a:srgbClr val="002060"/>
                </a:solidFill>
              </a:rPr>
              <a:t>Flegmatik v tréninku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268760"/>
            <a:ext cx="8229600" cy="5400600"/>
          </a:xfrm>
        </p:spPr>
        <p:txBody>
          <a:bodyPr>
            <a:normAutofit/>
          </a:bodyPr>
          <a:lstStyle/>
          <a:p>
            <a:r>
              <a:rPr lang="cs-CZ" altLang="cs-CZ" dirty="0"/>
              <a:t>je třeba pořádná tréninková zátěž</a:t>
            </a:r>
          </a:p>
          <a:p>
            <a:r>
              <a:rPr lang="cs-CZ" altLang="cs-CZ" dirty="0"/>
              <a:t>je třeba dlouhá regenerační fáze, po ní delší </a:t>
            </a:r>
            <a:r>
              <a:rPr lang="cs-CZ" altLang="cs-CZ" dirty="0" err="1"/>
              <a:t>superkompenzační</a:t>
            </a:r>
            <a:r>
              <a:rPr lang="cs-CZ" altLang="cs-CZ" dirty="0"/>
              <a:t> efekt</a:t>
            </a:r>
          </a:p>
          <a:p>
            <a:r>
              <a:rPr lang="cs-CZ" altLang="cs-CZ" dirty="0"/>
              <a:t>těžkopádní, vícefázový trénink nevede ke zvýšení výkonnosti, dobře snášejí tréninkovou monotonii</a:t>
            </a:r>
          </a:p>
          <a:p>
            <a:r>
              <a:rPr lang="cs-CZ" altLang="cs-CZ" dirty="0"/>
              <a:t>nestěžují si, hodně snesou – hrozí přetrénování</a:t>
            </a:r>
          </a:p>
          <a:p>
            <a:r>
              <a:rPr lang="cs-CZ" altLang="cs-CZ" dirty="0"/>
              <a:t>potřebuje pořádné rozcvičení</a:t>
            </a:r>
          </a:p>
          <a:p>
            <a:pPr>
              <a:buFont typeface="Wingdings" pitchFamily="2" charset="2"/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5903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Grp="1" noChangeArrowheads="1"/>
          </p:cNvSpPr>
          <p:nvPr>
            <p:ph type="title"/>
          </p:nvPr>
        </p:nvSpPr>
        <p:spPr>
          <a:xfrm>
            <a:off x="467544" y="20704"/>
            <a:ext cx="8229600" cy="1143000"/>
          </a:xfrm>
        </p:spPr>
        <p:txBody>
          <a:bodyPr/>
          <a:lstStyle/>
          <a:p>
            <a:r>
              <a:rPr lang="cs-CZ" altLang="cs-CZ" dirty="0">
                <a:solidFill>
                  <a:srgbClr val="002060"/>
                </a:solidFill>
              </a:rPr>
              <a:t>Melancholik v tréninku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8229600" cy="5400600"/>
          </a:xfrm>
        </p:spPr>
        <p:txBody>
          <a:bodyPr>
            <a:normAutofit/>
          </a:bodyPr>
          <a:lstStyle/>
          <a:p>
            <a:r>
              <a:rPr lang="cs-CZ" altLang="cs-CZ" dirty="0"/>
              <a:t>stačí malá tréninková </a:t>
            </a:r>
            <a:r>
              <a:rPr lang="cs-CZ" altLang="cs-CZ" dirty="0" smtClean="0"/>
              <a:t>zátěž</a:t>
            </a:r>
          </a:p>
          <a:p>
            <a:endParaRPr lang="cs-CZ" altLang="cs-CZ" sz="800" dirty="0"/>
          </a:p>
          <a:p>
            <a:r>
              <a:rPr lang="cs-CZ" altLang="cs-CZ" dirty="0"/>
              <a:t>je třeba dlouhá regenerační fáze, po ní dlouhý </a:t>
            </a:r>
            <a:r>
              <a:rPr lang="cs-CZ" altLang="cs-CZ" dirty="0" err="1"/>
              <a:t>superkompenzační</a:t>
            </a:r>
            <a:r>
              <a:rPr lang="cs-CZ" altLang="cs-CZ" dirty="0"/>
              <a:t> </a:t>
            </a:r>
            <a:r>
              <a:rPr lang="cs-CZ" altLang="cs-CZ" dirty="0" smtClean="0"/>
              <a:t>efekt</a:t>
            </a:r>
          </a:p>
          <a:p>
            <a:endParaRPr lang="cs-CZ" altLang="cs-CZ" sz="800" dirty="0"/>
          </a:p>
          <a:p>
            <a:r>
              <a:rPr lang="cs-CZ" altLang="cs-CZ" dirty="0"/>
              <a:t>citliví, elegantní sportovci, nepotřebují mnoho </a:t>
            </a:r>
            <a:r>
              <a:rPr lang="cs-CZ" altLang="cs-CZ" dirty="0" smtClean="0"/>
              <a:t>trénovat</a:t>
            </a:r>
          </a:p>
          <a:p>
            <a:endParaRPr lang="cs-CZ" altLang="cs-CZ" sz="800" dirty="0"/>
          </a:p>
          <a:p>
            <a:r>
              <a:rPr lang="cs-CZ" altLang="cs-CZ" dirty="0"/>
              <a:t>hned jak začnou trénovat, stěžují si na únavu, pozor na </a:t>
            </a:r>
            <a:r>
              <a:rPr lang="cs-CZ" altLang="cs-CZ" dirty="0" smtClean="0"/>
              <a:t>přetížení</a:t>
            </a:r>
          </a:p>
          <a:p>
            <a:endParaRPr lang="cs-CZ" altLang="cs-CZ" sz="800" dirty="0"/>
          </a:p>
          <a:p>
            <a:r>
              <a:rPr lang="cs-CZ" altLang="cs-CZ" dirty="0"/>
              <a:t>stačí krátké rozcvičení, ale ráno probudit!</a:t>
            </a:r>
          </a:p>
          <a:p>
            <a:pPr>
              <a:buFont typeface="Wingdings" pitchFamily="2" charset="2"/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19845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701</Words>
  <Application>Microsoft Office PowerPoint</Application>
  <PresentationFormat>Předvádění na obrazovce (4:3)</PresentationFormat>
  <Paragraphs>180</Paragraphs>
  <Slides>17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systému Office</vt:lpstr>
      <vt:lpstr>OSOBNOST sportovce</vt:lpstr>
      <vt:lpstr>Typologie osobnosti</vt:lpstr>
      <vt:lpstr>Temperamentové typologie</vt:lpstr>
      <vt:lpstr>Prezentace aplikace PowerPoint</vt:lpstr>
      <vt:lpstr>Galénova typologie </vt:lpstr>
      <vt:lpstr>Sangvinik v tréninku</vt:lpstr>
      <vt:lpstr>Cholerik v tréninku</vt:lpstr>
      <vt:lpstr>Flegmatik v tréninku</vt:lpstr>
      <vt:lpstr>Melancholik v tréninku</vt:lpstr>
      <vt:lpstr>Eysenckova typologie faktorová </vt:lpstr>
      <vt:lpstr>Cholerik</vt:lpstr>
      <vt:lpstr>Prezentace aplikace PowerPoint</vt:lpstr>
      <vt:lpstr>Prezentace aplikace PowerPoint</vt:lpstr>
      <vt:lpstr>Melancholik</vt:lpstr>
      <vt:lpstr>Prezentace aplikace PowerPoint</vt:lpstr>
      <vt:lpstr>Jungova typologická soustava </vt:lpstr>
      <vt:lpstr>Rozšíření Jungovy typologie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Psychologie sportovce</dc:title>
  <dc:creator>fujitsu</dc:creator>
  <cp:lastModifiedBy>fujitsu</cp:lastModifiedBy>
  <cp:revision>19</cp:revision>
  <dcterms:created xsi:type="dcterms:W3CDTF">2014-09-29T10:34:02Z</dcterms:created>
  <dcterms:modified xsi:type="dcterms:W3CDTF">2014-12-02T13:53:51Z</dcterms:modified>
</cp:coreProperties>
</file>