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70" r:id="rId4"/>
    <p:sldId id="259" r:id="rId5"/>
    <p:sldId id="271" r:id="rId6"/>
    <p:sldId id="272" r:id="rId7"/>
    <p:sldId id="273" r:id="rId8"/>
  </p:sldIdLst>
  <p:sldSz cx="9144000" cy="6858000" type="screen4x3"/>
  <p:notesSz cx="6858000" cy="9723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C2E"/>
    <a:srgbClr val="7ABC32"/>
    <a:srgbClr val="2A5A06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34615" autoAdjust="0"/>
  </p:normalViewPr>
  <p:slideViewPr>
    <p:cSldViewPr>
      <p:cViewPr varScale="1">
        <p:scale>
          <a:sx n="23" d="100"/>
          <a:sy n="23" d="100"/>
        </p:scale>
        <p:origin x="-27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434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00B82-CCFA-4CCB-A757-3E46791B999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18633"/>
            <a:ext cx="5486400" cy="437554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A5CE7-28BD-459C-96D4-26FDE395D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31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A5CE7-28BD-459C-96D4-26FDE395D1C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381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 závažnosti psychologické přípravy se napsalo už mnoho publikací. Přesto však samotná psychologie proniká do sportu s velkými obtížemi. Stále více se upřednostňuje somatická, kondiční, technická a taktická příprava, ale osobnost sportovce a psychická příprava sportovce zůstává v pozadí.</a:t>
            </a:r>
          </a:p>
          <a:p>
            <a:endParaRPr lang="cs-CZ" dirty="0" smtClean="0"/>
          </a:p>
          <a:p>
            <a:r>
              <a:rPr lang="cs-CZ" dirty="0" smtClean="0"/>
              <a:t>Ve většině případů se hledá pomoc sportovního psychologa a začíná se s psychickou přípravou až tehdy, když sportovec nečekaně selže a nenašly se žádné chyby v kondiční, technické a taktické přípravě. Psychika se najednou stává tím faktorem, který je zodpovědný a nejdůležitější, ale kterému se předtím nevěnovala pozornost.</a:t>
            </a:r>
          </a:p>
          <a:p>
            <a:endParaRPr lang="cs-CZ" dirty="0" smtClean="0"/>
          </a:p>
          <a:p>
            <a:r>
              <a:rPr lang="cs-CZ" dirty="0" smtClean="0"/>
              <a:t>Přitom při zhruba stejných možnostech vrcholové sportovní přípravy, při využití obdobných tréninkových prostředků je ideální hledat rezervy k získávání převahy nad soupeřem právě v oblasti psychické přípravy. Určité možnosti se skrývají ve využití prostředků psychologické vědy, zvláště za podmínek, kdy vysoká výkonnostní vyrovnanost závodníků zesiluje napětí sportovního boje a působí jako psychická zátěž. Vědomí aktuálnosti využití psychologie ve sportovní přípravě je zesilováno případy četných selhání výkonnosti, nadměrným psychickým napětím sportovců, zhroucením bez tělesných příčin a častými neurotickými obtížemi sportovců. V pokrokových tréninkových systémech se od psychologie očekává, že v tréninkovém procesu pomůže ke zvyšování sportovní výkonnosti a při soutěži ovlivní odolnost psychického stavu sportovce tak, aby v závodě uvolnil všechnu natrénovanou kapacitu.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A5CE7-28BD-459C-96D4-26FDE395D1C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885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A5CE7-28BD-459C-96D4-26FDE395D1C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614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i="1" dirty="0" smtClean="0"/>
              <a:t>V zásadě lze rozlišit několik etap v životě sportovce, ve kterých dochází k postupné adaptaci na podmínky sportu.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V tomto věku se dítě začíná zajímat o sport. První podnět vychází většinou z rodiny, později od spolužáků, ze školy.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Psychická zralost však ještě nedokáže pochopit principy tréninku a proto vlastní sportování je pouze určitým typem dětské hry. Tak je také nutno přistupovat k začátku sportovní přípravy.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Nevhodné navazování pohybové činnosti a z nich vznikající pohybové stereotypy mohou být v pozdějším období trvalou překážkou správného sportovního vývoje.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Proto být dobrým trenérem u dětí v tomto věku je jedna z nejnáročnějších rolí.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A5CE7-28BD-459C-96D4-26FDE395D1C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059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100" dirty="0" smtClean="0">
                <a:solidFill>
                  <a:schemeClr val="tx1"/>
                </a:solidFill>
              </a:rPr>
              <a:t>V tomto období je prakticky možno začít s psychologickou přípravou. Přirozená pohybová aktivita je v tomto věkovém období podněcována soutěživosti, zájmem o závodění.</a:t>
            </a:r>
          </a:p>
          <a:p>
            <a:r>
              <a:rPr lang="cs-CZ" sz="1100" dirty="0" smtClean="0">
                <a:solidFill>
                  <a:schemeClr val="tx1"/>
                </a:solidFill>
              </a:rPr>
              <a:t>Smyslem psychické přípravy je probuzení sil a schopností, které mohou  být sportovci nápomocné v nepředvídaných stresových situacích na tréninku i v soutěžích. Proto je potřebné zařazovat do tréninku nové postupy, formy. Jedním z mnoha činitelů, které mohou trenérovi pomoci jsou mentální cvičení, které na jedné straně pomáhají rozvíjet osobnost sportovce, na druhé straně mohou být formou aktivního odpočinku. V něčem je téměř každé mentální cvičení miniaturním modelem soutěže. Účast na těchto cvičeních dává sportovci neocenitelnou zkušenost, uvolnění, spontánnost a dovoluje mu prožít radost z tvořivého úsilí.</a:t>
            </a:r>
          </a:p>
          <a:p>
            <a:r>
              <a:rPr lang="cs-CZ" sz="1100" dirty="0" smtClean="0">
                <a:solidFill>
                  <a:schemeClr val="tx1"/>
                </a:solidFill>
              </a:rPr>
              <a:t>V mentálním cvičení jsou hry zaměřeny i na pozornost a sebekontrolu. Před závodem se sportovec může dostat do zvláštní psychologické pasti. Neustále přemýšlí o soutěži. Tyto myšlenky mu nedovolují si odpočinout, soustředit se. Proto se snaží rozptýlit nebo tyto myšlenky potlačit. Dochází však k protichůdnému výsledku a myšlenky o zodpovědnosti jsou vtíravější. Psychika vyjde z kontroly a sportovec místo aby přiznal svoji porážku v boji s úzkostí a udělal tak první krok k vítězství nad ní, mrhá všechny síly na neurčitý vnitřní boj. Když se mu však podaří uvědomit si tento mechanismus a najít řešení tohoto paradoxu, potom je na dobré cestě k vítězství. Nepozornost na závodech se nedá spravit. Rozhodující závody neodpouštějí rozptýlení, proto jedním z úkolů psychické přípravy je rozvinout schopnost koncentrace, pozornosti tak, aby se sportovec dokázal soustředit na daný objekt, předmět tak dlouho, jak potřebuje.</a:t>
            </a:r>
            <a:r>
              <a:rPr lang="cs-CZ" sz="1100" baseline="0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sz="1100" dirty="0" smtClean="0">
                <a:solidFill>
                  <a:schemeClr val="tx1"/>
                </a:solidFill>
              </a:rPr>
              <a:t>Tyto cvičení mají jediný cíl. Pomocí zajistit závodníkovi vystavenému psychicky náročným situacím pocit duševní harmonie, vyrovnanosti, zbavit ho negativních efektivních stavů, zejména úzkosti, duševního rozladění a pocitu únavy.</a:t>
            </a: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A5CE7-28BD-459C-96D4-26FDE395D1C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059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A5CE7-28BD-459C-96D4-26FDE395D1C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05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650640"/>
            <a:ext cx="7329840" cy="85920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ABC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58080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1mmHZ4ZxWo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900" y="4345230"/>
            <a:ext cx="7329840" cy="859205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Psychologie pro sportovní praxi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5414165"/>
            <a:ext cx="7329840" cy="458115"/>
          </a:xfrm>
        </p:spPr>
        <p:txBody>
          <a:bodyPr>
            <a:noAutofit/>
          </a:bodyPr>
          <a:lstStyle/>
          <a:p>
            <a:pPr algn="ctr"/>
            <a:r>
              <a:rPr lang="cs-CZ" sz="2000" b="1" dirty="0" smtClean="0">
                <a:solidFill>
                  <a:srgbClr val="70AC2E"/>
                </a:solidFill>
              </a:rPr>
              <a:t>Mgr. Veronika Kavková</a:t>
            </a:r>
          </a:p>
          <a:p>
            <a:pPr algn="ctr"/>
            <a:r>
              <a:rPr lang="cs-CZ" sz="2000" b="1" dirty="0" smtClean="0">
                <a:solidFill>
                  <a:srgbClr val="70AC2E"/>
                </a:solidFill>
              </a:rPr>
              <a:t>Fakulta tělesné kultury Univerzity  Palackého v Olomouci</a:t>
            </a:r>
            <a:endParaRPr lang="en-US" sz="2000" b="1" dirty="0">
              <a:solidFill>
                <a:srgbClr val="70AC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Psychologie ve sportu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2757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</a:rPr>
              <a:t>Zastaralý x moderní přístup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popředí je somatická</a:t>
            </a:r>
            <a:r>
              <a:rPr lang="cs-CZ" dirty="0">
                <a:solidFill>
                  <a:schemeClr val="tx1"/>
                </a:solidFill>
              </a:rPr>
              <a:t>, kondiční, technická a taktická příprava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</a:rPr>
              <a:t>Psychologie/psycholog jako poslední možnost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</a:rPr>
              <a:t>Možnost „stigmatizování“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</a:rPr>
              <a:t>Dnes vyhrává psychika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26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229600" cy="458115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S čím může pomoci sportovní psycholog?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58115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Zjiš</a:t>
            </a:r>
            <a:r>
              <a:rPr lang="cs-CZ" dirty="0">
                <a:solidFill>
                  <a:schemeClr val="tx1"/>
                </a:solidFill>
              </a:rPr>
              <a:t>ť</a:t>
            </a:r>
            <a:r>
              <a:rPr lang="cs-CZ" dirty="0" smtClean="0">
                <a:solidFill>
                  <a:schemeClr val="tx1"/>
                </a:solidFill>
              </a:rPr>
              <a:t>ování a rozvoj osobnosti hráče.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Práce se skupinovou dynamikou, vztahy ve skupině.</a:t>
            </a:r>
          </a:p>
          <a:p>
            <a:r>
              <a:rPr lang="cs-CZ" dirty="0">
                <a:solidFill>
                  <a:schemeClr val="tx1"/>
                </a:solidFill>
              </a:rPr>
              <a:t>Vytváření optimálních vztahů v hráčských kolektivech i vztahů hráčů ke sportovnímu zázemí.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Použití psychologických prostředků k regulaci negativních psychických stavů a dosahování kladných emocí.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Mentální příprava na výkon (př. práce s trémou, zvýšení výkonu…).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24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2195"/>
            <a:ext cx="8551480" cy="763525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1"/>
                </a:solidFill>
              </a:rPr>
              <a:t>Psychické procesy a sport </a:t>
            </a:r>
            <a:r>
              <a:rPr lang="cs-CZ" dirty="0" smtClean="0">
                <a:solidFill>
                  <a:schemeClr val="tx1"/>
                </a:solidFill>
              </a:rPr>
              <a:t>- etapy vývoje jedince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291129"/>
            <a:ext cx="7024430" cy="5566871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Etapa </a:t>
            </a:r>
            <a:r>
              <a:rPr lang="cs-CZ" sz="2600" dirty="0">
                <a:solidFill>
                  <a:schemeClr val="tx1"/>
                </a:solidFill>
              </a:rPr>
              <a:t>– základní / 5-11let</a:t>
            </a:r>
            <a:r>
              <a:rPr lang="cs-CZ" sz="2600" dirty="0" smtClean="0">
                <a:solidFill>
                  <a:schemeClr val="tx1"/>
                </a:solidFill>
              </a:rPr>
              <a:t>/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endParaRPr lang="cs-CZ" sz="2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tx1"/>
                </a:solidFill>
              </a:rPr>
              <a:t>Dítě se </a:t>
            </a:r>
            <a:r>
              <a:rPr lang="cs-CZ" sz="2600" dirty="0">
                <a:solidFill>
                  <a:schemeClr val="tx1"/>
                </a:solidFill>
              </a:rPr>
              <a:t>začíná zajímat o sport</a:t>
            </a:r>
            <a:r>
              <a:rPr lang="cs-CZ" sz="26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tx1"/>
                </a:solidFill>
              </a:rPr>
              <a:t>Rodina – spolužáci, škola.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tx1"/>
                </a:solidFill>
              </a:rPr>
              <a:t>Sport jako dětská hra .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tx1"/>
                </a:solidFill>
              </a:rPr>
              <a:t>Možnost vzniku pohybových stereotypů.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tx1"/>
                </a:solidFill>
              </a:rPr>
              <a:t>Jedna z nejnáročnějších rolí pro trenéra.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tx1"/>
                </a:solidFill>
              </a:rPr>
              <a:t>Pozor na přání rodičů x předpoklady dítěte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tx1"/>
                </a:solidFill>
              </a:rPr>
              <a:t>Brzká specializace x všestranný rozvoj</a:t>
            </a:r>
          </a:p>
          <a:p>
            <a:endParaRPr lang="cs-CZ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575" y="2054655"/>
            <a:ext cx="1828190" cy="217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59785" y="28342"/>
            <a:ext cx="8084215" cy="64547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chemeClr val="tx1"/>
                </a:solidFill>
              </a:rPr>
              <a:t>2. Etapa – speciální /11 až 14 let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</a:p>
          <a:p>
            <a:pPr marL="0" indent="0" algn="ctr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1700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Přirozená </a:t>
            </a:r>
            <a:r>
              <a:rPr lang="cs-CZ" dirty="0">
                <a:solidFill>
                  <a:schemeClr val="tx1"/>
                </a:solidFill>
              </a:rPr>
              <a:t>pohybová aktivita je </a:t>
            </a:r>
            <a:r>
              <a:rPr lang="cs-CZ" dirty="0" smtClean="0">
                <a:solidFill>
                  <a:schemeClr val="tx1"/>
                </a:solidFill>
              </a:rPr>
              <a:t>podněcována </a:t>
            </a:r>
            <a:r>
              <a:rPr lang="cs-CZ" dirty="0">
                <a:solidFill>
                  <a:schemeClr val="tx1"/>
                </a:solidFill>
              </a:rPr>
              <a:t>soutěživosti, zájmem o závodění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</a:p>
          <a:p>
            <a:endParaRPr lang="cs-CZ" sz="12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 tomto období je prakticky možno začít s psychologickou přípravou. </a:t>
            </a:r>
          </a:p>
          <a:p>
            <a:endParaRPr lang="cs-CZ" sz="1100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Smyslem psychické přípravy je probuzení sil a schopností, které mohou  být sportovci nápomocné v nepředvídaných stresových situacích na tréninku i v soutěžích.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sz="11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Trenér může využívat prvky (rozvoj osobnosti, prvek aktivního odpočinku) </a:t>
            </a:r>
          </a:p>
          <a:p>
            <a:endParaRPr lang="cs-CZ" sz="13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Zjistit výsledky x činnost (chci medaili nebo hrát fotbal?)</a:t>
            </a:r>
          </a:p>
          <a:p>
            <a:endParaRPr lang="cs-CZ" sz="12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Již v tomto věku se mohou objevovat prvky vyhoření, vysoká úroveň až stres při vysokých nárocích na dítě (školní povinnosti, ambice rodičů, náročná sportovní příprava)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500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0800" y="643551"/>
            <a:ext cx="6679746" cy="58027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3</a:t>
            </a:r>
            <a:r>
              <a:rPr lang="cs-CZ" sz="2400" dirty="0">
                <a:solidFill>
                  <a:schemeClr val="tx1"/>
                </a:solidFill>
              </a:rPr>
              <a:t>. Etapa – vrcholová / 14 – 45 </a:t>
            </a:r>
            <a:r>
              <a:rPr lang="cs-CZ" sz="2400" dirty="0" smtClean="0">
                <a:solidFill>
                  <a:schemeClr val="tx1"/>
                </a:solidFill>
              </a:rPr>
              <a:t>/</a:t>
            </a:r>
          </a:p>
          <a:p>
            <a:pPr marL="0" indent="0" algn="ctr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Psychologická příprava jako předpoklad k vítězství.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Vědomí </a:t>
            </a:r>
            <a:r>
              <a:rPr lang="cs-CZ" sz="2400" dirty="0">
                <a:solidFill>
                  <a:schemeClr val="tx1"/>
                </a:solidFill>
              </a:rPr>
              <a:t>vyrovnanosti, kdy závodník může být první i desátý, vytváří psychickou zátěž, která plyne z nejistoty očekávání. 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Mezi </a:t>
            </a:r>
            <a:r>
              <a:rPr lang="cs-CZ" sz="2400" dirty="0">
                <a:solidFill>
                  <a:schemeClr val="tx1"/>
                </a:solidFill>
              </a:rPr>
              <a:t>závodníky se stejnou potenciální možností podat vysoký výkon se zpravidla prosadí v závodě ten, který má nejlepší aktuální psychický stav a v daný okamžik je nejlépe schopen realizovat svou výkonnostní kapacitu.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96540"/>
            <a:ext cx="2165248" cy="4497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587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 o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www.youtube.com/watch?v=11mmHZ4ZxWo</a:t>
            </a:r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0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216</Words>
  <Application>Microsoft Office PowerPoint</Application>
  <PresentationFormat>Předvádění na obrazovce (4:3)</PresentationFormat>
  <Paragraphs>69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Psychologie pro sportovní praxi</vt:lpstr>
      <vt:lpstr>Psychologie ve sportu</vt:lpstr>
      <vt:lpstr>S čím může pomoci sportovní psycholog?</vt:lpstr>
      <vt:lpstr>Psychické procesy a sport - etapy vývoje jedince</vt:lpstr>
      <vt:lpstr>Prezentace aplikace PowerPoint</vt:lpstr>
      <vt:lpstr>Prezentace aplikace PowerPoint</vt:lpstr>
      <vt:lpstr>Dokument o sportu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fujitsu</cp:lastModifiedBy>
  <cp:revision>70</cp:revision>
  <cp:lastPrinted>2013-12-06T18:27:38Z</cp:lastPrinted>
  <dcterms:created xsi:type="dcterms:W3CDTF">2013-08-21T19:17:07Z</dcterms:created>
  <dcterms:modified xsi:type="dcterms:W3CDTF">2014-10-07T13:46:02Z</dcterms:modified>
</cp:coreProperties>
</file>