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4431B68-6072-4EF4-A9A2-5BCF984B759B}" type="datetimeFigureOut">
              <a:rPr lang="cs-CZ" smtClean="0"/>
              <a:t>2.10.2014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91D3445-ADF4-4F18-B3AB-E1B38466B72C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31B68-6072-4EF4-A9A2-5BCF984B759B}" type="datetimeFigureOut">
              <a:rPr lang="cs-CZ" smtClean="0"/>
              <a:t>2.10.2014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3445-ADF4-4F18-B3AB-E1B38466B7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31B68-6072-4EF4-A9A2-5BCF984B759B}" type="datetimeFigureOut">
              <a:rPr lang="cs-CZ" smtClean="0"/>
              <a:t>2.10.2014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3445-ADF4-4F18-B3AB-E1B38466B7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31B68-6072-4EF4-A9A2-5BCF984B759B}" type="datetimeFigureOut">
              <a:rPr lang="cs-CZ" smtClean="0"/>
              <a:t>2.10.2014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3445-ADF4-4F18-B3AB-E1B38466B7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31B68-6072-4EF4-A9A2-5BCF984B759B}" type="datetimeFigureOut">
              <a:rPr lang="cs-CZ" smtClean="0"/>
              <a:t>2.10.2014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3445-ADF4-4F18-B3AB-E1B38466B7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31B68-6072-4EF4-A9A2-5BCF984B759B}" type="datetimeFigureOut">
              <a:rPr lang="cs-CZ" smtClean="0"/>
              <a:t>2.10.2014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3445-ADF4-4F18-B3AB-E1B38466B72C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31B68-6072-4EF4-A9A2-5BCF984B759B}" type="datetimeFigureOut">
              <a:rPr lang="cs-CZ" smtClean="0"/>
              <a:t>2.10.2014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3445-ADF4-4F18-B3AB-E1B38466B7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31B68-6072-4EF4-A9A2-5BCF984B759B}" type="datetimeFigureOut">
              <a:rPr lang="cs-CZ" smtClean="0"/>
              <a:t>2.10.2014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3445-ADF4-4F18-B3AB-E1B38466B7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31B68-6072-4EF4-A9A2-5BCF984B759B}" type="datetimeFigureOut">
              <a:rPr lang="cs-CZ" smtClean="0"/>
              <a:t>2.10.2014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3445-ADF4-4F18-B3AB-E1B38466B7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31B68-6072-4EF4-A9A2-5BCF984B759B}" type="datetimeFigureOut">
              <a:rPr lang="cs-CZ" smtClean="0"/>
              <a:t>2.10.2014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3445-ADF4-4F18-B3AB-E1B38466B72C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31B68-6072-4EF4-A9A2-5BCF984B759B}" type="datetimeFigureOut">
              <a:rPr lang="cs-CZ" smtClean="0"/>
              <a:t>2.10.2014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3445-ADF4-4F18-B3AB-E1B38466B7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4431B68-6072-4EF4-A9A2-5BCF984B759B}" type="datetimeFigureOut">
              <a:rPr lang="cs-CZ" smtClean="0"/>
              <a:t>2.10.2014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991D3445-ADF4-4F18-B3AB-E1B38466B72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železo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Zjišťování výživových </a:t>
            </a:r>
            <a:r>
              <a:rPr lang="cs-CZ" dirty="0" err="1" smtClean="0"/>
              <a:t>zvy</a:t>
            </a:r>
            <a:endParaRPr lang="cs-CZ" dirty="0" smtClean="0"/>
          </a:p>
          <a:p>
            <a:r>
              <a:rPr lang="cs-CZ" dirty="0" smtClean="0"/>
              <a:t>2.10.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602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Referenční hodnoty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Plazma</a:t>
            </a:r>
            <a:r>
              <a:rPr lang="cs-CZ" dirty="0" smtClean="0"/>
              <a:t>: </a:t>
            </a:r>
          </a:p>
          <a:p>
            <a:r>
              <a:rPr lang="cs-CZ" dirty="0" smtClean="0"/>
              <a:t>10,5-28,3 mikromol/l M</a:t>
            </a:r>
          </a:p>
          <a:p>
            <a:r>
              <a:rPr lang="cs-CZ" dirty="0" smtClean="0"/>
              <a:t>6,6 – 25,9 mikromol/l Ž</a:t>
            </a:r>
          </a:p>
          <a:p>
            <a:r>
              <a:rPr lang="cs-CZ" u="sng" dirty="0" smtClean="0"/>
              <a:t>Sérum</a:t>
            </a:r>
            <a:r>
              <a:rPr lang="cs-CZ" dirty="0" smtClean="0"/>
              <a:t>:</a:t>
            </a:r>
          </a:p>
          <a:p>
            <a:r>
              <a:rPr lang="cs-CZ" b="1" dirty="0" err="1" smtClean="0"/>
              <a:t>Ferritin</a:t>
            </a:r>
            <a:r>
              <a:rPr lang="cs-CZ" b="1" dirty="0" smtClean="0"/>
              <a:t> 0,03-0,4 g/l M, 0,03-0,15g/l Ž</a:t>
            </a:r>
          </a:p>
          <a:p>
            <a:r>
              <a:rPr lang="cs-CZ" b="1" dirty="0" smtClean="0"/>
              <a:t>Transferin 2-4g/l</a:t>
            </a:r>
          </a:p>
          <a:p>
            <a:r>
              <a:rPr lang="cs-CZ" b="1" dirty="0" smtClean="0"/>
              <a:t>Hemoglobin 140-180g/l M, 120-160g/l Ž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87724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Železo -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Dvojmocné </a:t>
            </a:r>
            <a:r>
              <a:rPr lang="cs-CZ" dirty="0" err="1" smtClean="0"/>
              <a:t>Fe</a:t>
            </a:r>
            <a:r>
              <a:rPr lang="cs-CZ" dirty="0" smtClean="0"/>
              <a:t> – </a:t>
            </a:r>
            <a:r>
              <a:rPr lang="cs-CZ" b="1" dirty="0" smtClean="0"/>
              <a:t>transport O2</a:t>
            </a:r>
            <a:r>
              <a:rPr lang="cs-CZ" dirty="0" smtClean="0"/>
              <a:t>, spojením s </a:t>
            </a:r>
            <a:r>
              <a:rPr lang="cs-CZ" dirty="0" err="1" smtClean="0"/>
              <a:t>Hb</a:t>
            </a:r>
            <a:r>
              <a:rPr lang="cs-CZ" dirty="0" smtClean="0"/>
              <a:t> a myoglobinem  </a:t>
            </a:r>
          </a:p>
          <a:p>
            <a:r>
              <a:rPr lang="cs-CZ" b="1" dirty="0" smtClean="0"/>
              <a:t>V enzymech </a:t>
            </a:r>
            <a:r>
              <a:rPr lang="cs-CZ" dirty="0" smtClean="0"/>
              <a:t>– </a:t>
            </a:r>
            <a:r>
              <a:rPr lang="cs-CZ" b="1" dirty="0" smtClean="0"/>
              <a:t>mitochondriální cytochromy</a:t>
            </a:r>
            <a:r>
              <a:rPr lang="cs-CZ" dirty="0" smtClean="0"/>
              <a:t> – přenášejí elektrony – dýchací řetězec – redukované koenzymy</a:t>
            </a:r>
          </a:p>
          <a:p>
            <a:r>
              <a:rPr lang="cs-CZ" dirty="0" smtClean="0"/>
              <a:t>V </a:t>
            </a:r>
            <a:r>
              <a:rPr lang="cs-CZ" b="1" dirty="0" smtClean="0"/>
              <a:t>cytochromech na ER </a:t>
            </a:r>
            <a:r>
              <a:rPr lang="cs-CZ" dirty="0" smtClean="0"/>
              <a:t>– detoxikace</a:t>
            </a:r>
          </a:p>
          <a:p>
            <a:r>
              <a:rPr lang="cs-CZ" dirty="0" smtClean="0"/>
              <a:t>Vázán v </a:t>
            </a:r>
            <a:r>
              <a:rPr lang="cs-CZ" b="1" dirty="0" smtClean="0"/>
              <a:t>Cysteinu na S</a:t>
            </a:r>
            <a:r>
              <a:rPr lang="cs-CZ" dirty="0" smtClean="0"/>
              <a:t> – některé enzymy – O2 do cholesterolu, vznik hormonů</a:t>
            </a:r>
          </a:p>
          <a:p>
            <a:r>
              <a:rPr lang="cs-CZ" b="1" dirty="0" smtClean="0"/>
              <a:t>Enzymy</a:t>
            </a:r>
            <a:r>
              <a:rPr lang="cs-CZ" dirty="0" smtClean="0"/>
              <a:t>, které obsahují </a:t>
            </a:r>
            <a:r>
              <a:rPr lang="cs-CZ" dirty="0" err="1" smtClean="0"/>
              <a:t>Fe</a:t>
            </a:r>
            <a:r>
              <a:rPr lang="cs-CZ" dirty="0" smtClean="0"/>
              <a:t> – účastní se vzniku DNA, KC, kolagen, neurotransmitery, karnitin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562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a metabolismus: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Vnitřnosti, maso, kvasnice, luštěniny, meruňky</a:t>
            </a:r>
          </a:p>
          <a:p>
            <a:r>
              <a:rPr lang="cs-CZ" dirty="0" smtClean="0"/>
              <a:t>Běžný příjem </a:t>
            </a:r>
            <a:r>
              <a:rPr lang="cs-CZ" dirty="0" err="1" smtClean="0"/>
              <a:t>p.o</a:t>
            </a:r>
            <a:r>
              <a:rPr lang="cs-CZ" dirty="0" smtClean="0"/>
              <a:t>. resorpce v duodenu vázané na hem 23% vstřebatelnost, nevázané 3%, při požití vit C </a:t>
            </a:r>
            <a:r>
              <a:rPr lang="cs-CZ" dirty="0" err="1" smtClean="0"/>
              <a:t>zvýšá</a:t>
            </a:r>
            <a:r>
              <a:rPr lang="cs-CZ" dirty="0" smtClean="0"/>
              <a:t> až na 8%</a:t>
            </a:r>
          </a:p>
          <a:p>
            <a:r>
              <a:rPr lang="cs-CZ" dirty="0" smtClean="0"/>
              <a:t>Snižuje se v </a:t>
            </a:r>
            <a:r>
              <a:rPr lang="cs-CZ" dirty="0" err="1" smtClean="0"/>
              <a:t>přítonsot</a:t>
            </a:r>
            <a:r>
              <a:rPr lang="cs-CZ" dirty="0" smtClean="0"/>
              <a:t> Ca, fosfátů, </a:t>
            </a:r>
            <a:r>
              <a:rPr lang="cs-CZ" dirty="0" err="1" smtClean="0"/>
              <a:t>mn</a:t>
            </a:r>
            <a:r>
              <a:rPr lang="cs-CZ" dirty="0" smtClean="0"/>
              <a:t>, </a:t>
            </a:r>
            <a:r>
              <a:rPr lang="cs-CZ" dirty="0" err="1" smtClean="0"/>
              <a:t>Zn</a:t>
            </a:r>
            <a:r>
              <a:rPr lang="cs-CZ" dirty="0" smtClean="0"/>
              <a:t>, </a:t>
            </a:r>
            <a:r>
              <a:rPr lang="cs-CZ" dirty="0" err="1" smtClean="0"/>
              <a:t>Vu</a:t>
            </a:r>
            <a:r>
              <a:rPr lang="cs-CZ" dirty="0" smtClean="0"/>
              <a:t> – stejný transport</a:t>
            </a:r>
          </a:p>
          <a:p>
            <a:r>
              <a:rPr lang="cs-CZ" dirty="0" smtClean="0"/>
              <a:t>Inhibice – </a:t>
            </a:r>
            <a:r>
              <a:rPr lang="cs-CZ" dirty="0" err="1" smtClean="0"/>
              <a:t>fytáty</a:t>
            </a:r>
            <a:r>
              <a:rPr lang="cs-CZ" dirty="0" smtClean="0"/>
              <a:t>, </a:t>
            </a:r>
            <a:r>
              <a:rPr lang="cs-CZ" dirty="0" err="1" smtClean="0"/>
              <a:t>polyfenoly</a:t>
            </a:r>
            <a:endParaRPr lang="cs-CZ" dirty="0" smtClean="0"/>
          </a:p>
          <a:p>
            <a:r>
              <a:rPr lang="cs-CZ" dirty="0" smtClean="0"/>
              <a:t>Ve střevě vázán na protein – při vazbě dochází k oxidaci na Fe3+ - transferin</a:t>
            </a:r>
          </a:p>
          <a:p>
            <a:r>
              <a:rPr lang="cs-CZ" dirty="0" smtClean="0"/>
              <a:t>Denně se uvolňuje z destrukce </a:t>
            </a:r>
            <a:r>
              <a:rPr lang="cs-CZ" dirty="0" err="1" smtClean="0"/>
              <a:t>erytroycytů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03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Transferin na sebe váže </a:t>
            </a:r>
            <a:r>
              <a:rPr lang="cs-CZ" dirty="0" err="1" smtClean="0"/>
              <a:t>Fe</a:t>
            </a:r>
            <a:r>
              <a:rPr lang="cs-CZ" dirty="0" smtClean="0"/>
              <a:t>, většina je vychytána </a:t>
            </a:r>
            <a:r>
              <a:rPr lang="cs-CZ" dirty="0" err="1" smtClean="0"/>
              <a:t>erytropoetickými</a:t>
            </a:r>
            <a:r>
              <a:rPr lang="cs-CZ" dirty="0" smtClean="0"/>
              <a:t> buňkami kostní dřeně, nejvíce </a:t>
            </a:r>
            <a:r>
              <a:rPr lang="cs-CZ" dirty="0" err="1" smtClean="0"/>
              <a:t>Fe</a:t>
            </a:r>
            <a:r>
              <a:rPr lang="cs-CZ" dirty="0" smtClean="0"/>
              <a:t> vázáno na </a:t>
            </a:r>
            <a:r>
              <a:rPr lang="cs-CZ" dirty="0" err="1" smtClean="0"/>
              <a:t>Hb</a:t>
            </a:r>
            <a:endParaRPr lang="cs-CZ" dirty="0" smtClean="0"/>
          </a:p>
          <a:p>
            <a:r>
              <a:rPr lang="cs-CZ" dirty="0" smtClean="0"/>
              <a:t>Zásoba: kostní dřeň, slezina, játra, </a:t>
            </a:r>
            <a:r>
              <a:rPr lang="cs-CZ" dirty="0" err="1" smtClean="0"/>
              <a:t>ferritin</a:t>
            </a:r>
            <a:r>
              <a:rPr lang="cs-CZ" dirty="0" smtClean="0"/>
              <a:t>, </a:t>
            </a:r>
            <a:r>
              <a:rPr lang="cs-CZ" dirty="0" err="1" smtClean="0"/>
              <a:t>hemosiderin</a:t>
            </a:r>
            <a:r>
              <a:rPr lang="cs-CZ" dirty="0" smtClean="0"/>
              <a:t>, zbytek v enzymech, v plazmě málo</a:t>
            </a:r>
          </a:p>
          <a:p>
            <a:r>
              <a:rPr lang="cs-CZ" dirty="0" err="1" smtClean="0"/>
              <a:t>Cu</a:t>
            </a:r>
            <a:r>
              <a:rPr lang="cs-CZ" dirty="0" smtClean="0"/>
              <a:t> – </a:t>
            </a:r>
            <a:r>
              <a:rPr lang="cs-CZ" dirty="0" err="1" smtClean="0"/>
              <a:t>umˇžňuje</a:t>
            </a:r>
            <a:r>
              <a:rPr lang="cs-CZ" dirty="0" smtClean="0"/>
              <a:t> oxidaci Fe2+ na Fe3+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377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Ferritin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Zásobní bílkovina obsahující </a:t>
            </a:r>
            <a:r>
              <a:rPr lang="cs-CZ" dirty="0" err="1" smtClean="0"/>
              <a:t>Fe</a:t>
            </a:r>
            <a:r>
              <a:rPr lang="cs-CZ" dirty="0" smtClean="0"/>
              <a:t>, v játrech, slezina, …, její hodnota se snižuje dříve než se zvýší hodnota transferinu</a:t>
            </a:r>
          </a:p>
          <a:p>
            <a:r>
              <a:rPr lang="cs-CZ" dirty="0" smtClean="0"/>
              <a:t>Zvýšená hladina </a:t>
            </a:r>
            <a:r>
              <a:rPr lang="cs-CZ" dirty="0" err="1" smtClean="0"/>
              <a:t>ferritinu</a:t>
            </a:r>
            <a:r>
              <a:rPr lang="cs-CZ" dirty="0" smtClean="0"/>
              <a:t> – zánět, transfuze, jaterní onemocnění, virová hepatitida B, c, </a:t>
            </a:r>
            <a:r>
              <a:rPr lang="cs-CZ" dirty="0" err="1" smtClean="0"/>
              <a:t>obezia</a:t>
            </a:r>
            <a:r>
              <a:rPr lang="cs-CZ" dirty="0" smtClean="0"/>
              <a:t>, abúzus alkoholu, </a:t>
            </a:r>
            <a:r>
              <a:rPr lang="cs-CZ" dirty="0" err="1" smtClean="0"/>
              <a:t>steatoza</a:t>
            </a:r>
            <a:r>
              <a:rPr lang="cs-CZ" dirty="0" smtClean="0"/>
              <a:t> jater</a:t>
            </a:r>
          </a:p>
          <a:p>
            <a:r>
              <a:rPr lang="cs-CZ" dirty="0" smtClean="0"/>
              <a:t>Deficit – ztráty krve – vředová choroba, maligní </a:t>
            </a:r>
            <a:r>
              <a:rPr lang="cs-CZ" dirty="0" err="1" smtClean="0"/>
              <a:t>onem</a:t>
            </a:r>
            <a:r>
              <a:rPr lang="cs-CZ" dirty="0" smtClean="0"/>
              <a:t>., silná menstruace, chronické záněty, nízký příjem</a:t>
            </a:r>
          </a:p>
          <a:p>
            <a:r>
              <a:rPr lang="cs-CZ" dirty="0" smtClean="0"/>
              <a:t>Deficit </a:t>
            </a:r>
            <a:r>
              <a:rPr lang="cs-CZ" dirty="0" err="1" smtClean="0"/>
              <a:t>Fe</a:t>
            </a:r>
            <a:r>
              <a:rPr lang="cs-CZ" dirty="0" smtClean="0"/>
              <a:t> – nejčastější deficit nutriční</a:t>
            </a:r>
          </a:p>
          <a:p>
            <a:r>
              <a:rPr lang="cs-CZ" dirty="0" smtClean="0"/>
              <a:t>Příznaky: </a:t>
            </a:r>
            <a:r>
              <a:rPr lang="cs-CZ" dirty="0" err="1" smtClean="0"/>
              <a:t>mikrocytární</a:t>
            </a:r>
            <a:r>
              <a:rPr lang="cs-CZ" dirty="0" smtClean="0"/>
              <a:t> anemie – slabost, únava, atrofie</a:t>
            </a:r>
          </a:p>
          <a:p>
            <a:r>
              <a:rPr lang="cs-CZ" dirty="0" smtClean="0"/>
              <a:t>Lokální projevy</a:t>
            </a:r>
          </a:p>
          <a:p>
            <a:r>
              <a:rPr lang="cs-CZ" dirty="0" smtClean="0"/>
              <a:t>Zásoba železa až 1 rok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481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Jídelníček pro ženu</a:t>
            </a:r>
          </a:p>
          <a:p>
            <a:r>
              <a:rPr lang="cs-CZ" dirty="0" smtClean="0"/>
              <a:t>Jídelníček pro muže na týden</a:t>
            </a:r>
          </a:p>
          <a:p>
            <a:r>
              <a:rPr lang="cs-CZ" dirty="0" smtClean="0"/>
              <a:t>Potraviny s obsahem železa vyšším a dobrou vstřebatelností, </a:t>
            </a:r>
            <a:r>
              <a:rPr lang="cs-CZ" smtClean="0"/>
              <a:t>i gramáž – 10-15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26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15</TotalTime>
  <Words>345</Words>
  <Application>Microsoft Office PowerPoint</Application>
  <PresentationFormat>Předvádění na obrazovce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Austin</vt:lpstr>
      <vt:lpstr>železo</vt:lpstr>
      <vt:lpstr>Referenční hodnoty</vt:lpstr>
      <vt:lpstr>Železo - Funkce</vt:lpstr>
      <vt:lpstr>Zdroje a metabolismus:</vt:lpstr>
      <vt:lpstr>Prezentace aplikace PowerPoint</vt:lpstr>
      <vt:lpstr>Ferritin </vt:lpstr>
      <vt:lpstr>Úkol: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železo</dc:title>
  <dc:creator>User</dc:creator>
  <cp:lastModifiedBy>User</cp:lastModifiedBy>
  <cp:revision>2</cp:revision>
  <dcterms:created xsi:type="dcterms:W3CDTF">2014-10-02T11:23:25Z</dcterms:created>
  <dcterms:modified xsi:type="dcterms:W3CDTF">2014-10-02T11:39:02Z</dcterms:modified>
</cp:coreProperties>
</file>