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9" r:id="rId3"/>
    <p:sldId id="257" r:id="rId4"/>
    <p:sldId id="277" r:id="rId5"/>
    <p:sldId id="286" r:id="rId6"/>
    <p:sldId id="266" r:id="rId7"/>
    <p:sldId id="265" r:id="rId8"/>
    <p:sldId id="267" r:id="rId9"/>
    <p:sldId id="268" r:id="rId10"/>
    <p:sldId id="259" r:id="rId11"/>
    <p:sldId id="260" r:id="rId12"/>
    <p:sldId id="261" r:id="rId13"/>
    <p:sldId id="262" r:id="rId14"/>
    <p:sldId id="263" r:id="rId15"/>
    <p:sldId id="264" r:id="rId16"/>
    <p:sldId id="281" r:id="rId17"/>
    <p:sldId id="282" r:id="rId18"/>
    <p:sldId id="283" r:id="rId19"/>
    <p:sldId id="284" r:id="rId20"/>
    <p:sldId id="285" r:id="rId21"/>
    <p:sldId id="258" r:id="rId22"/>
    <p:sldId id="287" r:id="rId23"/>
    <p:sldId id="28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4" autoAdjust="0"/>
    <p:restoredTop sz="94580" autoAdjust="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46817-C11F-4CB2-AE79-96F80557EE68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7349A-2108-4A46-A4B3-688C4BCE60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60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D8068A-B9D4-474C-8FBC-AB398476DEEF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AA17E-F999-47B6-9028-CB29CB953077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C0EEE-EB4E-43B1-847C-44877E22EA9C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369DE-A892-4145-A38A-8683EEC7042E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5D495-C7E6-4BAC-8564-50D7CD660FF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9CB2CC-38EE-4996-83ED-5674FCA412F7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8D6EFD0-342C-4849-81CE-85F4E3BD2762}" type="slidenum">
              <a:rPr lang="cs-CZ" altLang="cs-CZ" smtClean="0"/>
              <a:pPr eaLnBrk="1" hangingPunct="1"/>
              <a:t>21</a:t>
            </a:fld>
            <a:endParaRPr lang="cs-CZ" altLang="cs-CZ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z="1600" dirty="0" smtClean="0"/>
              <a:t>-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A11C46F-DC52-4B23-A3D4-961E3F9E98EE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14EFE-9FB4-405F-AADA-0FB72CC8B542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5046851-5B74-40A5-AE9C-ABC156C255E3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6723156-DDB7-4B44-93E9-E419E64CDD66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A29CA97-02F8-4519-809E-9D164754A16C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E602106-A193-41CD-BDEB-8B73CD4F35A9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ED78599-5ADB-4007-95F9-78EF8A3A6AFB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68D1864-D1AD-4F68-8316-DF0DFD39ACDE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11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70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42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74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45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3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53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0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44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59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4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D58F-4D28-4D32-B8BA-66BD75C063DD}" type="datetimeFigureOut">
              <a:rPr lang="cs-CZ" smtClean="0"/>
              <a:t>29. 9. 2014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63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mperament.wladik.net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ografologii.blogspot.com/2007/10/extraverze-introverze.html" TargetMode="External"/><Relationship Id="rId2" Type="http://schemas.openxmlformats.org/officeDocument/2006/relationships/hyperlink" Target="http://ografologii.blogspot.com/2007/10/jungova-funkn-typologi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estosobnosti.zarohem.cz/" TargetMode="External"/><Relationship Id="rId4" Type="http://schemas.openxmlformats.org/officeDocument/2006/relationships/hyperlink" Target="http://ografologii.blogspot.com/2008/05/obecn-popis-typ-podle-junga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lysvet.cz/iq-test-zdarma-i-s-vysledk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844824"/>
            <a:ext cx="7772400" cy="1470025"/>
          </a:xfrm>
        </p:spPr>
        <p:txBody>
          <a:bodyPr/>
          <a:lstStyle/>
          <a:p>
            <a:r>
              <a:rPr lang="cs-CZ" b="1" dirty="0" smtClean="0"/>
              <a:t>OSOBNOST sportovce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07667" y="3429000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Seminář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14573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285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52400" y="1905000"/>
            <a:ext cx="9144000" cy="594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600" dirty="0" smtClean="0"/>
              <a:t>                                      </a:t>
            </a:r>
            <a:endParaRPr lang="cs-CZ" altLang="cs-CZ" sz="1900" dirty="0" smtClean="0"/>
          </a:p>
        </p:txBody>
      </p:sp>
      <p:sp>
        <p:nvSpPr>
          <p:cNvPr id="375812" name="Line 4"/>
          <p:cNvSpPr>
            <a:spLocks noChangeShapeType="1"/>
          </p:cNvSpPr>
          <p:nvPr/>
        </p:nvSpPr>
        <p:spPr bwMode="auto">
          <a:xfrm>
            <a:off x="4267200" y="2438400"/>
            <a:ext cx="0" cy="3429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5813" name="Line 5"/>
          <p:cNvSpPr>
            <a:spLocks noChangeShapeType="1"/>
          </p:cNvSpPr>
          <p:nvPr/>
        </p:nvSpPr>
        <p:spPr bwMode="auto">
          <a:xfrm>
            <a:off x="2514600" y="4038600"/>
            <a:ext cx="35052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5814" name="Rectangle 6"/>
          <p:cNvSpPr>
            <a:spLocks noChangeArrowheads="1"/>
          </p:cNvSpPr>
          <p:nvPr/>
        </p:nvSpPr>
        <p:spPr bwMode="auto">
          <a:xfrm>
            <a:off x="2667000" y="19050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Impact" pitchFamily="34" charset="0"/>
              </a:rPr>
              <a:t>Vysoká emocionalita</a:t>
            </a:r>
          </a:p>
        </p:txBody>
      </p:sp>
      <p:sp>
        <p:nvSpPr>
          <p:cNvPr id="375815" name="Rectangle 7"/>
          <p:cNvSpPr>
            <a:spLocks noChangeArrowheads="1"/>
          </p:cNvSpPr>
          <p:nvPr/>
        </p:nvSpPr>
        <p:spPr bwMode="auto">
          <a:xfrm>
            <a:off x="2743200" y="59436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Impact" pitchFamily="34" charset="0"/>
              </a:rPr>
              <a:t>Nízká emocionalita</a:t>
            </a: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914400" y="38100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Introverze</a:t>
            </a:r>
          </a:p>
        </p:txBody>
      </p:sp>
      <p:sp>
        <p:nvSpPr>
          <p:cNvPr id="375817" name="Rectangle 9"/>
          <p:cNvSpPr>
            <a:spLocks noChangeArrowheads="1"/>
          </p:cNvSpPr>
          <p:nvPr/>
        </p:nvSpPr>
        <p:spPr bwMode="auto">
          <a:xfrm>
            <a:off x="6019800" y="3810000"/>
            <a:ext cx="2133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Extraverze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75818" name="Rectangle 10"/>
          <p:cNvSpPr>
            <a:spLocks noChangeArrowheads="1"/>
          </p:cNvSpPr>
          <p:nvPr/>
        </p:nvSpPr>
        <p:spPr bwMode="auto">
          <a:xfrm>
            <a:off x="1371600" y="4800600"/>
            <a:ext cx="1905000" cy="457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chemeClr val="hlink"/>
                </a:solidFill>
                <a:latin typeface="Impact" pitchFamily="34" charset="0"/>
              </a:rPr>
              <a:t>FLEGMATIK</a:t>
            </a:r>
            <a:endParaRPr lang="cs-CZ" altLang="cs-CZ" sz="2400" dirty="0">
              <a:solidFill>
                <a:srgbClr val="CC6600"/>
              </a:solidFill>
              <a:latin typeface="Impact" pitchFamily="34" charset="0"/>
            </a:endParaRPr>
          </a:p>
        </p:txBody>
      </p:sp>
      <p:sp>
        <p:nvSpPr>
          <p:cNvPr id="375819" name="Rectangle 11"/>
          <p:cNvSpPr>
            <a:spLocks noChangeArrowheads="1"/>
          </p:cNvSpPr>
          <p:nvPr/>
        </p:nvSpPr>
        <p:spPr bwMode="auto">
          <a:xfrm>
            <a:off x="5410200" y="2667000"/>
            <a:ext cx="1600200" cy="457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chemeClr val="accent2"/>
                </a:solidFill>
                <a:latin typeface="Impact" pitchFamily="34" charset="0"/>
              </a:rPr>
              <a:t>CHOLERIK</a:t>
            </a:r>
          </a:p>
        </p:txBody>
      </p:sp>
      <p:sp>
        <p:nvSpPr>
          <p:cNvPr id="375820" name="Rectangle 12"/>
          <p:cNvSpPr>
            <a:spLocks noChangeArrowheads="1"/>
          </p:cNvSpPr>
          <p:nvPr/>
        </p:nvSpPr>
        <p:spPr bwMode="auto">
          <a:xfrm>
            <a:off x="5486400" y="4800600"/>
            <a:ext cx="1600200" cy="457200"/>
          </a:xfrm>
          <a:prstGeom prst="rect">
            <a:avLst/>
          </a:prstGeom>
          <a:solidFill>
            <a:srgbClr val="777777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FFFF66"/>
                </a:solidFill>
                <a:latin typeface="Impact" pitchFamily="34" charset="0"/>
              </a:rPr>
              <a:t>SANGVINIK</a:t>
            </a:r>
          </a:p>
        </p:txBody>
      </p:sp>
      <p:sp>
        <p:nvSpPr>
          <p:cNvPr id="375821" name="Rectangle 13"/>
          <p:cNvSpPr>
            <a:spLocks noChangeArrowheads="1"/>
          </p:cNvSpPr>
          <p:nvPr/>
        </p:nvSpPr>
        <p:spPr bwMode="auto">
          <a:xfrm>
            <a:off x="1371600" y="2667000"/>
            <a:ext cx="1905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>
                <a:latin typeface="Impact" pitchFamily="34" charset="0"/>
              </a:rPr>
              <a:t>MELANCHOLIK</a:t>
            </a:r>
            <a:endParaRPr lang="cs-CZ" altLang="cs-CZ" sz="1900"/>
          </a:p>
        </p:txBody>
      </p:sp>
      <p:pic>
        <p:nvPicPr>
          <p:cNvPr id="14" name="Obrázek 13" descr="hjfund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123"/>
            <a:ext cx="1493304" cy="199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96552" y="332657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altLang="cs-CZ" dirty="0" err="1" smtClean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</a:rPr>
              <a:t>Eysenckova</a:t>
            </a:r>
            <a:r>
              <a:rPr lang="cs-CZ" altLang="cs-CZ" dirty="0" smtClean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</a:rPr>
              <a:t> typologie faktorová</a:t>
            </a:r>
            <a:br>
              <a:rPr lang="cs-CZ" altLang="cs-CZ" dirty="0" smtClean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</a:rPr>
            </a:br>
            <a:endParaRPr lang="cs-CZ" sz="31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20734" y="993268"/>
            <a:ext cx="5237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dirty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  <a:hlinkClick r:id="rId4"/>
              </a:rPr>
              <a:t>http://temperament.wladik.net</a:t>
            </a:r>
            <a:r>
              <a:rPr lang="cs-CZ" altLang="cs-CZ" sz="2400" dirty="0" smtClean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  <a:hlinkClick r:id="rId4"/>
              </a:rPr>
              <a:t>/</a:t>
            </a:r>
            <a:endParaRPr lang="cs-CZ" altLang="cs-CZ" sz="2400" dirty="0" smtClean="0">
              <a:solidFill>
                <a:srgbClr val="002060"/>
              </a:solidFill>
              <a:latin typeface="Arial" panose="020B0604020202020204" pitchFamily="34" charset="0"/>
              <a:ea typeface="FangSong" panose="02010609060101010101" pitchFamily="49" charset="-122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9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2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37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2" grpId="0" animBg="1"/>
      <p:bldP spid="375813" grpId="0" animBg="1"/>
      <p:bldP spid="375814" grpId="0" autoUpdateAnimBg="0"/>
      <p:bldP spid="375815" grpId="0" autoUpdateAnimBg="0"/>
      <p:bldP spid="375816" grpId="0" autoUpdateAnimBg="0"/>
      <p:bldP spid="375817" grpId="0" autoUpdateAnimBg="0"/>
      <p:bldP spid="375818" grpId="0" animBg="1" autoUpdateAnimBg="0"/>
      <p:bldP spid="375819" grpId="0" animBg="1" autoUpdateAnimBg="0"/>
      <p:bldP spid="375820" grpId="0" animBg="1" autoUpdateAnimBg="0"/>
      <p:bldP spid="37582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Line 2"/>
          <p:cNvSpPr>
            <a:spLocks noChangeShapeType="1"/>
          </p:cNvSpPr>
          <p:nvPr/>
        </p:nvSpPr>
        <p:spPr bwMode="auto">
          <a:xfrm flipH="1">
            <a:off x="1447800" y="1600200"/>
            <a:ext cx="0" cy="525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6835" name="Line 3"/>
          <p:cNvSpPr>
            <a:spLocks noChangeShapeType="1"/>
          </p:cNvSpPr>
          <p:nvPr/>
        </p:nvSpPr>
        <p:spPr bwMode="auto">
          <a:xfrm>
            <a:off x="0" y="5943600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6836" name="Rectangle 4"/>
          <p:cNvSpPr>
            <a:spLocks noChangeArrowheads="1"/>
          </p:cNvSpPr>
          <p:nvPr/>
        </p:nvSpPr>
        <p:spPr bwMode="auto">
          <a:xfrm>
            <a:off x="0" y="10668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Impact" pitchFamily="34" charset="0"/>
              </a:rPr>
              <a:t>Vysoká emocionalita</a:t>
            </a:r>
          </a:p>
        </p:txBody>
      </p:sp>
      <p:sp>
        <p:nvSpPr>
          <p:cNvPr id="376837" name="Rectangle 5"/>
          <p:cNvSpPr>
            <a:spLocks noChangeArrowheads="1"/>
          </p:cNvSpPr>
          <p:nvPr/>
        </p:nvSpPr>
        <p:spPr bwMode="auto">
          <a:xfrm>
            <a:off x="7162800" y="57150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Extraverze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76838" name="Rectangle 6"/>
          <p:cNvSpPr>
            <a:spLocks noChangeArrowheads="1"/>
          </p:cNvSpPr>
          <p:nvPr/>
        </p:nvSpPr>
        <p:spPr bwMode="auto">
          <a:xfrm>
            <a:off x="2286000" y="1600200"/>
            <a:ext cx="6477000" cy="1752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přímé a otevřené vyjadřování pocitů, názorů…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čitelnost, srozumitelnost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rychlé myšlení a reagování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akčnost</a:t>
            </a:r>
            <a:endParaRPr lang="cs-CZ" altLang="cs-C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2286000" y="3657600"/>
            <a:ext cx="6400800" cy="1752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horší kontrola emocí v zátěži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 konflikty v sociálních vztazích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rychlé změny naladění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nižší stabilita a vytrvalost</a:t>
            </a:r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title"/>
          </p:nvPr>
        </p:nvSpPr>
        <p:spPr>
          <a:xfrm>
            <a:off x="5943600" y="228600"/>
            <a:ext cx="2667000" cy="838200"/>
          </a:xfrm>
          <a:solidFill>
            <a:schemeClr val="accent1"/>
          </a:solidFill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Cholerik</a:t>
            </a:r>
          </a:p>
        </p:txBody>
      </p:sp>
    </p:spTree>
    <p:extLst>
      <p:ext uri="{BB962C8B-B14F-4D97-AF65-F5344CB8AC3E}">
        <p14:creationId xmlns:p14="http://schemas.microsoft.com/office/powerpoint/2010/main" val="313541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 animBg="1"/>
      <p:bldP spid="376835" grpId="0" animBg="1"/>
      <p:bldP spid="376836" grpId="0" autoUpdateAnimBg="0"/>
      <p:bldP spid="376837" grpId="0" autoUpdateAnimBg="0"/>
      <p:bldP spid="376838" grpId="0" animBg="1" autoUpdateAnimBg="0"/>
      <p:bldP spid="37683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Line 2"/>
          <p:cNvSpPr>
            <a:spLocks noChangeShapeType="1"/>
          </p:cNvSpPr>
          <p:nvPr/>
        </p:nvSpPr>
        <p:spPr bwMode="auto">
          <a:xfrm>
            <a:off x="7772400" y="0"/>
            <a:ext cx="0" cy="6172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7859" name="Line 3"/>
          <p:cNvSpPr>
            <a:spLocks noChangeShapeType="1"/>
          </p:cNvSpPr>
          <p:nvPr/>
        </p:nvSpPr>
        <p:spPr bwMode="auto">
          <a:xfrm>
            <a:off x="1752600" y="1524000"/>
            <a:ext cx="7391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7860" name="Rectangle 4"/>
          <p:cNvSpPr>
            <a:spLocks noChangeArrowheads="1"/>
          </p:cNvSpPr>
          <p:nvPr/>
        </p:nvSpPr>
        <p:spPr bwMode="auto">
          <a:xfrm>
            <a:off x="6096000" y="62484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Nízká emocionalita</a:t>
            </a:r>
          </a:p>
        </p:txBody>
      </p:sp>
      <p:sp>
        <p:nvSpPr>
          <p:cNvPr id="377861" name="Rectangle 5"/>
          <p:cNvSpPr>
            <a:spLocks noChangeArrowheads="1"/>
          </p:cNvSpPr>
          <p:nvPr/>
        </p:nvSpPr>
        <p:spPr bwMode="auto">
          <a:xfrm>
            <a:off x="0" y="1219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Introverze</a:t>
            </a:r>
            <a:endParaRPr lang="cs-CZ" altLang="cs-CZ" sz="1900">
              <a:latin typeface="Impact" pitchFamily="34" charset="0"/>
            </a:endParaRPr>
          </a:p>
        </p:txBody>
      </p:sp>
      <p:sp useBgFill="1">
        <p:nvSpPr>
          <p:cNvPr id="377862" name="Rectangle 6"/>
          <p:cNvSpPr>
            <a:spLocks noChangeArrowheads="1"/>
          </p:cNvSpPr>
          <p:nvPr/>
        </p:nvSpPr>
        <p:spPr bwMode="auto">
          <a:xfrm>
            <a:off x="3200400" y="1752600"/>
            <a:ext cx="4572000" cy="1905000"/>
          </a:xfrm>
          <a:prstGeom prst="rect">
            <a:avLst/>
          </a:prstGeom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klid a chladnokrevnost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důslednost  v práci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trpělivost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 odolnost, vytrvalost, přesnost</a:t>
            </a: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3200400" y="3733800"/>
            <a:ext cx="4572000" cy="2209800"/>
          </a:xfrm>
          <a:prstGeom prst="rect">
            <a:avLst/>
          </a:pr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opatrnost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těžkopádnost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pomalost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nečitelnost,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horší adaptibilita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381000" y="5943600"/>
            <a:ext cx="2318792" cy="6096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cs-CZ" altLang="cs-CZ" sz="3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Flegmatik</a:t>
            </a:r>
          </a:p>
        </p:txBody>
      </p:sp>
    </p:spTree>
    <p:extLst>
      <p:ext uri="{BB962C8B-B14F-4D97-AF65-F5344CB8AC3E}">
        <p14:creationId xmlns:p14="http://schemas.microsoft.com/office/powerpoint/2010/main" val="287044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8" grpId="0" animBg="1"/>
      <p:bldP spid="377859" grpId="0" animBg="1"/>
      <p:bldP spid="377860" grpId="0" autoUpdateAnimBg="0"/>
      <p:bldP spid="377861" grpId="0" autoUpdateAnimBg="0"/>
      <p:bldP spid="377862" grpId="0" animBg="1" autoUpdateAnimBg="0"/>
      <p:bldP spid="37786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Line 2"/>
          <p:cNvSpPr>
            <a:spLocks noChangeShapeType="1"/>
          </p:cNvSpPr>
          <p:nvPr/>
        </p:nvSpPr>
        <p:spPr bwMode="auto">
          <a:xfrm>
            <a:off x="1295400" y="0"/>
            <a:ext cx="0" cy="6248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883" name="Line 3"/>
          <p:cNvSpPr>
            <a:spLocks noChangeShapeType="1"/>
          </p:cNvSpPr>
          <p:nvPr/>
        </p:nvSpPr>
        <p:spPr bwMode="auto">
          <a:xfrm>
            <a:off x="0" y="1066800"/>
            <a:ext cx="800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auto">
          <a:xfrm>
            <a:off x="0" y="61722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Nízká emocionalita</a:t>
            </a:r>
          </a:p>
        </p:txBody>
      </p:sp>
      <p:sp>
        <p:nvSpPr>
          <p:cNvPr id="378885" name="Rectangle 5"/>
          <p:cNvSpPr>
            <a:spLocks noChangeArrowheads="1"/>
          </p:cNvSpPr>
          <p:nvPr/>
        </p:nvSpPr>
        <p:spPr bwMode="auto">
          <a:xfrm>
            <a:off x="7239000" y="5334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Extroverze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78886" name="Rectangle 6"/>
          <p:cNvSpPr>
            <a:spLocks noChangeArrowheads="1"/>
          </p:cNvSpPr>
          <p:nvPr/>
        </p:nvSpPr>
        <p:spPr bwMode="auto">
          <a:xfrm>
            <a:off x="1981200" y="1524000"/>
            <a:ext cx="5687144" cy="190500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optimismus</a:t>
            </a:r>
            <a:endParaRPr lang="cs-CZ" altLang="cs-CZ" sz="24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bezstarostnost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dobře snáší neúspěch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výborná a rychlá adaptace na změnu</a:t>
            </a:r>
            <a:endParaRPr lang="cs-CZ" altLang="cs-CZ" sz="24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2057400" y="3733800"/>
            <a:ext cx="5610944" cy="17526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nedotahuje věci do konce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tendence k sebepřeceňování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povrchnost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nestálost</a:t>
            </a:r>
          </a:p>
        </p:txBody>
      </p:sp>
      <p:sp>
        <p:nvSpPr>
          <p:cNvPr id="378888" name="Rectangle 8"/>
          <p:cNvSpPr>
            <a:spLocks noChangeArrowheads="1"/>
          </p:cNvSpPr>
          <p:nvPr/>
        </p:nvSpPr>
        <p:spPr bwMode="auto">
          <a:xfrm>
            <a:off x="6588224" y="6172200"/>
            <a:ext cx="2479576" cy="533400"/>
          </a:xfrm>
          <a:prstGeom prst="rect">
            <a:avLst/>
          </a:prstGeom>
          <a:solidFill>
            <a:srgbClr val="80808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32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SANGVINIK</a:t>
            </a:r>
          </a:p>
        </p:txBody>
      </p:sp>
    </p:spTree>
    <p:extLst>
      <p:ext uri="{BB962C8B-B14F-4D97-AF65-F5344CB8AC3E}">
        <p14:creationId xmlns:p14="http://schemas.microsoft.com/office/powerpoint/2010/main" val="57849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 animBg="1"/>
      <p:bldP spid="378883" grpId="0" animBg="1"/>
      <p:bldP spid="378884" grpId="0" autoUpdateAnimBg="0"/>
      <p:bldP spid="378885" grpId="0" autoUpdateAnimBg="0"/>
      <p:bldP spid="378886" grpId="0" animBg="1" autoUpdateAnimBg="0"/>
      <p:bldP spid="378887" grpId="0" animBg="1" autoUpdateAnimBg="0"/>
      <p:bldP spid="37888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Line 2"/>
          <p:cNvSpPr>
            <a:spLocks noChangeShapeType="1"/>
          </p:cNvSpPr>
          <p:nvPr/>
        </p:nvSpPr>
        <p:spPr bwMode="auto">
          <a:xfrm flipH="1">
            <a:off x="7924800" y="990600"/>
            <a:ext cx="0" cy="5867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907" name="Line 3"/>
          <p:cNvSpPr>
            <a:spLocks noChangeShapeType="1"/>
          </p:cNvSpPr>
          <p:nvPr/>
        </p:nvSpPr>
        <p:spPr bwMode="auto">
          <a:xfrm>
            <a:off x="609600" y="5943600"/>
            <a:ext cx="8534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5638800" y="4572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solidFill>
                  <a:schemeClr val="accent1"/>
                </a:solidFill>
                <a:latin typeface="Impact" pitchFamily="34" charset="0"/>
              </a:rPr>
              <a:t>Vysoká emocionalita</a:t>
            </a:r>
          </a:p>
        </p:txBody>
      </p:sp>
      <p:sp>
        <p:nvSpPr>
          <p:cNvPr id="379909" name="Rectangle 5"/>
          <p:cNvSpPr>
            <a:spLocks noChangeArrowheads="1"/>
          </p:cNvSpPr>
          <p:nvPr/>
        </p:nvSpPr>
        <p:spPr bwMode="auto">
          <a:xfrm>
            <a:off x="0" y="5410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</a:t>
            </a:r>
            <a:r>
              <a:rPr lang="cs-CZ" altLang="cs-CZ" sz="2400">
                <a:solidFill>
                  <a:schemeClr val="accent1"/>
                </a:solidFill>
                <a:latin typeface="Impact" pitchFamily="34" charset="0"/>
              </a:rPr>
              <a:t>Introverze</a:t>
            </a:r>
            <a:endParaRPr lang="cs-CZ" altLang="cs-CZ" sz="190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379910" name="Rectangle 6"/>
          <p:cNvSpPr>
            <a:spLocks noChangeArrowheads="1"/>
          </p:cNvSpPr>
          <p:nvPr/>
        </p:nvSpPr>
        <p:spPr bwMode="auto">
          <a:xfrm>
            <a:off x="457200" y="1600200"/>
            <a:ext cx="5181600" cy="1752600"/>
          </a:xfrm>
          <a:prstGeom prst="rect">
            <a:avLst/>
          </a:prstGeom>
          <a:solidFill>
            <a:srgbClr val="808000">
              <a:alpha val="5215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vysoká vnímavost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schopnost zvládat samotu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vysoká náročnost k vlastní osobě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sociální citlivost</a:t>
            </a:r>
            <a:endParaRPr lang="cs-CZ" altLang="cs-CZ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9911" name="Rectangle 7"/>
          <p:cNvSpPr>
            <a:spLocks noChangeArrowheads="1"/>
          </p:cNvSpPr>
          <p:nvPr/>
        </p:nvSpPr>
        <p:spPr bwMode="auto">
          <a:xfrm>
            <a:off x="457200" y="3429000"/>
            <a:ext cx="5181600" cy="1752600"/>
          </a:xfrm>
          <a:prstGeom prst="rect">
            <a:avLst/>
          </a:prstGeom>
          <a:solidFill>
            <a:schemeClr val="tx2">
              <a:alpha val="8392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nesmělost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nižší sebedůvěra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obtížné vyrovnávání s neúspěchem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400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snížená adaptabilita</a:t>
            </a: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3195464" cy="838200"/>
          </a:xfrm>
          <a:solidFill>
            <a:srgbClr val="808000">
              <a:alpha val="47842"/>
            </a:srgb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r" eaLnBrk="1" hangingPunct="1"/>
            <a:r>
              <a:rPr lang="cs-CZ" altLang="cs-CZ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Melancholik</a:t>
            </a:r>
          </a:p>
        </p:txBody>
      </p:sp>
    </p:spTree>
    <p:extLst>
      <p:ext uri="{BB962C8B-B14F-4D97-AF65-F5344CB8AC3E}">
        <p14:creationId xmlns:p14="http://schemas.microsoft.com/office/powerpoint/2010/main" val="21659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7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 animBg="1"/>
      <p:bldP spid="379907" grpId="0" animBg="1"/>
      <p:bldP spid="379908" grpId="0" autoUpdateAnimBg="0"/>
      <p:bldP spid="379909" grpId="0" autoUpdateAnimBg="0"/>
      <p:bldP spid="379910" grpId="0" animBg="1" autoUpdateAnimBg="0"/>
      <p:bldP spid="37991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4876800" y="2133600"/>
            <a:ext cx="3505200" cy="1219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horší kontrola emocí v zátěži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 konflikty v sociálních vztazích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rychlé změny naladění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accent2"/>
                </a:solidFill>
                <a:latin typeface="Impact" pitchFamily="34" charset="0"/>
              </a:rPr>
              <a:t>- </a:t>
            </a: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nižší stabilita a vytrvalost</a:t>
            </a:r>
          </a:p>
        </p:txBody>
      </p:sp>
      <p:sp>
        <p:nvSpPr>
          <p:cNvPr id="380930" name="Line 2"/>
          <p:cNvSpPr>
            <a:spLocks noChangeShapeType="1"/>
          </p:cNvSpPr>
          <p:nvPr/>
        </p:nvSpPr>
        <p:spPr bwMode="auto">
          <a:xfrm>
            <a:off x="4648200" y="838200"/>
            <a:ext cx="0" cy="5486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0931" name="Line 3"/>
          <p:cNvSpPr>
            <a:spLocks noChangeShapeType="1"/>
          </p:cNvSpPr>
          <p:nvPr/>
        </p:nvSpPr>
        <p:spPr bwMode="auto">
          <a:xfrm flipV="1">
            <a:off x="1447800" y="3505200"/>
            <a:ext cx="60960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2971800" y="228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Vysoká emocionalita</a:t>
            </a:r>
          </a:p>
        </p:txBody>
      </p:sp>
      <p:sp>
        <p:nvSpPr>
          <p:cNvPr id="380933" name="Rectangle 5"/>
          <p:cNvSpPr>
            <a:spLocks noChangeArrowheads="1"/>
          </p:cNvSpPr>
          <p:nvPr/>
        </p:nvSpPr>
        <p:spPr bwMode="auto">
          <a:xfrm>
            <a:off x="2971800" y="63246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Nízká emocionalita</a:t>
            </a:r>
          </a:p>
        </p:txBody>
      </p:sp>
      <p:sp>
        <p:nvSpPr>
          <p:cNvPr id="380934" name="Rectangle 6"/>
          <p:cNvSpPr>
            <a:spLocks noChangeArrowheads="1"/>
          </p:cNvSpPr>
          <p:nvPr/>
        </p:nvSpPr>
        <p:spPr bwMode="auto">
          <a:xfrm>
            <a:off x="0" y="3276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Introverze</a:t>
            </a:r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7543800" y="3276600"/>
            <a:ext cx="160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Extraverze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80940" name="Rectangle 12"/>
          <p:cNvSpPr>
            <a:spLocks noChangeArrowheads="1"/>
          </p:cNvSpPr>
          <p:nvPr/>
        </p:nvSpPr>
        <p:spPr bwMode="auto">
          <a:xfrm>
            <a:off x="533400" y="762000"/>
            <a:ext cx="3886200" cy="1295400"/>
          </a:xfrm>
          <a:prstGeom prst="rect">
            <a:avLst/>
          </a:prstGeom>
          <a:solidFill>
            <a:srgbClr val="808000">
              <a:alpha val="5215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latin typeface="Impact" pitchFamily="34" charset="0"/>
              </a:rPr>
              <a:t>+ </a:t>
            </a:r>
            <a:r>
              <a:rPr lang="cs-CZ" altLang="cs-CZ" sz="1600">
                <a:latin typeface="Impact" pitchFamily="34" charset="0"/>
              </a:rPr>
              <a:t>vysoká vnímavost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latin typeface="Impact" pitchFamily="34" charset="0"/>
              </a:rPr>
              <a:t>+ schopnost zvládat samotu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latin typeface="Impact" pitchFamily="34" charset="0"/>
              </a:rPr>
              <a:t>+ vysoká náročnost k vlastní osobě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latin typeface="Impact" pitchFamily="34" charset="0"/>
              </a:rPr>
              <a:t>+ sociální citlivost</a:t>
            </a:r>
            <a:endParaRPr lang="cs-CZ" altLang="cs-CZ" sz="1600" b="1">
              <a:solidFill>
                <a:schemeClr val="accent2"/>
              </a:solidFill>
              <a:latin typeface="Impact" pitchFamily="34" charset="0"/>
            </a:endParaRPr>
          </a:p>
        </p:txBody>
      </p:sp>
      <p:sp>
        <p:nvSpPr>
          <p:cNvPr id="380941" name="Rectangle 13"/>
          <p:cNvSpPr>
            <a:spLocks noChangeArrowheads="1"/>
          </p:cNvSpPr>
          <p:nvPr/>
        </p:nvSpPr>
        <p:spPr bwMode="auto">
          <a:xfrm>
            <a:off x="533400" y="2133600"/>
            <a:ext cx="3886200" cy="1219200"/>
          </a:xfrm>
          <a:prstGeom prst="rect">
            <a:avLst/>
          </a:prstGeom>
          <a:solidFill>
            <a:schemeClr val="tx2">
              <a:alpha val="8392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ACA800"/>
                </a:solidFill>
                <a:latin typeface="Impact" pitchFamily="34" charset="0"/>
              </a:rPr>
              <a:t>- nesmělost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ACA800"/>
                </a:solidFill>
                <a:latin typeface="Impact" pitchFamily="34" charset="0"/>
              </a:rPr>
              <a:t>- nižší sebedůvěra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ACA800"/>
                </a:solidFill>
                <a:latin typeface="Impact" pitchFamily="34" charset="0"/>
              </a:rPr>
              <a:t>- obtížné vyrovnávání s neúspěchem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rgbClr val="ACA800"/>
                </a:solidFill>
                <a:latin typeface="Impact" pitchFamily="34" charset="0"/>
              </a:rPr>
              <a:t>- </a:t>
            </a:r>
            <a:r>
              <a:rPr lang="cs-CZ" altLang="cs-CZ" sz="1600">
                <a:solidFill>
                  <a:srgbClr val="ACA800"/>
                </a:solidFill>
                <a:latin typeface="Impact" pitchFamily="34" charset="0"/>
              </a:rPr>
              <a:t>snížená adaptabilita</a:t>
            </a:r>
          </a:p>
        </p:txBody>
      </p:sp>
      <p:sp>
        <p:nvSpPr>
          <p:cNvPr id="380942" name="Rectangle 14"/>
          <p:cNvSpPr>
            <a:spLocks noChangeArrowheads="1"/>
          </p:cNvSpPr>
          <p:nvPr/>
        </p:nvSpPr>
        <p:spPr bwMode="auto">
          <a:xfrm>
            <a:off x="4724400" y="3657600"/>
            <a:ext cx="3581400" cy="129540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rgbClr val="FFFF66"/>
                </a:solidFill>
                <a:latin typeface="Impact" pitchFamily="34" charset="0"/>
              </a:rPr>
              <a:t>+ </a:t>
            </a: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optimismus</a:t>
            </a:r>
            <a:endParaRPr lang="cs-CZ" altLang="cs-CZ" sz="1600" b="1">
              <a:solidFill>
                <a:srgbClr val="FFFF66"/>
              </a:solidFill>
              <a:latin typeface="Impact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bezstarostnost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dobře snáší neúspěch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 výborná a rychlá adaptace na změnu</a:t>
            </a:r>
            <a:endParaRPr lang="cs-CZ" altLang="cs-CZ" sz="1600" b="1">
              <a:solidFill>
                <a:srgbClr val="FFFF66"/>
              </a:solidFill>
              <a:latin typeface="Impact" pitchFamily="34" charset="0"/>
            </a:endParaRPr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4800600" y="5105400"/>
            <a:ext cx="3581400" cy="1219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nedotahuje věci do konce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tendence k sebepřeceňování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povrchnost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rgbClr val="4D4D4D"/>
                </a:solidFill>
                <a:latin typeface="Impact" pitchFamily="34" charset="0"/>
              </a:rPr>
              <a:t>-</a:t>
            </a: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  nestálost</a:t>
            </a:r>
          </a:p>
        </p:txBody>
      </p:sp>
      <p:sp useBgFill="1">
        <p:nvSpPr>
          <p:cNvPr id="377862" name="Rectangle 6"/>
          <p:cNvSpPr>
            <a:spLocks noChangeArrowheads="1"/>
          </p:cNvSpPr>
          <p:nvPr/>
        </p:nvSpPr>
        <p:spPr bwMode="auto">
          <a:xfrm>
            <a:off x="533400" y="3733800"/>
            <a:ext cx="3886200" cy="1219200"/>
          </a:xfrm>
          <a:prstGeom prst="rect">
            <a:avLst/>
          </a:prstGeom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 dirty="0">
                <a:solidFill>
                  <a:schemeClr val="hlink"/>
                </a:solidFill>
                <a:latin typeface="Impact" pitchFamily="34" charset="0"/>
              </a:rPr>
              <a:t>+ </a:t>
            </a: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klid a chladnokrevnost</a:t>
            </a:r>
            <a:r>
              <a:rPr lang="cs-CZ" altLang="cs-CZ" sz="1600" b="1" dirty="0">
                <a:solidFill>
                  <a:schemeClr val="hlink"/>
                </a:solidFill>
                <a:latin typeface="Impact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důslednost  v práci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trpělivost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 odolnost, vytrvalost, přesnost</a:t>
            </a:r>
            <a:endParaRPr lang="cs-CZ" altLang="cs-CZ" sz="1600" b="1" dirty="0">
              <a:solidFill>
                <a:schemeClr val="hlink"/>
              </a:solidFill>
              <a:latin typeface="Impact" pitchFamily="34" charset="0"/>
            </a:endParaRPr>
          </a:p>
        </p:txBody>
      </p:sp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533400" y="5029200"/>
            <a:ext cx="3886200" cy="1219200"/>
          </a:xfrm>
          <a:prstGeom prst="rect">
            <a:avLst/>
          </a:pr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opatrnost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pomalost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bg1"/>
                </a:solidFill>
                <a:latin typeface="Impact" pitchFamily="34" charset="0"/>
              </a:rPr>
              <a:t>-</a:t>
            </a: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nečitelnost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horší adaptibilita</a:t>
            </a:r>
          </a:p>
        </p:txBody>
      </p:sp>
      <p:sp>
        <p:nvSpPr>
          <p:cNvPr id="376838" name="Rectangle 6"/>
          <p:cNvSpPr>
            <a:spLocks noChangeArrowheads="1"/>
          </p:cNvSpPr>
          <p:nvPr/>
        </p:nvSpPr>
        <p:spPr bwMode="auto">
          <a:xfrm>
            <a:off x="4876800" y="762000"/>
            <a:ext cx="35052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accent1"/>
                </a:solidFill>
                <a:latin typeface="Impact" pitchFamily="34" charset="0"/>
              </a:rPr>
              <a:t>+ </a:t>
            </a: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přímé a otevřené vyjadřování pocitů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čitelnost, srozumitelnost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rychlé myšlení a reagování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akčnost</a:t>
            </a:r>
            <a:endParaRPr lang="cs-CZ" altLang="cs-CZ" sz="1600" b="1">
              <a:solidFill>
                <a:schemeClr val="accent1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1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9" grpId="0" animBg="1" autoUpdateAnimBg="0"/>
      <p:bldP spid="380930" grpId="0" animBg="1"/>
      <p:bldP spid="380931" grpId="0" animBg="1"/>
      <p:bldP spid="380932" grpId="0" autoUpdateAnimBg="0"/>
      <p:bldP spid="380933" grpId="0" autoUpdateAnimBg="0"/>
      <p:bldP spid="380934" grpId="0" autoUpdateAnimBg="0"/>
      <p:bldP spid="380935" grpId="0" autoUpdateAnimBg="0"/>
      <p:bldP spid="380940" grpId="0" animBg="1" autoUpdateAnimBg="0"/>
      <p:bldP spid="380941" grpId="0" animBg="1" autoUpdateAnimBg="0"/>
      <p:bldP spid="380942" grpId="0" animBg="1" autoUpdateAnimBg="0"/>
      <p:bldP spid="378887" grpId="0" animBg="1" autoUpdateAnimBg="0"/>
      <p:bldP spid="377862" grpId="0" animBg="1" autoUpdateAnimBg="0"/>
      <p:bldP spid="377863" grpId="0" animBg="1" autoUpdateAnimBg="0"/>
      <p:bldP spid="37683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8335-C8DC-43B9-8567-698140B99BBB}" type="datetime1">
              <a:rPr lang="cs-CZ" altLang="cs-CZ"/>
              <a:pPr/>
              <a:t>29. 9. 2014</a:t>
            </a:fld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F5141-C5B4-47DC-8C66-511149EFB2A7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-252536" y="118409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         </a:t>
            </a:r>
            <a:br>
              <a:rPr lang="cs-CZ" altLang="cs-CZ" dirty="0"/>
            </a:br>
            <a:r>
              <a:rPr lang="cs-CZ" altLang="cs-CZ" b="1" dirty="0" smtClean="0">
                <a:solidFill>
                  <a:srgbClr val="002060"/>
                </a:solidFill>
              </a:rPr>
              <a:t>Typologie Sigmunda Freuda</a:t>
            </a:r>
            <a:endParaRPr lang="cs-CZ" altLang="cs-CZ" b="1" dirty="0">
              <a:solidFill>
                <a:srgbClr val="00206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114652"/>
            <a:ext cx="8496944" cy="4713387"/>
          </a:xfrm>
        </p:spPr>
        <p:txBody>
          <a:bodyPr/>
          <a:lstStyle/>
          <a:p>
            <a:r>
              <a:rPr lang="cs-CZ" altLang="cs-CZ" b="1" dirty="0"/>
              <a:t>Typy osobnosti</a:t>
            </a:r>
            <a:r>
              <a:rPr lang="cs-CZ" altLang="cs-CZ" dirty="0"/>
              <a:t> (vycházely z </a:t>
            </a:r>
            <a:r>
              <a:rPr lang="cs-CZ" altLang="cs-CZ" b="1" i="1" dirty="0"/>
              <a:t>fixací</a:t>
            </a:r>
            <a:r>
              <a:rPr lang="cs-CZ" altLang="cs-CZ" dirty="0"/>
              <a:t> dospělého jedince na </a:t>
            </a:r>
            <a:r>
              <a:rPr lang="cs-CZ" altLang="cs-CZ" dirty="0" smtClean="0"/>
              <a:t>rané vývojové stádium </a:t>
            </a:r>
            <a:r>
              <a:rPr lang="cs-CZ" altLang="cs-CZ" dirty="0"/>
              <a:t>– vracení k stadiím </a:t>
            </a:r>
            <a:r>
              <a:rPr lang="cs-CZ" altLang="cs-CZ" i="1" dirty="0"/>
              <a:t>vývoje libida</a:t>
            </a:r>
            <a:r>
              <a:rPr lang="cs-CZ" altLang="cs-CZ" i="1" dirty="0" smtClean="0"/>
              <a:t>):</a:t>
            </a:r>
          </a:p>
          <a:p>
            <a:pPr marL="0" indent="0">
              <a:buNone/>
            </a:pPr>
            <a:endParaRPr lang="cs-CZ" altLang="cs-CZ" sz="1800" i="1" dirty="0"/>
          </a:p>
          <a:p>
            <a:pPr>
              <a:buFont typeface="Wingdings" pitchFamily="2" charset="2"/>
              <a:buNone/>
            </a:pPr>
            <a:r>
              <a:rPr lang="cs-CZ" altLang="cs-CZ" i="1" dirty="0"/>
              <a:t>   - typ orální</a:t>
            </a:r>
          </a:p>
          <a:p>
            <a:pPr>
              <a:buFont typeface="Wingdings" pitchFamily="2" charset="2"/>
              <a:buNone/>
            </a:pPr>
            <a:r>
              <a:rPr lang="cs-CZ" altLang="cs-CZ" i="1" dirty="0"/>
              <a:t>   - typ anální</a:t>
            </a:r>
          </a:p>
          <a:p>
            <a:pPr>
              <a:buFont typeface="Wingdings" pitchFamily="2" charset="2"/>
              <a:buNone/>
            </a:pPr>
            <a:r>
              <a:rPr lang="cs-CZ" altLang="cs-CZ" i="1" dirty="0"/>
              <a:t>   - typ falický</a:t>
            </a:r>
          </a:p>
          <a:p>
            <a:pPr>
              <a:buFont typeface="Wingdings" pitchFamily="2" charset="2"/>
              <a:buNone/>
            </a:pPr>
            <a:r>
              <a:rPr lang="cs-CZ" altLang="cs-CZ" i="1" dirty="0"/>
              <a:t>   - typ genitální</a:t>
            </a:r>
          </a:p>
          <a:p>
            <a:pPr>
              <a:buFont typeface="Wingdings" pitchFamily="2" charset="2"/>
              <a:buNone/>
            </a:pPr>
            <a:endParaRPr lang="cs-CZ" altLang="cs-CZ" i="1" dirty="0"/>
          </a:p>
          <a:p>
            <a:endParaRPr lang="cs-CZ" altLang="cs-CZ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3412" r="3882" b="4823"/>
          <a:stretch/>
        </p:blipFill>
        <p:spPr bwMode="auto">
          <a:xfrm>
            <a:off x="7020272" y="118409"/>
            <a:ext cx="1660083" cy="179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31130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B575-AFC6-47EB-B57D-19F442D7BDDB}" type="datetime1">
              <a:rPr lang="cs-CZ" altLang="cs-CZ"/>
              <a:pPr/>
              <a:t>29. 9. 2014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652B-6797-4254-97A5-A479EFE657BB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136904" cy="638944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>
                <a:solidFill>
                  <a:srgbClr val="002060"/>
                </a:solidFill>
              </a:rPr>
              <a:t>Typ orální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100" dirty="0">
                <a:latin typeface="Arial" panose="020B0604020202020204" pitchFamily="34" charset="0"/>
                <a:cs typeface="Arial" panose="020B0604020202020204" pitchFamily="34" charset="0"/>
              </a:rPr>
              <a:t>jedinec vracený k fázi infantilního orálního erotismu a je proto:</a:t>
            </a:r>
            <a:br>
              <a:rPr lang="cs-CZ" altLang="cs-CZ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1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  <a:t>) orálně závislý, optimistický, avšak bez iniciativy, </a:t>
            </a:r>
            <a:r>
              <a:rPr lang="cs-CZ" altLang="cs-CZ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odpovědnosti, </a:t>
            </a:r>
            <a: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  <a:t>se sklonem k </a:t>
            </a:r>
            <a:r>
              <a:rPr lang="cs-CZ" altLang="cs-CZ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parazitizmu</a:t>
            </a:r>
            <a: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  <a:t>b) orálně agresivní, nejistý, hledající pomoc</a:t>
            </a:r>
            <a:r>
              <a:rPr lang="cs-CZ" altLang="cs-CZ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cs-CZ" altLang="cs-CZ" sz="3100" i="1" dirty="0">
                <a:latin typeface="Arial" panose="020B0604020202020204" pitchFamily="34" charset="0"/>
                <a:cs typeface="Arial" panose="020B0604020202020204" pitchFamily="34" charset="0"/>
              </a:rPr>
              <a:t>sklonům k depresím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flipH="1">
            <a:off x="15321880" y="1700808"/>
            <a:ext cx="483368" cy="452596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46114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8387-1E9E-440A-90AB-1F68F2933DA2}" type="datetime1">
              <a:rPr lang="cs-CZ" altLang="cs-CZ"/>
              <a:pPr/>
              <a:t>29. 9. 2014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F9F7-95E3-4139-9D8C-6287CF5E8C4F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Typ anální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jedinec vracený k fázi infantilního análního erotismu a je proto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33400" indent="-533400"/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Retenční (zadržující),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do sebe obrácený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egoistický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pedanterní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paličatý, dogmatický,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lakomý</a:t>
            </a:r>
          </a:p>
          <a:p>
            <a:pPr marL="533400" indent="-533400">
              <a:buFont typeface="Wingdings" pitchFamily="2" charset="2"/>
              <a:buAutoNum type="alphaLcParenR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Expulzívní (vypouštěcí),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poddajný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mírný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nepořádný, velkorysý 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Font typeface="Wingdings" pitchFamily="2" charset="2"/>
              <a:buAutoNum type="alphaLcParenR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a) + b) = sklon k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obsesím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kompulzím a fobiím</a:t>
            </a:r>
          </a:p>
          <a:p>
            <a:pPr marL="533400" indent="-533400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52136746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CAF-2135-45C3-96DE-A5F16E20D3BB}" type="datetime1">
              <a:rPr lang="cs-CZ" altLang="cs-CZ"/>
              <a:pPr/>
              <a:t>29. 9. 2014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BF2-3DA3-4CCF-B18D-81ADB0283906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4900" dirty="0" smtClean="0">
                <a:solidFill>
                  <a:srgbClr val="002060"/>
                </a:solidFill>
              </a:rPr>
              <a:t>Typ </a:t>
            </a:r>
            <a:r>
              <a:rPr lang="cs-CZ" altLang="cs-CZ" sz="4900" dirty="0">
                <a:solidFill>
                  <a:srgbClr val="002060"/>
                </a:solidFill>
              </a:rPr>
              <a:t>falický </a:t>
            </a:r>
            <a:endParaRPr lang="cs-CZ" altLang="cs-CZ" dirty="0">
              <a:solidFill>
                <a:srgbClr val="00206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288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Jedinec je ustrnutý na stadiu </a:t>
            </a: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vývoje </a:t>
            </a:r>
            <a:r>
              <a:rPr lang="cs-CZ" alt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falickém.</a:t>
            </a:r>
            <a:endParaRPr lang="cs-CZ" altLang="cs-CZ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chování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důraz na:</a:t>
            </a:r>
          </a:p>
          <a:p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. výkonnost, potenci</a:t>
            </a:r>
          </a:p>
          <a:p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vlastní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schopnosti</a:t>
            </a:r>
          </a:p>
          <a:p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moc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0995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6434-3C80-4C17-96D3-AF0954491A88}" type="datetime1">
              <a:rPr lang="cs-CZ" altLang="cs-CZ"/>
              <a:pPr/>
              <a:t>29. 9. 2014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1300-5077-4A4B-A880-2CF6D90936A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Typologie osobnosti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79296" cy="5141168"/>
          </a:xfrm>
        </p:spPr>
        <p:txBody>
          <a:bodyPr/>
          <a:lstStyle/>
          <a:p>
            <a:r>
              <a:rPr lang="cs-CZ" altLang="cs-CZ" b="1" dirty="0"/>
              <a:t>Typ</a:t>
            </a:r>
            <a:r>
              <a:rPr lang="cs-CZ" altLang="cs-CZ" dirty="0"/>
              <a:t> – </a:t>
            </a:r>
            <a:r>
              <a:rPr lang="cs-CZ" altLang="cs-CZ" i="1" dirty="0"/>
              <a:t>jedinec, skupina osob či subjektů spojených </a:t>
            </a:r>
            <a:r>
              <a:rPr lang="cs-CZ" altLang="cs-CZ" b="1" i="1" dirty="0"/>
              <a:t>společným </a:t>
            </a:r>
            <a:r>
              <a:rPr lang="cs-CZ" altLang="cs-CZ" i="1" dirty="0"/>
              <a:t>znakem, charakteristikou</a:t>
            </a:r>
            <a:r>
              <a:rPr lang="cs-CZ" altLang="cs-CZ" i="1" dirty="0" smtClean="0"/>
              <a:t>.</a:t>
            </a:r>
          </a:p>
          <a:p>
            <a:endParaRPr lang="cs-CZ" altLang="cs-CZ" i="1" dirty="0"/>
          </a:p>
          <a:p>
            <a:r>
              <a:rPr lang="cs-CZ" altLang="cs-CZ" dirty="0"/>
              <a:t>U mnoha  lidí se projevuje </a:t>
            </a:r>
            <a:r>
              <a:rPr lang="cs-CZ" altLang="cs-CZ" b="1" i="1" dirty="0"/>
              <a:t>jednota</a:t>
            </a:r>
            <a:r>
              <a:rPr lang="cs-CZ" altLang="cs-CZ" b="1" dirty="0"/>
              <a:t>    		</a:t>
            </a:r>
            <a:r>
              <a:rPr lang="cs-CZ" altLang="cs-CZ" b="1" i="1" dirty="0"/>
              <a:t>individuality a typu</a:t>
            </a:r>
            <a:r>
              <a:rPr lang="cs-CZ" altLang="cs-CZ" b="1" dirty="0"/>
              <a:t> 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  <p:pic>
        <p:nvPicPr>
          <p:cNvPr id="12296" name="Picture 8" descr="PE0209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72806"/>
            <a:ext cx="3792673" cy="303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23504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4A93-31B1-4FCC-9A67-6AE442706FA8}" type="datetime1">
              <a:rPr lang="cs-CZ" altLang="cs-CZ"/>
              <a:pPr/>
              <a:t>29. 9. 2014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AACA-8A4D-4E99-8126-66F4935F5005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Typ genitální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Dospělý jedinec, který dostál a udržuje se v </a:t>
            </a:r>
            <a:r>
              <a:rPr lang="cs-CZ" altLang="cs-CZ" b="1" i="1" dirty="0"/>
              <a:t>genitálním stadiu</a:t>
            </a:r>
            <a:r>
              <a:rPr lang="cs-CZ" altLang="cs-CZ" dirty="0"/>
              <a:t> vývoje a je proto</a:t>
            </a:r>
            <a:r>
              <a:rPr lang="cs-CZ" altLang="cs-CZ" dirty="0" smtClean="0"/>
              <a:t>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 smtClean="0"/>
              <a:t>neambivalentní</a:t>
            </a:r>
            <a:endParaRPr lang="cs-CZ" altLang="cs-CZ" dirty="0"/>
          </a:p>
          <a:p>
            <a:r>
              <a:rPr lang="cs-CZ" altLang="cs-CZ" dirty="0" err="1" smtClean="0"/>
              <a:t>nenarcistický</a:t>
            </a:r>
            <a:endParaRPr lang="cs-CZ" altLang="cs-CZ" dirty="0"/>
          </a:p>
          <a:p>
            <a:r>
              <a:rPr lang="cs-CZ" altLang="cs-CZ" dirty="0" err="1" smtClean="0"/>
              <a:t>heteroerotický</a:t>
            </a:r>
            <a:r>
              <a:rPr lang="cs-CZ" altLang="cs-CZ" dirty="0" smtClean="0"/>
              <a:t> </a:t>
            </a:r>
            <a:r>
              <a:rPr lang="cs-CZ" altLang="cs-CZ" dirty="0"/>
              <a:t>, schopen lásky v dospělých vztazích</a:t>
            </a:r>
          </a:p>
          <a:p>
            <a:r>
              <a:rPr lang="cs-CZ" altLang="cs-CZ" dirty="0"/>
              <a:t>odpovědný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657798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ju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47800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2816"/>
            <a:ext cx="8610600" cy="4728592"/>
          </a:xfrm>
        </p:spPr>
        <p:txBody>
          <a:bodyPr>
            <a:normAutofit/>
          </a:bodyPr>
          <a:lstStyle/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extraverze x introverze (temperament)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 společnosti   I:E  1:3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myšlení, cítění, čití, intuice (základní duševní funkce člověka)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osm základních typů na základě kombinace temperamentu a funkcí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cs-CZ" altLang="cs-CZ" sz="2400" b="1" dirty="0" smtClean="0">
              <a:latin typeface="Impact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56913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Jungova typologická soustava</a:t>
            </a:r>
            <a:br>
              <a:rPr lang="cs-CZ" alt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3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Rozšíření Jungovy typologie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Test osobnosti vytvořený Katherine </a:t>
            </a:r>
            <a:r>
              <a:rPr lang="cs-CZ" dirty="0" err="1"/>
              <a:t>Briggsovou</a:t>
            </a:r>
            <a:r>
              <a:rPr lang="cs-CZ" dirty="0"/>
              <a:t> a její dcerou Isabel Myersovou (</a:t>
            </a:r>
            <a:r>
              <a:rPr lang="cs-CZ" b="1" dirty="0" err="1"/>
              <a:t>M</a:t>
            </a:r>
            <a:r>
              <a:rPr lang="cs-CZ" dirty="0" err="1"/>
              <a:t>yers</a:t>
            </a:r>
            <a:r>
              <a:rPr lang="cs-CZ" dirty="0"/>
              <a:t> </a:t>
            </a:r>
            <a:r>
              <a:rPr lang="cs-CZ" b="1" dirty="0" err="1"/>
              <a:t>B</a:t>
            </a:r>
            <a:r>
              <a:rPr lang="cs-CZ" dirty="0" err="1"/>
              <a:t>riggs</a:t>
            </a:r>
            <a:r>
              <a:rPr lang="cs-CZ" dirty="0"/>
              <a:t> </a:t>
            </a:r>
            <a:r>
              <a:rPr lang="cs-CZ" b="1" dirty="0"/>
              <a:t>T</a:t>
            </a:r>
            <a:r>
              <a:rPr lang="cs-CZ" dirty="0"/>
              <a:t>ype</a:t>
            </a:r>
            <a:r>
              <a:rPr lang="cs-CZ" b="1" dirty="0"/>
              <a:t> </a:t>
            </a:r>
            <a:r>
              <a:rPr lang="cs-CZ" b="1" dirty="0" err="1"/>
              <a:t>I</a:t>
            </a:r>
            <a:r>
              <a:rPr lang="cs-CZ" dirty="0" err="1"/>
              <a:t>ndicator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rozšiřuje</a:t>
            </a:r>
            <a:r>
              <a:rPr lang="cs-CZ" dirty="0"/>
              <a:t> </a:t>
            </a:r>
            <a:r>
              <a:rPr lang="cs-CZ" b="1" dirty="0">
                <a:hlinkClick r:id="rId2"/>
              </a:rPr>
              <a:t>Jungovu typologii funkcí</a:t>
            </a:r>
            <a:r>
              <a:rPr lang="cs-CZ" dirty="0">
                <a:hlinkClick r:id="rId2"/>
              </a:rPr>
              <a:t> </a:t>
            </a:r>
            <a:r>
              <a:rPr lang="cs-CZ" dirty="0"/>
              <a:t>a škálu </a:t>
            </a:r>
            <a:r>
              <a:rPr lang="cs-CZ" b="1" dirty="0">
                <a:hlinkClick r:id="rId3"/>
              </a:rPr>
              <a:t>extraverze - introverze</a:t>
            </a:r>
            <a:r>
              <a:rPr lang="cs-CZ" dirty="0">
                <a:hlinkClick r:id="rId3"/>
              </a:rPr>
              <a:t> </a:t>
            </a:r>
            <a:r>
              <a:rPr lang="cs-CZ" dirty="0"/>
              <a:t>přidáním další proměnné </a:t>
            </a:r>
            <a:r>
              <a:rPr lang="cs-CZ" b="1" dirty="0" smtClean="0"/>
              <a:t>Vnímání </a:t>
            </a:r>
            <a:r>
              <a:rPr lang="cs-CZ" dirty="0" smtClean="0"/>
              <a:t>(</a:t>
            </a:r>
            <a:r>
              <a:rPr lang="cs-CZ" dirty="0" err="1" smtClean="0"/>
              <a:t>percieve</a:t>
            </a:r>
            <a:r>
              <a:rPr lang="cs-CZ" dirty="0" smtClean="0"/>
              <a:t>)</a:t>
            </a:r>
            <a:r>
              <a:rPr lang="cs-CZ" dirty="0"/>
              <a:t> - </a:t>
            </a:r>
            <a:r>
              <a:rPr lang="cs-CZ" b="1" dirty="0" smtClean="0"/>
              <a:t>Usuzování</a:t>
            </a:r>
            <a:r>
              <a:rPr lang="cs-CZ" dirty="0" smtClean="0"/>
              <a:t> (</a:t>
            </a:r>
            <a:r>
              <a:rPr lang="cs-CZ" dirty="0" err="1" smtClean="0"/>
              <a:t>judging</a:t>
            </a:r>
            <a:r>
              <a:rPr lang="cs-CZ" dirty="0" smtClean="0"/>
              <a:t>).</a:t>
            </a:r>
            <a:r>
              <a:rPr lang="cs-CZ" dirty="0"/>
              <a:t> 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Typologie </a:t>
            </a:r>
            <a:r>
              <a:rPr lang="cs-CZ" dirty="0"/>
              <a:t>osobnosti MBTI vznikla rozšířením </a:t>
            </a:r>
            <a:r>
              <a:rPr lang="cs-CZ" b="1" dirty="0" smtClean="0">
                <a:hlinkClick r:id="rId4"/>
              </a:rPr>
              <a:t>Obecných </a:t>
            </a:r>
            <a:r>
              <a:rPr lang="cs-CZ" b="1" dirty="0">
                <a:hlinkClick r:id="rId4"/>
              </a:rPr>
              <a:t>typů C. G. Junga</a:t>
            </a:r>
            <a:r>
              <a:rPr lang="cs-CZ" dirty="0">
                <a:hlinkClick r:id="rId4"/>
              </a:rPr>
              <a:t> (8 typů)</a:t>
            </a:r>
            <a:r>
              <a:rPr lang="cs-CZ" dirty="0"/>
              <a:t> na celkových </a:t>
            </a:r>
            <a:r>
              <a:rPr lang="cs-CZ" b="1" dirty="0"/>
              <a:t>16 </a:t>
            </a:r>
            <a:r>
              <a:rPr lang="cs-CZ" b="1" dirty="0" err="1"/>
              <a:t>osobnostích</a:t>
            </a:r>
            <a:r>
              <a:rPr lang="cs-CZ" b="1" dirty="0"/>
              <a:t> typů</a:t>
            </a:r>
            <a:r>
              <a:rPr lang="cs-CZ" dirty="0"/>
              <a:t>. </a:t>
            </a:r>
            <a:endParaRPr lang="cs-CZ" dirty="0" smtClean="0">
              <a:hlinkClick r:id="rId5"/>
            </a:endParaRPr>
          </a:p>
          <a:p>
            <a:pPr marL="0" indent="0">
              <a:buNone/>
            </a:pPr>
            <a:endParaRPr lang="cs-CZ" dirty="0">
              <a:hlinkClick r:id="rId5"/>
            </a:endParaRPr>
          </a:p>
          <a:p>
            <a:pPr marL="0" indent="0">
              <a:buNone/>
            </a:pPr>
            <a:endParaRPr lang="cs-CZ" dirty="0" smtClean="0">
              <a:hlinkClick r:id="rId5"/>
            </a:endParaRPr>
          </a:p>
          <a:p>
            <a:pPr marL="0" indent="0" algn="ctr">
              <a:buNone/>
            </a:pPr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://testosobnosti.zarohem.cz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126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www.celysvet.cz/iq-test-zdarma-i-s-vysledky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04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39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Temperamentové</a:t>
            </a:r>
            <a:r>
              <a:rPr lang="cs-CZ" altLang="cs-CZ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typologie</a:t>
            </a:r>
            <a:endParaRPr lang="cs-CZ" altLang="cs-CZ" sz="3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56848" cy="5616624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None/>
            </a:pPr>
            <a:r>
              <a:rPr lang="cs-CZ" alt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Kretschmerova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konstituční typologie</a:t>
            </a:r>
          </a:p>
          <a:p>
            <a:pPr marL="0" indent="0" algn="ctr" eaLnBrk="1" hangingPunct="1">
              <a:buNone/>
            </a:pPr>
            <a:endParaRPr lang="cs-CZ" alt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vztah tělesné stavby a </a:t>
            </a: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temperamentových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vlastností</a:t>
            </a:r>
          </a:p>
          <a:p>
            <a:pPr marL="457200" lvl="1" indent="0" eaLnBrk="1" hangingPunct="1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Cyklothým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pyknik</a:t>
            </a:r>
          </a:p>
          <a:p>
            <a:pPr lvl="1" eaLnBrk="1" hangingPunct="1"/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klidní humoristé, veselí mluvkové, požitkář milující své pohodlí. V patologii tendence k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bipolární afektivní poruše</a:t>
            </a:r>
          </a:p>
          <a:p>
            <a:pPr lvl="1" eaLnBrk="1" hangingPunct="1"/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Schizotým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astenik</a:t>
            </a:r>
          </a:p>
          <a:p>
            <a:pPr lvl="1" eaLnBrk="1" hangingPunct="1"/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dvojí osobnost -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jedna na povrchu, druhá uvnitř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dva póly: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 jednom necitlivý, zdrženlivý, vážní, podivínští - na druhém hypersenzitivní, bázlivý, úzkostní, neklidní </a:t>
            </a:r>
          </a:p>
          <a:p>
            <a:pPr lvl="1" eaLnBrk="1" hangingPunct="1"/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Epitým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atletik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stálost, stereotyp, malá fantazie, tuhost, nečekané výbuchy emocí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5638800" y="2743200"/>
            <a:ext cx="2362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cs-CZ" altLang="cs-CZ" sz="19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17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3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3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3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3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3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05" y="1988840"/>
            <a:ext cx="8833095" cy="308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09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altLang="cs-CZ" b="1" dirty="0" err="1" smtClean="0"/>
              <a:t>Galénova</a:t>
            </a:r>
            <a:r>
              <a:rPr lang="cs-CZ" altLang="cs-CZ" b="1" dirty="0" smtClean="0"/>
              <a:t> typologie</a:t>
            </a:r>
            <a:br>
              <a:rPr lang="cs-CZ" altLang="cs-CZ" b="1" dirty="0" smtClean="0"/>
            </a:br>
            <a:endParaRPr lang="cs-CZ" altLang="cs-CZ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579296" cy="5616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 smtClean="0"/>
              <a:t>souvislost </a:t>
            </a:r>
            <a:r>
              <a:rPr lang="cs-CZ" altLang="cs-CZ" sz="2800" dirty="0"/>
              <a:t>temperamentu se stavbou a činností </a:t>
            </a:r>
            <a:r>
              <a:rPr lang="cs-CZ" altLang="cs-CZ" sz="2800" dirty="0" smtClean="0"/>
              <a:t>těla</a:t>
            </a:r>
          </a:p>
          <a:p>
            <a:pPr>
              <a:lnSpc>
                <a:spcPct val="90000"/>
              </a:lnSpc>
            </a:pPr>
            <a:endParaRPr lang="cs-CZ" altLang="cs-CZ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 smtClean="0"/>
              <a:t>sangvinik </a:t>
            </a:r>
            <a:r>
              <a:rPr lang="cs-CZ" altLang="cs-CZ" sz="2800" i="1" dirty="0"/>
              <a:t>(</a:t>
            </a:r>
            <a:r>
              <a:rPr lang="cs-CZ" altLang="cs-CZ" sz="2800" i="1" dirty="0" err="1"/>
              <a:t>sanguis</a:t>
            </a:r>
            <a:r>
              <a:rPr lang="cs-CZ" altLang="cs-CZ" sz="2800" i="1" dirty="0"/>
              <a:t> – krev)</a:t>
            </a:r>
            <a:r>
              <a:rPr lang="cs-CZ" altLang="cs-CZ" sz="2800" dirty="0"/>
              <a:t> – čilý, veselý, společenský, </a:t>
            </a:r>
            <a:r>
              <a:rPr lang="cs-CZ" altLang="cs-CZ" sz="2800" dirty="0" smtClean="0"/>
              <a:t>nestálý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6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 smtClean="0"/>
              <a:t>cholerik </a:t>
            </a:r>
            <a:r>
              <a:rPr lang="cs-CZ" altLang="cs-CZ" sz="2800" i="1" dirty="0"/>
              <a:t>(</a:t>
            </a:r>
            <a:r>
              <a:rPr lang="cs-CZ" altLang="cs-CZ" sz="2800" i="1" dirty="0" err="1"/>
              <a:t>cholé</a:t>
            </a:r>
            <a:r>
              <a:rPr lang="cs-CZ" altLang="cs-CZ" sz="2800" i="1" dirty="0"/>
              <a:t> – žluč)</a:t>
            </a:r>
            <a:r>
              <a:rPr lang="cs-CZ" altLang="cs-CZ" sz="2800" dirty="0"/>
              <a:t> – rychlý, samostatný, dráždivý, vzteklý, citlivý (snadno se rozhněvá, ale i </a:t>
            </a:r>
            <a:r>
              <a:rPr lang="cs-CZ" altLang="cs-CZ" sz="2800" dirty="0" smtClean="0"/>
              <a:t>uklidní)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6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 smtClean="0"/>
              <a:t>flegmatik </a:t>
            </a:r>
            <a:r>
              <a:rPr lang="cs-CZ" altLang="cs-CZ" sz="2800" i="1" dirty="0"/>
              <a:t>(flegma – hlen)</a:t>
            </a:r>
            <a:r>
              <a:rPr lang="cs-CZ" altLang="cs-CZ" sz="2800" b="1" dirty="0"/>
              <a:t> – </a:t>
            </a:r>
            <a:r>
              <a:rPr lang="cs-CZ" altLang="cs-CZ" sz="2800" dirty="0"/>
              <a:t>klidný až lhostejný, netečný, </a:t>
            </a:r>
            <a:r>
              <a:rPr lang="cs-CZ" altLang="cs-CZ" sz="2800" dirty="0" smtClean="0"/>
              <a:t>pomalý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6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 smtClean="0"/>
              <a:t>melancholik </a:t>
            </a:r>
            <a:r>
              <a:rPr lang="cs-CZ" altLang="cs-CZ" sz="2800" i="1" dirty="0"/>
              <a:t>(</a:t>
            </a:r>
            <a:r>
              <a:rPr lang="cs-CZ" altLang="cs-CZ" sz="2800" i="1" dirty="0" err="1"/>
              <a:t>melaina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cholé</a:t>
            </a:r>
            <a:r>
              <a:rPr lang="cs-CZ" altLang="cs-CZ" sz="2800" i="1" dirty="0"/>
              <a:t> – černá žluč)</a:t>
            </a:r>
            <a:r>
              <a:rPr lang="cs-CZ" altLang="cs-CZ" sz="2800" b="1" dirty="0"/>
              <a:t> </a:t>
            </a:r>
            <a:r>
              <a:rPr lang="cs-CZ" altLang="cs-CZ" sz="2800" dirty="0"/>
              <a:t>– vážný, svědomitý, zodpovědný, často bojácný, skleslý</a:t>
            </a:r>
          </a:p>
        </p:txBody>
      </p:sp>
    </p:spTree>
    <p:extLst>
      <p:ext uri="{BB962C8B-B14F-4D97-AF65-F5344CB8AC3E}">
        <p14:creationId xmlns:p14="http://schemas.microsoft.com/office/powerpoint/2010/main" val="105477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Sangvinik v tréninku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je třeba pořádná tréninková </a:t>
            </a:r>
            <a:r>
              <a:rPr lang="cs-CZ" altLang="cs-CZ" dirty="0" smtClean="0"/>
              <a:t>zátěž</a:t>
            </a:r>
          </a:p>
          <a:p>
            <a:endParaRPr lang="cs-CZ" altLang="cs-CZ" dirty="0"/>
          </a:p>
          <a:p>
            <a:r>
              <a:rPr lang="cs-CZ" altLang="cs-CZ" dirty="0"/>
              <a:t>stačí krátká regenerační fáze, po ní krátký </a:t>
            </a:r>
            <a:r>
              <a:rPr lang="cs-CZ" altLang="cs-CZ" dirty="0" err="1" smtClean="0"/>
              <a:t>superkompenzační</a:t>
            </a:r>
            <a:r>
              <a:rPr lang="cs-CZ" altLang="cs-CZ" dirty="0" smtClean="0"/>
              <a:t> efekt</a:t>
            </a:r>
          </a:p>
          <a:p>
            <a:endParaRPr lang="cs-CZ" altLang="cs-CZ" dirty="0"/>
          </a:p>
          <a:p>
            <a:r>
              <a:rPr lang="cs-CZ" altLang="cs-CZ" dirty="0"/>
              <a:t>nejsnáze </a:t>
            </a:r>
            <a:r>
              <a:rPr lang="cs-CZ" altLang="cs-CZ" dirty="0" err="1"/>
              <a:t>trénovatelný</a:t>
            </a:r>
            <a:r>
              <a:rPr lang="cs-CZ" altLang="cs-CZ" dirty="0"/>
              <a:t> typ, dobře snáší </a:t>
            </a:r>
            <a:r>
              <a:rPr lang="cs-CZ" altLang="cs-CZ" dirty="0" smtClean="0"/>
              <a:t>trénink</a:t>
            </a:r>
          </a:p>
          <a:p>
            <a:endParaRPr lang="cs-CZ" altLang="cs-CZ" dirty="0"/>
          </a:p>
          <a:p>
            <a:r>
              <a:rPr lang="cs-CZ" altLang="cs-CZ" dirty="0"/>
              <a:t>potřebuje pořádné rozcvičení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000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4988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Cholerik v tréninku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altLang="cs-CZ" dirty="0"/>
              <a:t>stačí malá tréninková zátěž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stačí krátká regenerační fáze, po ní krátký </a:t>
            </a:r>
            <a:r>
              <a:rPr lang="cs-CZ" altLang="cs-CZ" dirty="0" err="1"/>
              <a:t>superkompenzační</a:t>
            </a:r>
            <a:r>
              <a:rPr lang="cs-CZ" altLang="cs-CZ" dirty="0"/>
              <a:t> efekt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vhodný pro vícefázový nepříliš intenzivní trénink, nesnáší monotonii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hned jak začnou trénovat, stěžují si na únavu, není třeba na to brát příliš ohledy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stačí krátké rozcvičení</a:t>
            </a:r>
          </a:p>
        </p:txBody>
      </p:sp>
    </p:spTree>
    <p:extLst>
      <p:ext uri="{BB962C8B-B14F-4D97-AF65-F5344CB8AC3E}">
        <p14:creationId xmlns:p14="http://schemas.microsoft.com/office/powerpoint/2010/main" val="49237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Flegmatik v tréninku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5400600"/>
          </a:xfrm>
        </p:spPr>
        <p:txBody>
          <a:bodyPr>
            <a:normAutofit/>
          </a:bodyPr>
          <a:lstStyle/>
          <a:p>
            <a:r>
              <a:rPr lang="cs-CZ" altLang="cs-CZ" dirty="0"/>
              <a:t>je třeba pořádná tréninková zátěž</a:t>
            </a:r>
          </a:p>
          <a:p>
            <a:r>
              <a:rPr lang="cs-CZ" altLang="cs-CZ" dirty="0"/>
              <a:t>je třeba dlouhá regenerační fáze, po ní delší </a:t>
            </a:r>
            <a:r>
              <a:rPr lang="cs-CZ" altLang="cs-CZ" dirty="0" err="1"/>
              <a:t>superkompenzační</a:t>
            </a:r>
            <a:r>
              <a:rPr lang="cs-CZ" altLang="cs-CZ" dirty="0"/>
              <a:t> efekt</a:t>
            </a:r>
          </a:p>
          <a:p>
            <a:r>
              <a:rPr lang="cs-CZ" altLang="cs-CZ" dirty="0"/>
              <a:t>těžkopádní, vícefázový trénink nevede ke zvýšení výkonnosti, dobře snášejí tréninkovou monotonii</a:t>
            </a:r>
          </a:p>
          <a:p>
            <a:r>
              <a:rPr lang="cs-CZ" altLang="cs-CZ" dirty="0"/>
              <a:t>nestěžují si, hodně snesou – hrozí přetrénování</a:t>
            </a:r>
          </a:p>
          <a:p>
            <a:r>
              <a:rPr lang="cs-CZ" altLang="cs-CZ" dirty="0"/>
              <a:t>potřebuje pořádné rozcvičení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03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20704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Melancholik v tréninku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29600" cy="5400600"/>
          </a:xfrm>
        </p:spPr>
        <p:txBody>
          <a:bodyPr>
            <a:normAutofit/>
          </a:bodyPr>
          <a:lstStyle/>
          <a:p>
            <a:r>
              <a:rPr lang="cs-CZ" altLang="cs-CZ" dirty="0"/>
              <a:t>stačí malá tréninková </a:t>
            </a:r>
            <a:r>
              <a:rPr lang="cs-CZ" altLang="cs-CZ" dirty="0" smtClean="0"/>
              <a:t>zátěž</a:t>
            </a:r>
          </a:p>
          <a:p>
            <a:endParaRPr lang="cs-CZ" altLang="cs-CZ" sz="800" dirty="0"/>
          </a:p>
          <a:p>
            <a:r>
              <a:rPr lang="cs-CZ" altLang="cs-CZ" dirty="0"/>
              <a:t>je třeba dlouhá regenerační fáze, po ní dlouhý </a:t>
            </a:r>
            <a:r>
              <a:rPr lang="cs-CZ" altLang="cs-CZ" dirty="0" err="1"/>
              <a:t>superkompenzační</a:t>
            </a:r>
            <a:r>
              <a:rPr lang="cs-CZ" altLang="cs-CZ" dirty="0"/>
              <a:t> </a:t>
            </a:r>
            <a:r>
              <a:rPr lang="cs-CZ" altLang="cs-CZ" dirty="0" smtClean="0"/>
              <a:t>efekt</a:t>
            </a:r>
          </a:p>
          <a:p>
            <a:endParaRPr lang="cs-CZ" altLang="cs-CZ" sz="800" dirty="0"/>
          </a:p>
          <a:p>
            <a:r>
              <a:rPr lang="cs-CZ" altLang="cs-CZ" dirty="0"/>
              <a:t>citliví, elegantní sportovci, nepotřebují mnoho </a:t>
            </a:r>
            <a:r>
              <a:rPr lang="cs-CZ" altLang="cs-CZ" dirty="0" smtClean="0"/>
              <a:t>trénovat</a:t>
            </a:r>
          </a:p>
          <a:p>
            <a:endParaRPr lang="cs-CZ" altLang="cs-CZ" sz="800" dirty="0"/>
          </a:p>
          <a:p>
            <a:r>
              <a:rPr lang="cs-CZ" altLang="cs-CZ" dirty="0"/>
              <a:t>hned jak začnou trénovat, stěžují si na únavu, pozor na </a:t>
            </a:r>
            <a:r>
              <a:rPr lang="cs-CZ" altLang="cs-CZ" dirty="0" smtClean="0"/>
              <a:t>přetížení</a:t>
            </a:r>
          </a:p>
          <a:p>
            <a:endParaRPr lang="cs-CZ" altLang="cs-CZ" sz="800" dirty="0"/>
          </a:p>
          <a:p>
            <a:r>
              <a:rPr lang="cs-CZ" altLang="cs-CZ" dirty="0"/>
              <a:t>stačí krátké rozcvičení, ale ráno probudit!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845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861</Words>
  <Application>Microsoft Office PowerPoint</Application>
  <PresentationFormat>Předvádění na obrazovce (4:3)</PresentationFormat>
  <Paragraphs>228</Paragraphs>
  <Slides>23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OSOBNOST sportovce</vt:lpstr>
      <vt:lpstr>Typologie osobnosti</vt:lpstr>
      <vt:lpstr>Temperamentové typologie</vt:lpstr>
      <vt:lpstr>Prezentace aplikace PowerPoint</vt:lpstr>
      <vt:lpstr>Galénova typologie </vt:lpstr>
      <vt:lpstr>Sangvinik v tréninku</vt:lpstr>
      <vt:lpstr>Cholerik v tréninku</vt:lpstr>
      <vt:lpstr>Flegmatik v tréninku</vt:lpstr>
      <vt:lpstr>Melancholik v tréninku</vt:lpstr>
      <vt:lpstr>Eysenckova typologie faktorová </vt:lpstr>
      <vt:lpstr>Cholerik</vt:lpstr>
      <vt:lpstr>Prezentace aplikace PowerPoint</vt:lpstr>
      <vt:lpstr>Prezentace aplikace PowerPoint</vt:lpstr>
      <vt:lpstr>Melancholik</vt:lpstr>
      <vt:lpstr>Prezentace aplikace PowerPoint</vt:lpstr>
      <vt:lpstr>          Typologie Sigmunda Freuda</vt:lpstr>
      <vt:lpstr>       Typ orální  jedinec vracený k fázi infantilního orálního erotismu a je proto:   a) orálně závislý, optimistický, avšak bez iniciativy, odpovědnosti, se sklonem k parazitizmu  b) orálně agresivní, nejistý, hledající pomoc, se sklonům k depresím</vt:lpstr>
      <vt:lpstr>Typ anální</vt:lpstr>
      <vt:lpstr> Typ falický </vt:lpstr>
      <vt:lpstr>Typ genitální</vt:lpstr>
      <vt:lpstr>Jungova typologická soustava </vt:lpstr>
      <vt:lpstr>Rozšíření Jungovy typologie</vt:lpstr>
      <vt:lpstr>INTELIGENCE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sportovce</dc:title>
  <dc:creator>fujitsu</dc:creator>
  <cp:lastModifiedBy>fujitsu</cp:lastModifiedBy>
  <cp:revision>18</cp:revision>
  <dcterms:created xsi:type="dcterms:W3CDTF">2014-09-29T10:34:02Z</dcterms:created>
  <dcterms:modified xsi:type="dcterms:W3CDTF">2014-09-29T14:38:03Z</dcterms:modified>
</cp:coreProperties>
</file>