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4" r:id="rId3"/>
    <p:sldId id="275" r:id="rId4"/>
    <p:sldId id="276" r:id="rId5"/>
    <p:sldId id="27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3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43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8020BAA-37C7-4625-B906-8B6BB3C1030B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7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FAC6373-82DA-4EE4-991B-AB2B67C9CD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EFAD2-924E-4740-94D5-6306F85DE201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4A2A8-88BB-49FB-BA60-9E933CBE90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8A20FF-4722-4FF3-A5E2-139E022C196F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53D35E52-9DAD-4D80-B247-444706D424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2CF151-71F3-4633-990E-10989757ACF6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A8D7D-400A-40E0-883F-83D1E4F950C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691FD050-FAF7-407F-939C-DD59912B6C8B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7FB2F80-28C6-46CF-943F-00AF1EA53C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CC0EE-D886-413C-A84E-0B4916AAC341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6D13C-5AAB-4F0B-ABD7-7B196ECA514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D27AF-6AD4-4188-9128-0F7C25D2C312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EAD6-EEFB-443D-B056-C8B5C065DF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77A0C-8389-405E-A801-86018D9C7C8A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829A6C-94A6-49EE-808F-2047110324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23DE9-39DF-4E97-B49E-11C8670B8D0A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10498-4C1B-4F76-BBDB-A0B39924DCC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0C8C7B-ABCC-4781-859C-3C994F9D196D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ABD8A-244B-4796-AD51-0490D2D3F7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8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49391E3-5780-4A29-BDDE-1F6CD32FFF30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47CB44-5826-4A4A-A4BD-A122612C3F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0" name="Zástupný symbol pro text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0CE235A-048D-4D1B-B629-9BE154A929AD}" type="datetimeFigureOut">
              <a:rPr lang="cs-CZ"/>
              <a:pPr>
                <a:defRPr/>
              </a:pPr>
              <a:t>23.9.2013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 smtClean="0">
                <a:solidFill>
                  <a:schemeClr val="tx2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7A25BF3C-26B3-49BE-9C50-BA6CBBBBB0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7" r:id="rId2"/>
    <p:sldLayoutId id="2147483769" r:id="rId3"/>
    <p:sldLayoutId id="2147483766" r:id="rId4"/>
    <p:sldLayoutId id="2147483765" r:id="rId5"/>
    <p:sldLayoutId id="2147483764" r:id="rId6"/>
    <p:sldLayoutId id="2147483763" r:id="rId7"/>
    <p:sldLayoutId id="2147483762" r:id="rId8"/>
    <p:sldLayoutId id="2147483770" r:id="rId9"/>
    <p:sldLayoutId id="2147483761" r:id="rId10"/>
    <p:sldLayoutId id="21474837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Získání oprávnění k poskytování zdravotních služeb </a:t>
            </a:r>
            <a:endParaRPr lang="cs-CZ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74080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Způsobilost k samostatnému výkon zdravotnického povolání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7239000" cy="4322763"/>
          </a:xfrm>
        </p:spPr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§ 12 zákona :Způsobilostí k samostatnému výkonu zdravotnického povolání se pro účely tohoto zákona rozumí způsobilost k samostatnému výkonu povolání lékaře, zubního lékaře nebo farmaceuta nebo způsobilost k výkonu povolání zdravotnického pracovníka nelékařského povolání bez přímého vedení a odborného dohledu podle jiných právních předpisů.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Jiný právní předpis = Zákon č. 96/2004 Sb., o podmínkách získávání a uznávání způsobilosti k výkonu nelékařských zdravotnických povolání a k výkonu činností souvisejících s poskytováním zdravotní péče a o změně některých souvisejících zákonů (zákon o nelékařských zdravotnických povoláních)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Odborná způsobilost k výkonu povolání fyzioterapeuta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§ 24  odst. (1) Odborná způsobilost k výkonu povolání fyzioterapeuta se získává absolvováním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a) akreditovaného zdravotnického magisterského studijního oboru pro </a:t>
            </a:r>
            <a:r>
              <a:rPr lang="cs-CZ" dirty="0" smtClean="0"/>
              <a:t>přípravu fyzioterapeutů</a:t>
            </a:r>
            <a:r>
              <a:rPr lang="cs-CZ" dirty="0"/>
              <a:t>,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b) akreditovaného zdravotnického bakalářského studijního oboru pro přípravu fyzioterapeutů,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c) tříletého studia v oboru diplomovaný fyzioterapeut na vyšších zdravotnických školách, pokud bylo studium prvního ročníku zahájeno nejpozději ve školním roce 2003/2004, nebo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dirty="0"/>
              <a:t>d) střední zdravotnické školy v oboru fyzioterapeut nebo v oboru rehabilitační pracovník, pokud bylo studium prvního ročníku zahájeno nejpozději ve školním roce 1996/1997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Fyzioterapeut</a:t>
            </a:r>
            <a:r>
              <a:rPr lang="cs-CZ" dirty="0"/>
              <a:t>, který získal odbornou způsobilost podle odstavce 1 písm. a) až c), může vykonávat své povolání bez odborného dohledu, pokud prokáže minimálně 1 rok výkonu povolání v oboru</a:t>
            </a:r>
            <a:r>
              <a:rPr lang="cs-CZ" dirty="0" smtClean="0"/>
              <a:t>.</a:t>
            </a:r>
            <a:r>
              <a:rPr lang="cs-CZ" dirty="0"/>
              <a:t> 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Za </a:t>
            </a:r>
            <a:r>
              <a:rPr lang="cs-CZ" dirty="0"/>
              <a:t>výkon povolání fyzioterapeuta se považuje činnost v rámci preventivní, diagnostické, léčebné a rehabilitační péče v oboru fyzioterapie.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Splnění požadavků na technické a věcné vybavení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Upravuje vyhláška č. 92/21012</a:t>
            </a:r>
            <a:r>
              <a:rPr lang="cs-CZ" u="sng" smtClean="0"/>
              <a:t> </a:t>
            </a:r>
            <a:r>
              <a:rPr lang="cs-CZ" smtClean="0"/>
              <a:t>o požadavcích na minimální technické a věcné vybavení zdravotnických zařízení a kontaktních pracovišť domácí péče</a:t>
            </a:r>
          </a:p>
          <a:p>
            <a:r>
              <a:rPr lang="cs-CZ" smtClean="0"/>
              <a:t>Jsou stanoveny společné požadavky pro veškerou ambulantní péči a zvláštní požadavky podle oboru</a:t>
            </a:r>
          </a:p>
          <a:p>
            <a:r>
              <a:rPr lang="cs-CZ" smtClean="0"/>
              <a:t>Společné požadavky: základní provozní prostory + vedlejší provozní prostory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Základní provozní prostory</a:t>
            </a: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Ordinace, nebo pracoviště kde jsou prováděny lékařské úkony (minimální plocha 13m)</a:t>
            </a:r>
          </a:p>
          <a:p>
            <a:pPr lvl="1"/>
            <a:r>
              <a:rPr lang="cs-CZ" smtClean="0"/>
              <a:t>Musí být vybavena :vyšetřovací lehátko, umyvadlo, nábytek nutný pro činnost zdravotních pracovníků, židle pro pacienta, skříň na léčivé přípravky, nástroje a pomůcky, stoly pro přístroje, kartotéční skříň, tonometr, fonendoskop, teploměr lékařský, osobní váha, výškoměr, prostor pro svlékání pacienta a odložení oděvu, pomůcky a léčivé přípravky pro poskytnutí první pomoc</a:t>
            </a:r>
          </a:p>
          <a:p>
            <a:pPr lvl="1">
              <a:buFont typeface="Wingdings 2" pitchFamily="18" charset="2"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Základní provozní prostory</a:t>
            </a:r>
            <a:endParaRPr lang="cs-CZ" dirty="0"/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>
              <a:buFont typeface="Arial" charset="0"/>
              <a:buChar char="•"/>
            </a:pPr>
            <a:r>
              <a:rPr lang="cs-CZ" sz="3600" smtClean="0"/>
              <a:t>čekárna (minimální plocha 7m, vybavení sedacím nábytkem)</a:t>
            </a:r>
          </a:p>
          <a:p>
            <a:pPr marL="342900" lvl="4" indent="-342900">
              <a:buFont typeface="Arial" charset="0"/>
              <a:buChar char="•"/>
            </a:pPr>
            <a:r>
              <a:rPr lang="cs-CZ" sz="3600" smtClean="0"/>
              <a:t>WC pro pacienty (umyvadlo+wc, může být společné pro pacienty a personál)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Vedlejší provozní prostory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4" indent="-342900">
              <a:buFont typeface="Arial" charset="0"/>
              <a:buChar char="•"/>
            </a:pPr>
            <a:r>
              <a:rPr lang="cs-CZ" sz="3600" smtClean="0"/>
              <a:t>Sanitární zařízení pro zaměstnance</a:t>
            </a:r>
          </a:p>
          <a:p>
            <a:pPr marL="342900" lvl="4" indent="-342900">
              <a:buFont typeface="Arial" charset="0"/>
              <a:buChar char="•"/>
            </a:pPr>
            <a:r>
              <a:rPr lang="cs-CZ" sz="3600" smtClean="0"/>
              <a:t>Skladovací prostory (pro skladování materiál, prádla, uklízecích potřeb, lze nahradit skříněmi)</a:t>
            </a:r>
          </a:p>
          <a:p>
            <a:pPr marL="342900" lvl="4" indent="-342900">
              <a:buFont typeface="Arial" charset="0"/>
              <a:buChar char="•"/>
            </a:pPr>
            <a:r>
              <a:rPr lang="cs-CZ" sz="3600" smtClean="0"/>
              <a:t>Místnost pro odpočinek zaměstnanců-fakultativně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Zvláštní požadavky</a:t>
            </a:r>
            <a:endParaRPr lang="cs-CZ" dirty="0"/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Obecně : </a:t>
            </a:r>
          </a:p>
          <a:p>
            <a:r>
              <a:rPr lang="cs-CZ" smtClean="0"/>
              <a:t>a) vyšetřovací stůl nebo lehátko s nastavitelnou výškou,</a:t>
            </a:r>
          </a:p>
          <a:p>
            <a:r>
              <a:rPr lang="cs-CZ" smtClean="0"/>
              <a:t>b) olovnice,</a:t>
            </a:r>
          </a:p>
          <a:p>
            <a:r>
              <a:rPr lang="cs-CZ" smtClean="0"/>
              <a:t>c) goniometr,</a:t>
            </a:r>
          </a:p>
          <a:p>
            <a:r>
              <a:rPr lang="cs-CZ" smtClean="0"/>
              <a:t>d) neurologické kladívko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Zvláštní požadavky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podle druhu terapie: 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P</a:t>
            </a:r>
            <a:r>
              <a:rPr lang="cs-CZ" dirty="0" smtClean="0"/>
              <a:t>ro </a:t>
            </a:r>
            <a:r>
              <a:rPr lang="cs-CZ" dirty="0"/>
              <a:t>individuální (místnost min 10m, zrcadlo, 2 nášlapné váhy)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Pro </a:t>
            </a:r>
            <a:r>
              <a:rPr lang="cs-CZ" dirty="0"/>
              <a:t>skupinovou (minimálně plocha 5m na jednoho pacienta, podložky na cvičení, nástroje na posilování, procvičování hybnosti)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Pohybová </a:t>
            </a:r>
            <a:r>
              <a:rPr lang="cs-CZ" dirty="0"/>
              <a:t>léčba v bazénu (bazén  4,5m na jednoho pacienta, sprcha, prostor pro odložení oděvu)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 smtClean="0"/>
              <a:t>Fyzikální </a:t>
            </a:r>
            <a:r>
              <a:rPr lang="cs-CZ" dirty="0"/>
              <a:t>terapie (lehátko, stolek pro přístroj+přístroj pro daný typ léčby</a:t>
            </a:r>
            <a:r>
              <a:rPr lang="cs-CZ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dirty="0"/>
              <a:t>Vodoléčba (zařízení pro aplikaci lokální i celotělové hydroterapie, sprcha, prostor pro odložení oděvu)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Personální obsazení</a:t>
            </a:r>
            <a:endParaRPr lang="cs-CZ" dirty="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mtClean="0"/>
              <a:t>Stanovuje Vyhláška o požadavcích na minimální personální zabezpečení zdravotních služeb</a:t>
            </a:r>
          </a:p>
          <a:p>
            <a:r>
              <a:rPr lang="cs-CZ" b="1" smtClean="0"/>
              <a:t>Osoby které mohou vykonávat péči v rámci poskytování rehabilitační medicíny:</a:t>
            </a:r>
          </a:p>
          <a:p>
            <a:r>
              <a:rPr lang="cs-CZ" b="1" smtClean="0"/>
              <a:t>rehabilitační lékař </a:t>
            </a:r>
          </a:p>
          <a:p>
            <a:r>
              <a:rPr lang="cs-CZ" b="1" smtClean="0"/>
              <a:t>všeobecná sestra způsobilá k výkonu povolání bez odborného dohledu</a:t>
            </a:r>
          </a:p>
          <a:p>
            <a:r>
              <a:rPr lang="cs-CZ" b="1" smtClean="0"/>
              <a:t>fyzioterapeut způsobilý k výkonu povolání bez odborného dohledu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Překážky pro udělení </a:t>
            </a:r>
            <a:r>
              <a:rPr lang="cs-CZ" dirty="0" smtClean="0"/>
              <a:t>oprávnění</a:t>
            </a:r>
            <a:endParaRPr lang="cs-CZ" dirty="0"/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zákaz činnosti spočívající v provádění zdravotní péče </a:t>
            </a:r>
          </a:p>
          <a:p>
            <a:r>
              <a:rPr lang="cs-CZ" smtClean="0"/>
              <a:t>pokud je žadatel v insolvencím řízení, nebo bylo insolvenční řízení ukončeno pro nedostatek majetku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cs-CZ" sz="3700" cap="none" smtClean="0">
                <a:ln>
                  <a:noFill/>
                </a:ln>
                <a:solidFill>
                  <a:schemeClr val="tx1"/>
                </a:solidFill>
              </a:rPr>
              <a:t>Provozní řád ambulatního zařízení</a:t>
            </a:r>
          </a:p>
        </p:txBody>
      </p:sp>
      <p:sp>
        <p:nvSpPr>
          <p:cNvPr id="3584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před podáním žádosti o oprávnění je potřeba nechat si Krajskou hygienickou stanicí schválit Provozní řád </a:t>
            </a:r>
          </a:p>
          <a:p>
            <a:r>
              <a:rPr lang="cs-CZ" smtClean="0"/>
              <a:t>musí splňovat podmínky dané vyhláškou 195/2005 Sb. kterou se upravují podmínky předcházení vzniku a šíření infekčních onemocnění a hygienické požadavky na provoz zdravotnických zařízení a ústavů sociální péče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Žádost o udělení oprávnění</a:t>
            </a:r>
            <a:endParaRPr lang="cs-CZ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obsahuje identifikaci žadatele, obor, formu a místo poskytování zdravotní péče, datum kdy chce činnost zahájit, </a:t>
            </a:r>
          </a:p>
          <a:p>
            <a:r>
              <a:rPr lang="cs-CZ" smtClean="0"/>
              <a:t>nutné doložit dokumenty prokazující splnění výše uvedených podmínek = přílohy</a:t>
            </a:r>
          </a:p>
          <a:p>
            <a:r>
              <a:rPr lang="cs-CZ" smtClean="0"/>
              <a:t>Vše originály nebo ověřené kopie.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Přílohy</a:t>
            </a:r>
            <a:endParaRPr lang="cs-CZ" dirty="0"/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Doklad o bezúhonnosti</a:t>
            </a:r>
          </a:p>
          <a:p>
            <a:r>
              <a:rPr lang="cs-CZ" smtClean="0"/>
              <a:t>Doklad o odborné způsobilosti</a:t>
            </a:r>
          </a:p>
          <a:p>
            <a:r>
              <a:rPr lang="cs-CZ" smtClean="0"/>
              <a:t>seznam zaměstnanců včetně uvedení jejich odborné způsobilosti a pracovní doby</a:t>
            </a:r>
          </a:p>
          <a:p>
            <a:r>
              <a:rPr lang="cs-CZ" smtClean="0"/>
              <a:t>rozhodnutí o schválení provozního řádu</a:t>
            </a:r>
          </a:p>
          <a:p>
            <a:r>
              <a:rPr lang="cs-CZ" smtClean="0"/>
              <a:t>doklad prokazující právo užívání prostor</a:t>
            </a:r>
          </a:p>
          <a:p>
            <a:r>
              <a:rPr lang="cs-CZ" smtClean="0"/>
              <a:t>prohlášení o splnění požadavků na technické a věcné vybavení</a:t>
            </a:r>
          </a:p>
          <a:p>
            <a:r>
              <a:rPr lang="cs-CZ" smtClean="0"/>
              <a:t>prohlášení  že u žadatele netrvá žádná z překážek k udělení oprávnění.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884824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Rozhodnutí </a:t>
            </a:r>
            <a:r>
              <a:rPr lang="cs-CZ" dirty="0"/>
              <a:t>o udělení oprávnění k poskytování zdravotních </a:t>
            </a:r>
            <a:r>
              <a:rPr lang="cs-CZ" dirty="0" smtClean="0"/>
              <a:t>služeb</a:t>
            </a:r>
            <a:endParaRPr lang="cs-CZ" dirty="0"/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7239000" cy="4179888"/>
          </a:xfrm>
        </p:spPr>
        <p:txBody>
          <a:bodyPr/>
          <a:lstStyle/>
          <a:p>
            <a:r>
              <a:rPr lang="cs-CZ" smtClean="0"/>
              <a:t>vydá krajský úřad do 30 dnů</a:t>
            </a:r>
          </a:p>
          <a:p>
            <a:r>
              <a:rPr lang="cs-CZ" smtClean="0"/>
              <a:t>rozhodnutí obsahuje identifikaci poskytovatele, rozsah, obor a formu poskytované zdravotní péče, místo poskytování a den zahájení poskytování zdravotních služeb</a:t>
            </a:r>
          </a:p>
          <a:p>
            <a:r>
              <a:rPr lang="cs-CZ" smtClean="0"/>
              <a:t>Právní moci nabude doručením žadateli</a:t>
            </a:r>
          </a:p>
          <a:p>
            <a:r>
              <a:rPr lang="cs-CZ" smtClean="0"/>
              <a:t>Do 15 dnů od nabytí PM jej úřad rozešle na OSSZ, FÚ a další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cs-CZ" cap="none" smtClean="0">
                <a:ln>
                  <a:noFill/>
                </a:ln>
                <a:solidFill>
                  <a:schemeClr val="tx1"/>
                </a:solidFill>
              </a:rPr>
              <a:t>Obsahuje:</a:t>
            </a:r>
          </a:p>
        </p:txBody>
      </p:sp>
      <p:sp>
        <p:nvSpPr>
          <p:cNvPr id="37891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mtClean="0"/>
              <a:t>charakteristiku a zaměření pracoviště (tj. dispoziční uspořádání,technické a přístrojové vybavení, personální obsazení, druh a rozsah poskytované péče, režim provozu)</a:t>
            </a:r>
          </a:p>
          <a:p>
            <a:pPr>
              <a:lnSpc>
                <a:spcPct val="90000"/>
              </a:lnSpc>
            </a:pPr>
            <a:r>
              <a:rPr lang="cs-CZ" smtClean="0"/>
              <a:t> zásady hygienických opatření</a:t>
            </a:r>
          </a:p>
          <a:p>
            <a:pPr>
              <a:lnSpc>
                <a:spcPct val="90000"/>
              </a:lnSpc>
            </a:pPr>
            <a:r>
              <a:rPr lang="cs-CZ" smtClean="0"/>
              <a:t> sterilizaci</a:t>
            </a:r>
          </a:p>
          <a:p>
            <a:pPr>
              <a:lnSpc>
                <a:spcPct val="90000"/>
              </a:lnSpc>
            </a:pPr>
            <a:r>
              <a:rPr lang="cs-CZ" smtClean="0"/>
              <a:t> dezinfekci</a:t>
            </a:r>
          </a:p>
          <a:p>
            <a:pPr>
              <a:lnSpc>
                <a:spcPct val="90000"/>
              </a:lnSpc>
            </a:pPr>
            <a:r>
              <a:rPr lang="cs-CZ" smtClean="0"/>
              <a:t> manipulaci s prádlem a odpady</a:t>
            </a:r>
          </a:p>
          <a:p>
            <a:pPr>
              <a:lnSpc>
                <a:spcPct val="90000"/>
              </a:lnSpc>
            </a:pPr>
            <a:r>
              <a:rPr lang="cs-CZ" smtClean="0"/>
              <a:t> úklid</a:t>
            </a:r>
          </a:p>
          <a:p>
            <a:pPr>
              <a:lnSpc>
                <a:spcPct val="90000"/>
              </a:lnSpc>
            </a:pPr>
            <a:r>
              <a:rPr lang="cs-CZ" smtClean="0"/>
              <a:t> zásobování vodou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cs-CZ" cap="none" smtClean="0">
                <a:ln>
                  <a:noFill/>
                </a:ln>
                <a:solidFill>
                  <a:schemeClr val="tx1"/>
                </a:solidFill>
              </a:rPr>
              <a:t>Žádost o schválení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provozní řád se žádostí o schválení se podává příslušné Krajské hygienické stanici</a:t>
            </a:r>
          </a:p>
          <a:p>
            <a:r>
              <a:rPr lang="cs-CZ" smtClean="0"/>
              <a:t>přílohou je plánek dispozičního řešení prostorů</a:t>
            </a:r>
          </a:p>
          <a:p>
            <a:r>
              <a:rPr lang="cs-CZ" smtClean="0"/>
              <a:t>Jedná se o řízení podle Správního řádu</a:t>
            </a:r>
          </a:p>
          <a:p>
            <a:r>
              <a:rPr lang="cs-CZ" smtClean="0"/>
              <a:t>KHS v lhůtě 30 dnů (může protáhnout na 60 dnů) vydá rozhodnutí o jeho schválení,</a:t>
            </a:r>
          </a:p>
          <a:p>
            <a:r>
              <a:rPr lang="cs-CZ" smtClean="0"/>
              <a:t>V případě neschválení je možnost se odvolat do 15 dnů od doručení rozhodnutí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numCol="1" compatLnSpc="1">
            <a:prstTxWarp prst="textNoShape">
              <a:avLst/>
            </a:prstTxWarp>
          </a:bodyPr>
          <a:lstStyle/>
          <a:p>
            <a:r>
              <a:rPr lang="cs-CZ" sz="3700" b="0" cap="none" smtClean="0">
                <a:ln>
                  <a:noFill/>
                </a:ln>
                <a:solidFill>
                  <a:schemeClr val="tx1"/>
                </a:solidFill>
              </a:rPr>
              <a:t>Oprávnění k poskytování zdravotních služeb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mtClean="0"/>
              <a:t>Uděluje krajský úřad, na jehož území bude služba poskytována</a:t>
            </a:r>
          </a:p>
          <a:p>
            <a:r>
              <a:rPr lang="cs-CZ" smtClean="0"/>
              <a:t>O oprávnění může zažádat PO nebo FO, jestliže splňuje podmínky dané zákonem</a:t>
            </a:r>
          </a:p>
          <a:p>
            <a:r>
              <a:rPr lang="cs-CZ" smtClean="0"/>
              <a:t>u PO musí tyto podmínky splňovat statutární orgán, případně ustanovený odborný zástupce </a:t>
            </a:r>
          </a:p>
          <a:p>
            <a:r>
              <a:rPr lang="cs-CZ" smtClean="0"/>
              <a:t>odborný zástupce musí být v pracovněprávním vztahu, nebo společníkem PO, odpovídá za odborné vedení</a:t>
            </a:r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Podmínky </a:t>
            </a:r>
            <a:r>
              <a:rPr lang="cs-CZ" dirty="0"/>
              <a:t>poskytování zdravotní služby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osoby způsobilé k výkonu daného zdravotnického povolání</a:t>
            </a:r>
          </a:p>
          <a:p>
            <a:r>
              <a:rPr lang="cs-CZ" smtClean="0"/>
              <a:t>odpovídající personální obsazení</a:t>
            </a:r>
          </a:p>
          <a:p>
            <a:r>
              <a:rPr lang="cs-CZ" smtClean="0"/>
              <a:t>schválená pracoviště</a:t>
            </a:r>
          </a:p>
          <a:p>
            <a:r>
              <a:rPr lang="cs-CZ" smtClean="0"/>
              <a:t>technické a věcné vybavení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/>
              <a:t>Oprávnění k poskytování zdravotních služeb</a:t>
            </a:r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Základní dokument pro provoz vlastního zdravotnického zařízení</a:t>
            </a:r>
          </a:p>
          <a:p>
            <a:r>
              <a:rPr lang="cs-CZ" smtClean="0"/>
              <a:t>Uděluje příslušný Krajský úřad ve správním řízení na základě písemné žádosti při splnění podmínek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Plnoletost</a:t>
            </a:r>
          </a:p>
          <a:p>
            <a:r>
              <a:rPr lang="cs-CZ" smtClean="0"/>
              <a:t>Způsobilost k právním úkonům</a:t>
            </a:r>
          </a:p>
          <a:p>
            <a:r>
              <a:rPr lang="cs-CZ" smtClean="0"/>
              <a:t>Provozní řád schválený KHS</a:t>
            </a:r>
          </a:p>
          <a:p>
            <a:r>
              <a:rPr lang="cs-CZ" smtClean="0"/>
              <a:t>Bezúhonnost</a:t>
            </a:r>
          </a:p>
          <a:p>
            <a:r>
              <a:rPr lang="cs-CZ" smtClean="0"/>
              <a:t>Způsobilost k samostatnému výkonu zdravotnického povolání</a:t>
            </a:r>
          </a:p>
          <a:p>
            <a:r>
              <a:rPr lang="cs-CZ" smtClean="0"/>
              <a:t>Splnění požadavků na technické a věcné vybavení</a:t>
            </a:r>
          </a:p>
          <a:p>
            <a:r>
              <a:rPr lang="cs-CZ" smtClean="0"/>
              <a:t>Personální obsazení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Bezúhonnost </a:t>
            </a:r>
            <a:endParaRPr lang="cs-CZ" dirty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Za bezúhonného se považuje pro tyto účely ten, kdo nebyl pravomocně odsouzen za úmyslný trestný čin k nepodmíněnému trestu odnětí svobody alespoň na jeden rok, nebo za trestný čin spáchaný při poskytování zdravotních služeb</a:t>
            </a:r>
          </a:p>
          <a:p>
            <a:r>
              <a:rPr lang="cs-CZ" smtClean="0"/>
              <a:t>Dokládá se výpisem z evidence Rejstříku trestů, nesmí být starší než 3 měsíce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ohatý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898</Words>
  <Application>Microsoft Office PowerPoint</Application>
  <PresentationFormat>Předvádění na obrazovce (4:3)</PresentationFormat>
  <Paragraphs>88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5</vt:i4>
      </vt:variant>
      <vt:variant>
        <vt:lpstr>Nadpisy snímků</vt:lpstr>
      </vt:variant>
      <vt:variant>
        <vt:i4>22</vt:i4>
      </vt:variant>
    </vt:vector>
  </HeadingPairs>
  <TitlesOfParts>
    <vt:vector size="32" baseType="lpstr">
      <vt:lpstr>Trebuchet MS</vt:lpstr>
      <vt:lpstr>Arial</vt:lpstr>
      <vt:lpstr>Wingdings 2</vt:lpstr>
      <vt:lpstr>Wingdings</vt:lpstr>
      <vt:lpstr>Calibri</vt:lpstr>
      <vt:lpstr>Bohatý</vt:lpstr>
      <vt:lpstr>Bohatý</vt:lpstr>
      <vt:lpstr>Bohatý</vt:lpstr>
      <vt:lpstr>Bohatý</vt:lpstr>
      <vt:lpstr>Bohatý</vt:lpstr>
      <vt:lpstr>Snímek 1</vt:lpstr>
      <vt:lpstr>Provozní řád ambulatního zařízení</vt:lpstr>
      <vt:lpstr>Obsahuje:</vt:lpstr>
      <vt:lpstr>Žádost o schválení</vt:lpstr>
      <vt:lpstr>Oprávnění k poskytování zdravotních služeb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Sairon</dc:creator>
  <cp:lastModifiedBy>Uzivatel</cp:lastModifiedBy>
  <cp:revision>11</cp:revision>
  <dcterms:created xsi:type="dcterms:W3CDTF">2012-10-02T11:40:18Z</dcterms:created>
  <dcterms:modified xsi:type="dcterms:W3CDTF">2013-09-23T18:41:05Z</dcterms:modified>
</cp:coreProperties>
</file>