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25D3D9-2472-4AA7-99D8-6E0FEF30848E}" type="datetimeFigureOut">
              <a:rPr lang="cs-CZ" smtClean="0"/>
              <a:t>12.8.2011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F449150-8161-4266-86A1-E7827664C13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SPECIFICKÉ PORUCHY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Přednáška: Mgr. Alena Skotáková,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 PEDAGOG VĚDĚT: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Děti s LMD (ADHD) mají nejlepší výsledky v: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Stručnosti</a:t>
            </a:r>
            <a:r>
              <a:rPr lang="cs-CZ" dirty="0" smtClean="0"/>
              <a:t> – krátkodobé aktivity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Různorodosti</a:t>
            </a:r>
            <a:r>
              <a:rPr lang="cs-CZ" dirty="0" smtClean="0"/>
              <a:t> – změna, pestrost úkolů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Struktuře</a:t>
            </a:r>
            <a:r>
              <a:rPr lang="cs-CZ" dirty="0" smtClean="0"/>
              <a:t> – rutina, organizace </a:t>
            </a:r>
          </a:p>
          <a:p>
            <a:pPr>
              <a:buNone/>
            </a:pPr>
            <a:r>
              <a:rPr lang="cs-CZ" dirty="0" smtClean="0"/>
              <a:t>Děti s LMD (ADHD) trpí poruchami komunikace</a:t>
            </a:r>
          </a:p>
          <a:p>
            <a:r>
              <a:rPr lang="cs-CZ" dirty="0" smtClean="0"/>
              <a:t>Postižena je </a:t>
            </a:r>
            <a:r>
              <a:rPr lang="cs-CZ" dirty="0" smtClean="0">
                <a:solidFill>
                  <a:srgbClr val="FFC000"/>
                </a:solidFill>
              </a:rPr>
              <a:t>jemná koordinace artikulačních pohybů</a:t>
            </a:r>
            <a:r>
              <a:rPr lang="cs-CZ" dirty="0" smtClean="0"/>
              <a:t>, řeč je pomalá, těžkopádná.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Asimilace souhlásek </a:t>
            </a:r>
            <a:r>
              <a:rPr lang="cs-CZ" dirty="0" smtClean="0"/>
              <a:t>při výslovnosti slov nebo slovních skupin (sykavky, d, t, n, ď, ť, ň)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Narušen jazykový cit </a:t>
            </a:r>
            <a:r>
              <a:rPr lang="cs-CZ" dirty="0" smtClean="0"/>
              <a:t>– rozvoj slovní </a:t>
            </a:r>
            <a:r>
              <a:rPr lang="cs-CZ" dirty="0" err="1" smtClean="0"/>
              <a:t>zásaoby</a:t>
            </a:r>
            <a:r>
              <a:rPr lang="cs-CZ" dirty="0" smtClean="0"/>
              <a:t>, porozumění mluvené řeči, hledání slov potřebných k vyjádření myšlenky, …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 PEDAGOG VĚDĚT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S LMD (ADHD) se pojí také poruchy chování: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Primární </a:t>
            </a:r>
            <a:r>
              <a:rPr lang="cs-CZ" dirty="0" smtClean="0"/>
              <a:t> symptomy jako součást LMD a deficitů dílčích funkcí: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poruchy pozornosti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infantilní chování – souvisí s nerovnoměrným vývojem dětí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zvýšená vzrušivost – výrazně reagují na nepříjemné zvuky, vyznačují se zvýšenou pohotovostí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Sekundární </a:t>
            </a:r>
            <a:r>
              <a:rPr lang="cs-CZ" dirty="0" smtClean="0"/>
              <a:t>– jako důsledek prožívání neúspěchu, negativního hodnocení dospělých a zejména jako „výraz pocitu bezmoci vůči obtížím“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PREVENCE, SCREENING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prevence – jakékoliv kroky , které přispívají k podpoře psychického zdraví</a:t>
            </a:r>
          </a:p>
          <a:p>
            <a:r>
              <a:rPr lang="cs-CZ" dirty="0" err="1" smtClean="0"/>
              <a:t>Screening</a:t>
            </a:r>
            <a:r>
              <a:rPr lang="cs-CZ" dirty="0" smtClean="0"/>
              <a:t> – provádíme u dětí předškolního věku a u žáků po nástupu do školního vzdělávání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VZDĚLÁVÁNÍ A POSKYTOVÁNÍ REEDUKAČNÍ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Individuální péče </a:t>
            </a:r>
            <a:r>
              <a:rPr lang="cs-CZ" dirty="0" smtClean="0"/>
              <a:t>prováděná v rámci vyučování </a:t>
            </a:r>
            <a:r>
              <a:rPr lang="cs-CZ" dirty="0" smtClean="0">
                <a:solidFill>
                  <a:schemeClr val="accent1"/>
                </a:solidFill>
              </a:rPr>
              <a:t>učitelem</a:t>
            </a:r>
            <a:r>
              <a:rPr lang="cs-CZ" dirty="0" smtClean="0"/>
              <a:t> kmenové třídy – u mírnějších poruch. 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Individuální péče prováděná učitelem</a:t>
            </a:r>
            <a:r>
              <a:rPr lang="cs-CZ" dirty="0" smtClean="0"/>
              <a:t>, který je absolventem speciálního kurzu. Péči zajišťuje i </a:t>
            </a:r>
            <a:r>
              <a:rPr lang="cs-CZ" dirty="0" smtClean="0">
                <a:solidFill>
                  <a:schemeClr val="accent1"/>
                </a:solidFill>
              </a:rPr>
              <a:t>speciální pedagog </a:t>
            </a:r>
            <a:r>
              <a:rPr lang="cs-CZ" dirty="0" smtClean="0"/>
              <a:t>či školní psycholog. Působí na ZŠ, reedukace probíhá formou dyslektických kroužků, kabinetů dyslektiků, reedukační péči a postupy konzultuje s poradenskými pracovišti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Skupiny individuální  péče při </a:t>
            </a:r>
            <a:r>
              <a:rPr lang="cs-CZ" dirty="0" smtClean="0">
                <a:solidFill>
                  <a:schemeClr val="accent1"/>
                </a:solidFill>
              </a:rPr>
              <a:t>z</a:t>
            </a:r>
            <a:r>
              <a:rPr lang="cs-CZ" dirty="0" smtClean="0">
                <a:solidFill>
                  <a:schemeClr val="accent1"/>
                </a:solidFill>
              </a:rPr>
              <a:t>ákladních školách</a:t>
            </a:r>
            <a:r>
              <a:rPr lang="cs-CZ" dirty="0" smtClean="0"/>
              <a:t>. Dítě dochází v průběhu dne do speciální třídy (ČJ se zaměřením na reedukaci), vrací se do kmenové třídy. Zajišťuje speciální pedagog.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VZDĚLÁVÁNÍ A POSKYTOVÁNÍ REEDUKAČNÍ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„Cestující učitel“</a:t>
            </a:r>
            <a:r>
              <a:rPr lang="cs-CZ" dirty="0" smtClean="0"/>
              <a:t>- většinou pracovník PPP nebo SPC v průběhu vyučování provádí reedukaci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Speciální třídy pro děti s poruchami učení a chování. </a:t>
            </a:r>
            <a:r>
              <a:rPr lang="cs-CZ" dirty="0" smtClean="0"/>
              <a:t>Snížení počet žáků, vyučuje speciální pedagog, třídy se zřizují při ZŠ, individuální přístup, reedukace v průběhu celého vyuč. </a:t>
            </a:r>
            <a:r>
              <a:rPr lang="cs-CZ" dirty="0" smtClean="0"/>
              <a:t>procesu.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Speciální školy pro děti s poruchami učení  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Třídy při dětských psychiatrických léčebnách –</a:t>
            </a:r>
            <a:r>
              <a:rPr lang="cs-CZ" dirty="0" smtClean="0"/>
              <a:t>  děti s těžkým postižením, nebo kombinované postižení, probíhá reedukace, terapeutická i medicínská péče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Individuální  a skupinová péče</a:t>
            </a:r>
            <a:r>
              <a:rPr lang="cs-CZ" dirty="0" smtClean="0"/>
              <a:t> – v PPP, SPC. Formou </a:t>
            </a:r>
            <a:r>
              <a:rPr lang="cs-CZ" dirty="0" err="1" smtClean="0"/>
              <a:t>edukativních</a:t>
            </a:r>
            <a:r>
              <a:rPr lang="cs-CZ" dirty="0" smtClean="0"/>
              <a:t> a stimulačních skupin, individuálně vedená reedukace, zapojí se i rodiče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NALEZENÍ SPRÁVNÉHO STYLU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58276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Auditivní typ </a:t>
            </a:r>
            <a:r>
              <a:rPr lang="cs-CZ" dirty="0" smtClean="0"/>
              <a:t>– převažuje učení sluchovou cestou (nejvíce využívá poslech výkladu, komunikuje s učitelem, klade otázky, učivo si nahlas předříkává, namlouvá na diktafon, učí se s rodičem pomocí rozhovoru)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Vizuální typ </a:t>
            </a:r>
            <a:r>
              <a:rPr lang="cs-CZ" dirty="0" smtClean="0"/>
              <a:t>– převažuje učení zrakovou cestou (využívá učebnice, zápisy v sešitech, dělá si výpisky, taháky, přehledy, využívá nákresy, diagramy, učí se pomocí pozorování)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Haptický typ </a:t>
            </a:r>
            <a:r>
              <a:rPr lang="cs-CZ" dirty="0" smtClean="0"/>
              <a:t>– převažuje učení pomocí hmatu (názorné pomůcky, pokusy, manipulace s konkrétními předměty)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Motorický typ </a:t>
            </a:r>
            <a:r>
              <a:rPr lang="cs-CZ" dirty="0" smtClean="0"/>
              <a:t>– převažuje učení pomocí pohybu ( při učení chodí, mění často polohu, využívá rytmizace)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PODPŮRNÁ OPATŘENÍ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Posadit dítě před sebe, samotné nebo vedle klidného dítěte</a:t>
            </a:r>
          </a:p>
          <a:p>
            <a:r>
              <a:rPr lang="cs-CZ" dirty="0" smtClean="0"/>
              <a:t>Vysvětlovat novou látku krátkými větami a jednoduchými slovy</a:t>
            </a:r>
          </a:p>
          <a:p>
            <a:r>
              <a:rPr lang="cs-CZ" dirty="0" smtClean="0"/>
              <a:t>Ujišťovat se, že vše dobře pochopilo, vštěpovat posloupnosti</a:t>
            </a:r>
          </a:p>
          <a:p>
            <a:r>
              <a:rPr lang="cs-CZ" dirty="0" smtClean="0"/>
              <a:t>Domluvit se na úkolech – krátké termíny, </a:t>
            </a:r>
            <a:r>
              <a:rPr lang="cs-CZ" dirty="0" err="1" smtClean="0"/>
              <a:t>ma</a:t>
            </a:r>
            <a:r>
              <a:rPr lang="cs-CZ" dirty="0" smtClean="0"/>
              <a:t> známkování, na počtech možných chyb, na počtu zadaných úkolů</a:t>
            </a:r>
          </a:p>
          <a:p>
            <a:r>
              <a:rPr lang="cs-CZ" dirty="0" smtClean="0"/>
              <a:t>Vyhnout se únavě, rychlému tempu, pomoci najít si čas na daný počet cvičení</a:t>
            </a:r>
          </a:p>
          <a:p>
            <a:r>
              <a:rPr lang="cs-CZ" dirty="0" smtClean="0"/>
              <a:t>Nechat dítě odpovídat na otázky, dodávat odvahu přeskakovat otázky</a:t>
            </a:r>
          </a:p>
          <a:p>
            <a:r>
              <a:rPr lang="cs-CZ" dirty="0" smtClean="0"/>
              <a:t>Vyhnout se učení těžké látky po aktivitě, která dítěti vzala mnoho energie</a:t>
            </a:r>
          </a:p>
          <a:p>
            <a:r>
              <a:rPr lang="cs-CZ" dirty="0" smtClean="0"/>
              <a:t>Pomoci v počátku plnění úkolu, trpělivost při pomalosti</a:t>
            </a:r>
          </a:p>
          <a:p>
            <a:r>
              <a:rPr lang="cs-CZ" dirty="0" smtClean="0"/>
              <a:t>Rozvíjet odborné poznatky</a:t>
            </a:r>
          </a:p>
          <a:p>
            <a:r>
              <a:rPr lang="cs-CZ" dirty="0" smtClean="0"/>
              <a:t>Podporovat a nechat zažívat úspěch</a:t>
            </a:r>
          </a:p>
          <a:p>
            <a:r>
              <a:rPr lang="cs-CZ" dirty="0" smtClean="0"/>
              <a:t>Vytvořit si pomůcky </a:t>
            </a: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Bartoňová, M., Vítková, M. </a:t>
            </a:r>
            <a:r>
              <a:rPr lang="cs-CZ" i="1" dirty="0" smtClean="0"/>
              <a:t>Strategie ve vzdělávání žáků se speciálními vzdělávacími potřebami  a specifické poruchy učení.</a:t>
            </a:r>
            <a:r>
              <a:rPr lang="cs-CZ" dirty="0" smtClean="0"/>
              <a:t> Texty k distančnímu vzdělávání. Brno: </a:t>
            </a:r>
            <a:r>
              <a:rPr lang="cs-CZ" dirty="0" err="1" smtClean="0"/>
              <a:t>Paido</a:t>
            </a:r>
            <a:r>
              <a:rPr lang="cs-CZ" dirty="0" smtClean="0"/>
              <a:t>, 2007. </a:t>
            </a:r>
            <a:r>
              <a:rPr lang="cs-CZ" smtClean="0"/>
              <a:t>ISBN 978-80-7315-140-9</a:t>
            </a:r>
            <a:endParaRPr lang="cs-CZ" dirty="0" smtClean="0"/>
          </a:p>
          <a:p>
            <a:r>
              <a:rPr lang="cs-CZ" dirty="0" smtClean="0"/>
              <a:t>PIPEKOVÁ, J. (</a:t>
            </a:r>
            <a:r>
              <a:rPr lang="cs-CZ" dirty="0" err="1" smtClean="0"/>
              <a:t>ed</a:t>
            </a:r>
            <a:r>
              <a:rPr lang="cs-CZ" dirty="0" smtClean="0"/>
              <a:t>.)</a:t>
            </a:r>
            <a:r>
              <a:rPr lang="cs-CZ" i="1" dirty="0" smtClean="0"/>
              <a:t> Kapitoly ze speciální pedagogiky.</a:t>
            </a:r>
            <a:r>
              <a:rPr lang="cs-CZ" dirty="0" smtClean="0"/>
              <a:t> 2., rozšířené a přepracované vydání.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SPU se mohou ve srovnání s tělesným, smyslovým či mentálním postižením jevit jako méně závažné</a:t>
            </a:r>
          </a:p>
          <a:p>
            <a:r>
              <a:rPr lang="cs-CZ" dirty="0" smtClean="0"/>
              <a:t>Pro žáky s těmito poruchami a jejich rodiče však znamenají velkou překážku na vzdělávací cestě</a:t>
            </a:r>
          </a:p>
          <a:p>
            <a:r>
              <a:rPr lang="cs-CZ" dirty="0" smtClean="0"/>
              <a:t>Pojem SPU označuje různorodou skupinu poruch často na podkladě dysfunkce centrální nervové soustavy</a:t>
            </a:r>
          </a:p>
          <a:p>
            <a:r>
              <a:rPr lang="cs-CZ" dirty="0" smtClean="0"/>
              <a:t>Často jsou doprovázeny dalšími příznaky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Termíny – specifické vývojové poruchy učení nebo chování, specifické poruchy učení, vývojové poruchy učení</a:t>
            </a:r>
          </a:p>
          <a:p>
            <a:r>
              <a:rPr lang="cs-CZ" dirty="0" smtClean="0"/>
              <a:t>3-4 % dětí školního věku a mládeže trpí specifickými poruchami učení</a:t>
            </a:r>
          </a:p>
          <a:p>
            <a:r>
              <a:rPr lang="cs-CZ" dirty="0" smtClean="0"/>
              <a:t>Důležité:</a:t>
            </a:r>
          </a:p>
          <a:p>
            <a:pPr>
              <a:buNone/>
            </a:pPr>
            <a:r>
              <a:rPr lang="cs-CZ" dirty="0" smtClean="0"/>
              <a:t>	 - včasné rozpoznání dětí s možným rizikem poruch učení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včasná podpora rizikových dětí vedoucí k prevenci poruch učení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DYSLEXIE – specifická porucha čtení, projevující se neschopností naučit se číst běžnými výukovými metodami. Dítě má problémy s rozpoznáním a zapamatováním  si jednotlivých písmen (podobná b-d, s-z, t-j, podobných hlásek a-e-o, b-p). Náročné je spojování hlásek v slabiku a souvislé čtení slov, související s oslabením v oblasti spolupráce obou hemisfér.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DYSGRAFIE – specifická porucha grafického projevu postihuje </a:t>
            </a:r>
            <a:r>
              <a:rPr lang="cs-CZ" b="1" dirty="0" smtClean="0"/>
              <a:t>celkovou úpravu </a:t>
            </a:r>
            <a:r>
              <a:rPr lang="cs-CZ" dirty="0" smtClean="0"/>
              <a:t>písemného projevu, osvojování jednotlivých písmen, napodobení tvaru, spojení hlásky s písmenem a řazení písmen, zaměňují tvarově podobná písmena, tiskací a psací písmena. Písmo je neuspořádané, těžkopádné, neobratné. Píší pomalu, namáhavě, psaní vyžaduje hodně pozornosti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DYSORTOGRAFIE – specifická porucha pravopisu, vyskytující se velice často s </a:t>
            </a:r>
            <a:r>
              <a:rPr lang="cs-CZ" dirty="0" err="1" smtClean="0"/>
              <a:t>dyslexí</a:t>
            </a:r>
            <a:r>
              <a:rPr lang="cs-CZ" dirty="0" smtClean="0"/>
              <a:t>. Týká se tzv. specifických dysortografických jevů – vynechávky, záměny tvarově podobných písmen v písemné podobě, zkomoleniny, chyby z artikulační neobratnosti. Ovlivňuje proces aplikace gramatického učiva. Ústně zdůvodní, potřebují čas a </a:t>
            </a:r>
            <a:r>
              <a:rPr lang="cs-CZ" dirty="0" smtClean="0"/>
              <a:t>reedukaci.</a:t>
            </a:r>
            <a:endParaRPr lang="cs-CZ" dirty="0" smtClean="0"/>
          </a:p>
          <a:p>
            <a:r>
              <a:rPr lang="cs-CZ" dirty="0" smtClean="0"/>
              <a:t>DYSKALKULIE – specifická porucha matematických schopností – zvládání základních početních výkonů</a:t>
            </a:r>
            <a:endParaRPr lang="cs-CZ" dirty="0" smtClean="0"/>
          </a:p>
          <a:p>
            <a:r>
              <a:rPr lang="cs-CZ" dirty="0" smtClean="0"/>
              <a:t>DYSMÚZIE, DYSPINXIE, DYSPRAXIE – nevyskytují se v zahraniční </a:t>
            </a:r>
            <a:r>
              <a:rPr lang="cs-CZ" dirty="0" smtClean="0"/>
              <a:t>literatuře, české specifikum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SPU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LMD (příčiny encefalopatické) – cca 50%</a:t>
            </a:r>
          </a:p>
          <a:p>
            <a:r>
              <a:rPr lang="cs-CZ" dirty="0" smtClean="0"/>
              <a:t>Dědičnost (příčiny </a:t>
            </a:r>
            <a:r>
              <a:rPr lang="cs-CZ" dirty="0" err="1" smtClean="0"/>
              <a:t>hereditální</a:t>
            </a:r>
            <a:r>
              <a:rPr lang="cs-CZ" dirty="0" smtClean="0"/>
              <a:t>)- cca 20%</a:t>
            </a:r>
          </a:p>
          <a:p>
            <a:r>
              <a:rPr lang="cs-CZ" dirty="0" smtClean="0"/>
              <a:t>Kombinace LMD a dědičnosti (příčiny smíšené) – cca 15%</a:t>
            </a:r>
          </a:p>
          <a:p>
            <a:r>
              <a:rPr lang="cs-CZ" dirty="0" smtClean="0"/>
              <a:t>Neurotická nebo nezjištěná etiologie – cca 15%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LMD, ADD, ADHD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LMD – lehká mozková dysfunkce, v zahraničí uváděný pojem ADD, ADHD – syndrom deficitu pozornosti s hyperaktivitou </a:t>
            </a:r>
            <a:r>
              <a:rPr lang="cs-CZ" dirty="0" smtClean="0"/>
              <a:t>– syndrom příznaků, které se mohou lišit či vyskytovat společně, avšak mají stejného jmenovatele – oslabené funkce centrální nervové soustavy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 MĚL PEDAGOG VĚDĚT: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LMD (ADHD) se může projevovat ve třídě takto: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Impulzivita</a:t>
            </a:r>
            <a:r>
              <a:rPr lang="cs-CZ" dirty="0" smtClean="0"/>
              <a:t>: mluví, když nejsou tázáni, vykřikují, dělají cvičení bez pokynů apod.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Slabá „pracovní“ paměť</a:t>
            </a:r>
            <a:r>
              <a:rPr lang="cs-CZ" dirty="0" smtClean="0"/>
              <a:t>: neschopnost aplikovat koncept</a:t>
            </a:r>
          </a:p>
          <a:p>
            <a:r>
              <a:rPr lang="cs-CZ" b="1" dirty="0" err="1" smtClean="0">
                <a:solidFill>
                  <a:srgbClr val="FFC000"/>
                </a:solidFill>
              </a:rPr>
              <a:t>Dys</a:t>
            </a:r>
            <a:r>
              <a:rPr lang="cs-CZ" b="1" dirty="0" smtClean="0">
                <a:solidFill>
                  <a:srgbClr val="FFC000"/>
                </a:solidFill>
              </a:rPr>
              <a:t>-organizace</a:t>
            </a:r>
            <a:r>
              <a:rPr lang="cs-CZ" dirty="0" smtClean="0"/>
              <a:t>: problémy s plánováním, zapamatováním si stejných nebo podobných kroků, směrů a materiálů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Hyperaktivita</a:t>
            </a:r>
            <a:r>
              <a:rPr lang="cs-CZ" dirty="0" smtClean="0"/>
              <a:t>: neposedné, roztěkané chování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Nepozornost</a:t>
            </a:r>
            <a:r>
              <a:rPr lang="cs-CZ" dirty="0" smtClean="0"/>
              <a:t>: denní snění, rozladěnost neschopnost udržet pozornost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Obtíže při zpracování verbálních informací</a:t>
            </a:r>
            <a:r>
              <a:rPr lang="cs-CZ" dirty="0" smtClean="0"/>
              <a:t>: riziko jazyk. problémů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408</TotalTime>
  <Words>1095</Words>
  <Application>Microsoft Office PowerPoint</Application>
  <PresentationFormat>Předvádění na obrazovce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Modul</vt:lpstr>
      <vt:lpstr>SPECIFICKÉ PORUCHY UČENÍ</vt:lpstr>
      <vt:lpstr>SPECIFICKÉ PORUCHY UČENÍ</vt:lpstr>
      <vt:lpstr>SPU</vt:lpstr>
      <vt:lpstr>SPECIFICKÉ PORUCHY UČENÍ</vt:lpstr>
      <vt:lpstr>Snímek 5</vt:lpstr>
      <vt:lpstr>Snímek 6</vt:lpstr>
      <vt:lpstr>ETIOLOGIE SPU</vt:lpstr>
      <vt:lpstr>LMD, ADD, ADHD</vt:lpstr>
      <vt:lpstr>CO BY MĚL PEDAGOG VĚDĚT:</vt:lpstr>
      <vt:lpstr>CO BY MĚL PEDAGOG VĚDĚT:</vt:lpstr>
      <vt:lpstr>CO BY MĚL PEDAGOG VĚDĚT</vt:lpstr>
      <vt:lpstr>PREVENCE, SCREENING</vt:lpstr>
      <vt:lpstr>FORMY VZDĚLÁVÁNÍ A POSKYTOVÁNÍ REEDUKAČNÍ PÉČE</vt:lpstr>
      <vt:lpstr>FORMY VZDĚLÁVÁNÍ A POSKYTOVÁNÍ REEDUKAČNÍ PÉČE</vt:lpstr>
      <vt:lpstr>NALEZENÍ SPRÁVNÉHO STYLU VÝUKY</vt:lpstr>
      <vt:lpstr>PODPŮRNÁ OPATŘENÍ VE ŠKOLE</vt:lpstr>
      <vt:lpstr>POUŽITÁ 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SPECIFICKÉ PORUCHY UČENÍ</dc:title>
  <dc:creator>Your User Name</dc:creator>
  <cp:lastModifiedBy>Your User Name</cp:lastModifiedBy>
  <cp:revision>10</cp:revision>
  <dcterms:created xsi:type="dcterms:W3CDTF">2011-08-12T12:28:40Z</dcterms:created>
  <dcterms:modified xsi:type="dcterms:W3CDTF">2011-08-12T19:17:08Z</dcterms:modified>
</cp:coreProperties>
</file>