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7B00-FC1A-4463-85A1-11C937B2DBEC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760CE-E3E3-4EAA-95A5-B9062E6301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Přednáška č.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Kinezioterapie v kontextu rehabilitace, dělení kinezioterapie, metody kinezioterapie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Tzv. ortopedické metody</a:t>
            </a:r>
          </a:p>
          <a:p>
            <a:r>
              <a:rPr lang="cs-CZ" sz="3000" dirty="0" smtClean="0"/>
              <a:t>Reedukace jednotlivých pohybů (myšlenka „jeden sval provádí jeden pohyb“), nábor pohybových jednotek</a:t>
            </a:r>
          </a:p>
          <a:p>
            <a:r>
              <a:rPr lang="cs-CZ" sz="3000" dirty="0" smtClean="0"/>
              <a:t>Cíl – zlepšit lokální pohybovou funkci (např. po </a:t>
            </a:r>
            <a:r>
              <a:rPr lang="cs-CZ" sz="3000" dirty="0" err="1" smtClean="0"/>
              <a:t>ortop</a:t>
            </a:r>
            <a:r>
              <a:rPr lang="cs-CZ" sz="3000" dirty="0" smtClean="0"/>
              <a:t>. operacích, úrazech, periferních parézách), reedukace jednotlivých izolovaných pohybů v SFTR</a:t>
            </a:r>
          </a:p>
          <a:p>
            <a:r>
              <a:rPr lang="cs-CZ" sz="3000" dirty="0" smtClean="0"/>
              <a:t>Cvičení dle svalového testu, cvičení dle sestry </a:t>
            </a:r>
            <a:r>
              <a:rPr lang="cs-CZ" sz="3000" dirty="0" err="1" smtClean="0"/>
              <a:t>Kenny</a:t>
            </a:r>
            <a:endParaRPr lang="cs-CZ" sz="3000" dirty="0" smtClean="0"/>
          </a:p>
          <a:p>
            <a:r>
              <a:rPr lang="cs-CZ" sz="3000" dirty="0" smtClean="0"/>
              <a:t>U svalové síly 0-2, vyvarujeme se zde odporu (jen gravitace</a:t>
            </a:r>
          </a:p>
          <a:p>
            <a:r>
              <a:rPr lang="cs-CZ" sz="3000" dirty="0" smtClean="0"/>
              <a:t>Např. u periferních paréz, paréza n. </a:t>
            </a:r>
            <a:r>
              <a:rPr lang="cs-CZ" sz="3000" dirty="0" err="1" smtClean="0"/>
              <a:t>facialis</a:t>
            </a:r>
            <a:endParaRPr lang="cs-CZ" sz="3000" dirty="0" smtClean="0"/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Syntetické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Cvičí pohyb jako celek, koordinované po sobě jdoucí pohyby, zařazení svalu do pohybových stereotypů</a:t>
            </a:r>
          </a:p>
          <a:p>
            <a:r>
              <a:rPr lang="cs-CZ" dirty="0" smtClean="0"/>
              <a:t>Cíl – ekonomický, koordinovaný pohyb v co nejideálnějším pohybovém vzoru</a:t>
            </a:r>
          </a:p>
          <a:p>
            <a:r>
              <a:rPr lang="cs-CZ" dirty="0" smtClean="0"/>
              <a:t>PNF metoda, </a:t>
            </a:r>
            <a:r>
              <a:rPr lang="cs-CZ" dirty="0" err="1" smtClean="0"/>
              <a:t>Bobath</a:t>
            </a:r>
            <a:r>
              <a:rPr lang="cs-CZ" dirty="0" smtClean="0"/>
              <a:t> koncept, Vojtova metoda, </a:t>
            </a:r>
            <a:r>
              <a:rPr lang="cs-CZ" dirty="0" err="1" smtClean="0"/>
              <a:t>Metoda</a:t>
            </a:r>
            <a:r>
              <a:rPr lang="cs-CZ" dirty="0" smtClean="0"/>
              <a:t> </a:t>
            </a:r>
            <a:r>
              <a:rPr lang="cs-CZ" dirty="0" err="1" smtClean="0"/>
              <a:t>senzomotorické</a:t>
            </a:r>
            <a:r>
              <a:rPr lang="cs-CZ" dirty="0" smtClean="0"/>
              <a:t> stimulace dle Jandy a Vávrové, </a:t>
            </a:r>
            <a:r>
              <a:rPr lang="cs-CZ" dirty="0" err="1" smtClean="0"/>
              <a:t>feldenkreisova</a:t>
            </a:r>
            <a:r>
              <a:rPr lang="cs-CZ" dirty="0" smtClean="0"/>
              <a:t> metoda, Alexandrova metoda, </a:t>
            </a:r>
            <a:r>
              <a:rPr lang="cs-CZ" dirty="0" err="1" smtClean="0"/>
              <a:t>McKenzie</a:t>
            </a:r>
            <a:r>
              <a:rPr lang="cs-CZ" dirty="0" smtClean="0"/>
              <a:t>..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rehabilitace: co nejrychlejší a nejdokonalejší restituce porušené funkce a minimalizace přímých zdravotních důsledků trvalého nebo dlouhodobého postižení na zdraví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léčebné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1) Terapie a prevence tzv. </a:t>
            </a:r>
            <a:r>
              <a:rPr lang="cs-CZ" dirty="0" smtClean="0"/>
              <a:t>sek. </a:t>
            </a:r>
            <a:r>
              <a:rPr lang="cs-CZ" dirty="0" smtClean="0"/>
              <a:t>změn (např. trofické změny z </a:t>
            </a:r>
            <a:r>
              <a:rPr lang="cs-CZ" dirty="0" err="1" smtClean="0"/>
              <a:t>inaktivity</a:t>
            </a:r>
            <a:r>
              <a:rPr lang="cs-CZ" dirty="0" smtClean="0"/>
              <a:t>, sv. </a:t>
            </a:r>
            <a:r>
              <a:rPr lang="cs-CZ" dirty="0" err="1" smtClean="0"/>
              <a:t>diskoordinace</a:t>
            </a:r>
            <a:r>
              <a:rPr lang="cs-CZ" dirty="0" smtClean="0"/>
              <a:t> při artrózách)</a:t>
            </a:r>
          </a:p>
          <a:p>
            <a:pPr>
              <a:buNone/>
            </a:pPr>
            <a:r>
              <a:rPr lang="cs-CZ" dirty="0" smtClean="0"/>
              <a:t>2) </a:t>
            </a:r>
            <a:r>
              <a:rPr lang="cs-CZ" dirty="0" smtClean="0"/>
              <a:t>Výcvik </a:t>
            </a:r>
            <a:r>
              <a:rPr lang="cs-CZ" dirty="0" smtClean="0"/>
              <a:t>kompenzačních mechanismů v rámci postiženého orgánu (např. ekonomika chůze po amputacích, cíl je aby </a:t>
            </a:r>
            <a:r>
              <a:rPr lang="cs-CZ" dirty="0" err="1" smtClean="0"/>
              <a:t>fčí</a:t>
            </a:r>
            <a:r>
              <a:rPr lang="cs-CZ" dirty="0" smtClean="0"/>
              <a:t> úbytek u </a:t>
            </a:r>
            <a:r>
              <a:rPr lang="cs-CZ" dirty="0" err="1" smtClean="0"/>
              <a:t>postiž</a:t>
            </a:r>
            <a:r>
              <a:rPr lang="cs-CZ" dirty="0" smtClean="0"/>
              <a:t>. </a:t>
            </a:r>
            <a:r>
              <a:rPr lang="cs-CZ" dirty="0" err="1"/>
              <a:t>o</a:t>
            </a:r>
            <a:r>
              <a:rPr lang="cs-CZ" dirty="0" err="1" smtClean="0"/>
              <a:t>rg</a:t>
            </a:r>
            <a:r>
              <a:rPr lang="cs-CZ" dirty="0" smtClean="0"/>
              <a:t>. byl co nejmenší)</a:t>
            </a:r>
          </a:p>
          <a:p>
            <a:pPr>
              <a:buNone/>
            </a:pPr>
            <a:r>
              <a:rPr lang="cs-CZ" dirty="0" smtClean="0"/>
              <a:t>3) Výcvik substitučních mechanismů nepostižené části těla (co nejmenší </a:t>
            </a:r>
            <a:r>
              <a:rPr lang="cs-CZ" dirty="0" err="1" smtClean="0"/>
              <a:t>fčí</a:t>
            </a:r>
            <a:r>
              <a:rPr lang="cs-CZ" dirty="0" smtClean="0"/>
              <a:t> ztrátu celého </a:t>
            </a:r>
            <a:r>
              <a:rPr lang="cs-CZ" dirty="0" err="1" smtClean="0"/>
              <a:t>org</a:t>
            </a:r>
            <a:r>
              <a:rPr lang="cs-CZ" dirty="0" smtClean="0"/>
              <a:t>. jako </a:t>
            </a:r>
            <a:r>
              <a:rPr lang="cs-CZ" dirty="0" smtClean="0"/>
              <a:t>celku)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4) Výcvik a  udržení tělesné zdatnosti na stupni vyšším než jsou požadavky na jedince v ADL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Jedna z hlavních metod v rehabilitaci</a:t>
            </a:r>
          </a:p>
          <a:p>
            <a:r>
              <a:rPr lang="cs-CZ" dirty="0" smtClean="0"/>
              <a:t>Léčba pohybem, pohybová aktivita s vlivem na zdravotní stav</a:t>
            </a:r>
          </a:p>
          <a:p>
            <a:r>
              <a:rPr lang="cs-CZ" dirty="0" smtClean="0"/>
              <a:t>Léčebná tělesná výchova – LTV, </a:t>
            </a:r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 smtClean="0"/>
          </a:p>
          <a:p>
            <a:r>
              <a:rPr lang="cs-CZ" dirty="0" smtClean="0"/>
              <a:t>„Cílený pokus ovlivnit pohybovou soustavu, uspořádaný na základě znalostí její fyziologie a kineziologie tak, aby pohyb vyvolal žádoucí (příznivý, léčebný) efekt“ (Dvořák, 2003)</a:t>
            </a:r>
          </a:p>
          <a:p>
            <a:r>
              <a:rPr lang="cs-CZ" dirty="0" smtClean="0"/>
              <a:t>Člověk (pacient) – </a:t>
            </a:r>
            <a:r>
              <a:rPr lang="cs-CZ" dirty="0" err="1" smtClean="0"/>
              <a:t>biopsychosociální</a:t>
            </a:r>
            <a:r>
              <a:rPr lang="cs-CZ" dirty="0" smtClean="0"/>
              <a:t> jednotka – je třeba působit na všechny jeho složky</a:t>
            </a:r>
          </a:p>
          <a:p>
            <a:r>
              <a:rPr lang="cs-CZ" dirty="0" smtClean="0"/>
              <a:t>Kinezioterapie je prostředek terapeutický, indikovaný a prováděný fyzioterapeutem X Zdravotní tělesná výchova -  prováděna pedagogickým personálem</a:t>
            </a:r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Procesy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Zdravotnický (např. snížení </a:t>
            </a:r>
            <a:r>
              <a:rPr lang="cs-CZ" dirty="0" err="1" smtClean="0"/>
              <a:t>spasticity</a:t>
            </a:r>
            <a:r>
              <a:rPr lang="cs-CZ" dirty="0" smtClean="0"/>
              <a:t>, snížení rizika dekubitů, </a:t>
            </a:r>
            <a:r>
              <a:rPr lang="cs-CZ" dirty="0" err="1" smtClean="0"/>
              <a:t>pneumologických</a:t>
            </a:r>
            <a:r>
              <a:rPr lang="cs-CZ" dirty="0" smtClean="0"/>
              <a:t> onemocnění)</a:t>
            </a:r>
          </a:p>
          <a:p>
            <a:r>
              <a:rPr lang="cs-CZ" dirty="0" smtClean="0"/>
              <a:t>Psychologický (posadit pacienta)</a:t>
            </a:r>
          </a:p>
          <a:p>
            <a:r>
              <a:rPr lang="cs-CZ" dirty="0" smtClean="0"/>
              <a:t>Pedagogický (sociální, pracovní, provádění běžné činnosti, ergoterapie)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Kinezioterapie směřuje 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Obnovení původní funkce</a:t>
            </a:r>
          </a:p>
          <a:p>
            <a:r>
              <a:rPr lang="cs-CZ" dirty="0" smtClean="0"/>
              <a:t>Upravení a zlepšení aktuální funkce</a:t>
            </a:r>
          </a:p>
          <a:p>
            <a:r>
              <a:rPr lang="cs-CZ" dirty="0" smtClean="0"/>
              <a:t>Fixaci funkce</a:t>
            </a:r>
          </a:p>
          <a:p>
            <a:r>
              <a:rPr lang="cs-CZ" dirty="0" smtClean="0"/>
              <a:t>Prevence </a:t>
            </a:r>
            <a:r>
              <a:rPr lang="cs-CZ" dirty="0" smtClean="0"/>
              <a:t>– přestavba </a:t>
            </a:r>
            <a:r>
              <a:rPr lang="cs-CZ" dirty="0" smtClean="0"/>
              <a:t>nevhodných pohybových stereotypů</a:t>
            </a:r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Dle místa provádění</a:t>
            </a:r>
          </a:p>
          <a:p>
            <a:pPr>
              <a:buFontTx/>
              <a:buChar char="-"/>
            </a:pPr>
            <a:r>
              <a:rPr lang="cs-CZ" sz="2800" dirty="0" smtClean="0"/>
              <a:t>na lůžku, ve vodě, v terénu, v domácím prostředí</a:t>
            </a:r>
          </a:p>
          <a:p>
            <a:r>
              <a:rPr lang="cs-CZ" sz="2800" dirty="0" smtClean="0"/>
              <a:t>Dle počtu pacientů</a:t>
            </a:r>
          </a:p>
          <a:p>
            <a:pPr>
              <a:buFontTx/>
              <a:buChar char="-"/>
            </a:pPr>
            <a:r>
              <a:rPr lang="cs-CZ" sz="2800" dirty="0" smtClean="0"/>
              <a:t>Individuální</a:t>
            </a:r>
          </a:p>
          <a:p>
            <a:pPr>
              <a:buFontTx/>
              <a:buChar char="-"/>
            </a:pPr>
            <a:r>
              <a:rPr lang="cs-CZ" sz="2800" dirty="0" smtClean="0"/>
              <a:t>Skupinová (dva a více pacientů)</a:t>
            </a:r>
          </a:p>
          <a:p>
            <a:r>
              <a:rPr lang="cs-CZ" sz="2800" dirty="0" smtClean="0"/>
              <a:t>Dle zaměření na některou složku pohybu</a:t>
            </a:r>
          </a:p>
          <a:p>
            <a:pPr>
              <a:buFontTx/>
              <a:buChar char="-"/>
            </a:pPr>
            <a:r>
              <a:rPr lang="cs-CZ" sz="2800" dirty="0" smtClean="0"/>
              <a:t>Zvětšení sv. síly</a:t>
            </a:r>
          </a:p>
          <a:p>
            <a:pPr>
              <a:buFontTx/>
              <a:buChar char="-"/>
            </a:pPr>
            <a:r>
              <a:rPr lang="cs-CZ" sz="2800" dirty="0" smtClean="0"/>
              <a:t>Zvětšení ROM</a:t>
            </a:r>
          </a:p>
          <a:p>
            <a:pPr>
              <a:buFontTx/>
              <a:buChar char="-"/>
            </a:pPr>
            <a:r>
              <a:rPr lang="cs-CZ" sz="2800" dirty="0" smtClean="0"/>
              <a:t>Rychlost pohybu, pohyb. Reakce</a:t>
            </a:r>
          </a:p>
          <a:p>
            <a:pPr>
              <a:buFontTx/>
              <a:buChar char="-"/>
            </a:pPr>
            <a:r>
              <a:rPr lang="cs-CZ" sz="2800" dirty="0" smtClean="0"/>
              <a:t>Koordinace pohybu, pohybové stereotypy</a:t>
            </a:r>
          </a:p>
          <a:p>
            <a:pPr>
              <a:buFontTx/>
              <a:buChar char="-"/>
            </a:pPr>
            <a:r>
              <a:rPr lang="cs-CZ" sz="2800" dirty="0" smtClean="0"/>
              <a:t>Kondice fyzická i psychická</a:t>
            </a:r>
          </a:p>
          <a:p>
            <a:pPr>
              <a:buFontTx/>
              <a:buChar char="-"/>
            </a:pPr>
            <a:r>
              <a:rPr lang="cs-CZ" sz="2800" dirty="0" smtClean="0"/>
              <a:t>Schopnost relaxace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Dle cvičené části těla, systému, funkce</a:t>
            </a:r>
          </a:p>
          <a:p>
            <a:pPr>
              <a:buFontTx/>
              <a:buChar char="-"/>
            </a:pPr>
            <a:r>
              <a:rPr lang="cs-CZ" dirty="0" smtClean="0"/>
              <a:t>Postižené oblasti (RAM, KOK)</a:t>
            </a:r>
          </a:p>
          <a:p>
            <a:pPr>
              <a:buFontTx/>
              <a:buChar char="-"/>
            </a:pPr>
            <a:r>
              <a:rPr lang="cs-CZ" dirty="0" smtClean="0"/>
              <a:t>Systému (</a:t>
            </a:r>
            <a:r>
              <a:rPr lang="cs-CZ" dirty="0" err="1" smtClean="0"/>
              <a:t>kardiovask</a:t>
            </a:r>
            <a:r>
              <a:rPr lang="cs-CZ" dirty="0" smtClean="0"/>
              <a:t>. a dýchací </a:t>
            </a:r>
            <a:r>
              <a:rPr lang="cs-CZ" dirty="0" smtClean="0"/>
              <a:t>systém)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Funkce (úchop, lokomoce)</a:t>
            </a:r>
          </a:p>
          <a:p>
            <a:r>
              <a:rPr lang="cs-CZ" dirty="0" smtClean="0"/>
              <a:t>Dle aktivity pacienta při výkonu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asivní</a:t>
            </a:r>
          </a:p>
          <a:p>
            <a:pPr>
              <a:buFontTx/>
              <a:buChar char="-"/>
            </a:pPr>
            <a:r>
              <a:rPr lang="cs-CZ" dirty="0" err="1"/>
              <a:t>s</a:t>
            </a:r>
            <a:r>
              <a:rPr lang="cs-CZ" dirty="0" err="1" smtClean="0"/>
              <a:t>emiaktivní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aktivní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Analytické metody</a:t>
            </a:r>
          </a:p>
          <a:p>
            <a:r>
              <a:rPr lang="cs-CZ" dirty="0" smtClean="0"/>
              <a:t>Syntetické metody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"/>
            <a:ext cx="1403647" cy="12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507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Přednáška č. 2</vt:lpstr>
      <vt:lpstr>Cíl rehabilitace</vt:lpstr>
      <vt:lpstr>Etapy léčebné rehabilitace</vt:lpstr>
      <vt:lpstr>Kinezioterapie</vt:lpstr>
      <vt:lpstr>Procesy kinezioterapie</vt:lpstr>
      <vt:lpstr>Kinezioterapie směřuje k:</vt:lpstr>
      <vt:lpstr>Dělení kinezioterapie</vt:lpstr>
      <vt:lpstr>Dělení kinezioterapie</vt:lpstr>
      <vt:lpstr>Metody kinezioterapie</vt:lpstr>
      <vt:lpstr>Analytické metody</vt:lpstr>
      <vt:lpstr>Syntetické metody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2</dc:title>
  <dc:creator>Phantom</dc:creator>
  <cp:lastModifiedBy>Phantom</cp:lastModifiedBy>
  <cp:revision>19</cp:revision>
  <dcterms:created xsi:type="dcterms:W3CDTF">2013-09-16T07:26:04Z</dcterms:created>
  <dcterms:modified xsi:type="dcterms:W3CDTF">2013-09-16T08:34:16Z</dcterms:modified>
</cp:coreProperties>
</file>