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8EA45-46DA-4F56-ABC8-B19304E83442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9EEE2-2DD7-480E-A762-DFDD738812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8EA45-46DA-4F56-ABC8-B19304E83442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9EEE2-2DD7-480E-A762-DFDD738812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8EA45-46DA-4F56-ABC8-B19304E83442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9EEE2-2DD7-480E-A762-DFDD738812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8EA45-46DA-4F56-ABC8-B19304E83442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9EEE2-2DD7-480E-A762-DFDD738812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8EA45-46DA-4F56-ABC8-B19304E83442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9EEE2-2DD7-480E-A762-DFDD738812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8EA45-46DA-4F56-ABC8-B19304E83442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9EEE2-2DD7-480E-A762-DFDD738812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8EA45-46DA-4F56-ABC8-B19304E83442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9EEE2-2DD7-480E-A762-DFDD738812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8EA45-46DA-4F56-ABC8-B19304E83442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9EEE2-2DD7-480E-A762-DFDD738812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8EA45-46DA-4F56-ABC8-B19304E83442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9EEE2-2DD7-480E-A762-DFDD738812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8EA45-46DA-4F56-ABC8-B19304E83442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9EEE2-2DD7-480E-A762-DFDD738812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8EA45-46DA-4F56-ABC8-B19304E83442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9EEE2-2DD7-480E-A762-DFDD7388129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8EA45-46DA-4F56-ABC8-B19304E83442}" type="datetimeFigureOut">
              <a:rPr lang="cs-CZ" smtClean="0"/>
              <a:t>3.10.2013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9EEE2-2DD7-480E-A762-DFDD7388129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Přednáška č. 3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Krátkodobý a dlouhodobý rehabilitační plán,stavba cvičební jednotky,metodické zásady kinezioterapie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Metodické zásady kinezioterapie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b="1" dirty="0" smtClean="0"/>
              <a:t>6) Názornost</a:t>
            </a:r>
            <a:endParaRPr lang="cs-CZ" dirty="0"/>
          </a:p>
          <a:p>
            <a:pPr lvl="0"/>
            <a:r>
              <a:rPr lang="cs-CZ" dirty="0"/>
              <a:t>prostředky: slovní popis, vedení při pohybu, předcvičování, přirovnání k všeobecně známým </a:t>
            </a:r>
            <a:r>
              <a:rPr lang="cs-CZ" dirty="0" smtClean="0"/>
              <a:t>činnostem,pohybům zvířat, </a:t>
            </a:r>
            <a:r>
              <a:rPr lang="cs-CZ" dirty="0"/>
              <a:t>využití pomůcek (obrázek, video)</a:t>
            </a:r>
          </a:p>
          <a:p>
            <a:pPr>
              <a:buNone/>
            </a:pPr>
            <a:r>
              <a:rPr lang="cs-CZ" b="1" dirty="0" smtClean="0"/>
              <a:t>7) Motivace</a:t>
            </a:r>
            <a:endParaRPr lang="cs-CZ" dirty="0"/>
          </a:p>
          <a:p>
            <a:pPr lvl="0"/>
            <a:r>
              <a:rPr lang="cs-CZ" dirty="0" smtClean="0"/>
              <a:t>Vysvětlit potřebu </a:t>
            </a:r>
            <a:r>
              <a:rPr lang="cs-CZ" dirty="0"/>
              <a:t>pohybu</a:t>
            </a:r>
          </a:p>
          <a:p>
            <a:pPr lvl="0"/>
            <a:r>
              <a:rPr lang="cs-CZ" dirty="0"/>
              <a:t>prostředky: verbální a nonverbální </a:t>
            </a:r>
            <a:r>
              <a:rPr lang="cs-CZ" dirty="0" smtClean="0"/>
              <a:t>komunikace (pochvala, pozor na nereálné cíle)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682649" y="404813"/>
            <a:ext cx="66976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/>
              <a:t>Rehabilitační plán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11560" y="1052513"/>
            <a:ext cx="7921625" cy="5041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lang="cs-CZ" sz="2400" dirty="0"/>
              <a:t>  Krátkodobý</a:t>
            </a:r>
          </a:p>
          <a:p>
            <a:pPr marL="800100" lvl="1" indent="-342900" algn="l">
              <a:lnSpc>
                <a:spcPct val="110000"/>
              </a:lnSpc>
              <a:spcBef>
                <a:spcPct val="50000"/>
              </a:spcBef>
              <a:buFontTx/>
              <a:buChar char="-"/>
            </a:pPr>
            <a:r>
              <a:rPr lang="cs-CZ" sz="2400" dirty="0"/>
              <a:t>Kam chci pacienta dovést</a:t>
            </a:r>
            <a:r>
              <a:rPr lang="cs-CZ" sz="2400" dirty="0" smtClean="0"/>
              <a:t>? (zvětšení ROM, SS, v, koordinace..)</a:t>
            </a:r>
            <a:endParaRPr lang="cs-CZ" sz="2400" dirty="0"/>
          </a:p>
          <a:p>
            <a:pPr marL="800100" lvl="1" indent="-342900" algn="l">
              <a:lnSpc>
                <a:spcPct val="110000"/>
              </a:lnSpc>
              <a:spcBef>
                <a:spcPct val="50000"/>
              </a:spcBef>
              <a:buFontTx/>
              <a:buChar char="-"/>
            </a:pPr>
            <a:r>
              <a:rPr lang="cs-CZ" sz="2400" dirty="0"/>
              <a:t>Co je pro daného pacienta kontraindikováno?</a:t>
            </a:r>
          </a:p>
          <a:p>
            <a:pPr marL="800100" lvl="1" indent="-342900" algn="l">
              <a:lnSpc>
                <a:spcPct val="110000"/>
              </a:lnSpc>
              <a:spcBef>
                <a:spcPct val="50000"/>
              </a:spcBef>
              <a:buFontTx/>
              <a:buChar char="-"/>
            </a:pPr>
            <a:r>
              <a:rPr lang="cs-CZ" sz="2400" dirty="0"/>
              <a:t>Je neměnný?</a:t>
            </a:r>
          </a:p>
          <a:p>
            <a:pPr marL="800100" lvl="1" indent="-342900" algn="l">
              <a:lnSpc>
                <a:spcPct val="110000"/>
              </a:lnSpc>
              <a:spcBef>
                <a:spcPct val="50000"/>
              </a:spcBef>
              <a:buFontTx/>
              <a:buChar char="-"/>
            </a:pPr>
            <a:r>
              <a:rPr lang="cs-CZ" sz="2400" dirty="0"/>
              <a:t>Jak dlouho platí krátkodobý </a:t>
            </a:r>
            <a:r>
              <a:rPr lang="cs-CZ" sz="2400" dirty="0" err="1"/>
              <a:t>reh</a:t>
            </a:r>
            <a:r>
              <a:rPr lang="cs-CZ" sz="2400" dirty="0"/>
              <a:t>. plán?</a:t>
            </a:r>
          </a:p>
          <a:p>
            <a:pPr marL="342900" indent="-342900" algn="l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lang="cs-CZ" sz="2400" dirty="0"/>
              <a:t> Dlouhodobý</a:t>
            </a:r>
          </a:p>
          <a:p>
            <a:pPr marL="800100" lvl="1" indent="-342900" algn="l">
              <a:lnSpc>
                <a:spcPct val="110000"/>
              </a:lnSpc>
              <a:spcBef>
                <a:spcPct val="50000"/>
              </a:spcBef>
              <a:buFontTx/>
              <a:buChar char="-"/>
            </a:pPr>
            <a:r>
              <a:rPr lang="cs-CZ" sz="2400" dirty="0"/>
              <a:t>Komprehenzivní = celistvá rehabilitace</a:t>
            </a:r>
          </a:p>
          <a:p>
            <a:pPr marL="800100" lvl="1" indent="-342900" algn="l">
              <a:lnSpc>
                <a:spcPct val="110000"/>
              </a:lnSpc>
              <a:spcBef>
                <a:spcPct val="50000"/>
              </a:spcBef>
              <a:buFontTx/>
              <a:buChar char="-"/>
            </a:pPr>
            <a:r>
              <a:rPr lang="cs-CZ" sz="2400" dirty="0"/>
              <a:t>Pedagogická, sociální, technická, pracovní rehabilitace</a:t>
            </a:r>
            <a:endParaRPr lang="cs-CZ" sz="24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827584" y="404813"/>
            <a:ext cx="66976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/>
              <a:t>Sestavení rehabilitačního plánu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539552" y="1052513"/>
            <a:ext cx="7921625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lang="cs-CZ" sz="2400" dirty="0"/>
              <a:t>  Znát předchozí terapii</a:t>
            </a:r>
          </a:p>
          <a:p>
            <a:pPr marL="800100" lvl="1" indent="-342900" algn="l">
              <a:lnSpc>
                <a:spcPct val="110000"/>
              </a:lnSpc>
              <a:spcBef>
                <a:spcPct val="50000"/>
              </a:spcBef>
            </a:pPr>
            <a:r>
              <a:rPr lang="cs-CZ" sz="2400" dirty="0"/>
              <a:t>- Radiální </a:t>
            </a:r>
            <a:r>
              <a:rPr lang="cs-CZ" sz="2400" dirty="0" err="1"/>
              <a:t>epikondylitida</a:t>
            </a:r>
            <a:r>
              <a:rPr lang="cs-CZ" sz="2400" dirty="0"/>
              <a:t> (funkční porucha) – obstřik </a:t>
            </a:r>
            <a:r>
              <a:rPr lang="cs-CZ" sz="2400" dirty="0" err="1"/>
              <a:t>Diprophosem</a:t>
            </a:r>
            <a:r>
              <a:rPr lang="cs-CZ" sz="2400" dirty="0"/>
              <a:t> do úponu, UZ na </a:t>
            </a:r>
            <a:r>
              <a:rPr lang="cs-CZ" sz="2400" dirty="0" err="1"/>
              <a:t>epikondyl</a:t>
            </a:r>
            <a:r>
              <a:rPr lang="cs-CZ" sz="2400" dirty="0"/>
              <a:t> – </a:t>
            </a:r>
            <a:r>
              <a:rPr lang="cs-CZ" sz="2400" dirty="0" err="1"/>
              <a:t>iatrogenní</a:t>
            </a:r>
            <a:r>
              <a:rPr lang="cs-CZ" sz="2400" dirty="0"/>
              <a:t> poškození – strukturální porucha</a:t>
            </a:r>
          </a:p>
          <a:p>
            <a:pPr marL="342900" indent="-342900" algn="l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lang="cs-CZ" sz="2400" dirty="0"/>
              <a:t> Nepřesné diagnózy</a:t>
            </a:r>
          </a:p>
          <a:p>
            <a:pPr marL="342900" indent="-342900" algn="l">
              <a:lnSpc>
                <a:spcPct val="110000"/>
              </a:lnSpc>
              <a:spcBef>
                <a:spcPct val="50000"/>
              </a:spcBef>
            </a:pPr>
            <a:r>
              <a:rPr lang="cs-CZ" sz="2400" dirty="0"/>
              <a:t>	- natažená třísla? – </a:t>
            </a:r>
            <a:r>
              <a:rPr lang="cs-CZ" sz="2400" dirty="0" err="1"/>
              <a:t>instabilita</a:t>
            </a:r>
            <a:r>
              <a:rPr lang="cs-CZ" sz="2400" dirty="0"/>
              <a:t> kyčelního kloubu s přetížením m. </a:t>
            </a:r>
            <a:r>
              <a:rPr lang="cs-CZ" sz="2400" dirty="0" err="1"/>
              <a:t>pectineus</a:t>
            </a:r>
            <a:endParaRPr lang="cs-CZ" sz="2400" dirty="0"/>
          </a:p>
          <a:p>
            <a:pPr marL="342900" indent="-342900" algn="l">
              <a:lnSpc>
                <a:spcPct val="110000"/>
              </a:lnSpc>
              <a:spcBef>
                <a:spcPct val="50000"/>
              </a:spcBef>
            </a:pPr>
            <a:r>
              <a:rPr lang="cs-CZ" sz="2400" dirty="0"/>
              <a:t>	- </a:t>
            </a:r>
            <a:r>
              <a:rPr lang="cs-CZ" sz="2400" dirty="0" err="1"/>
              <a:t>impingement</a:t>
            </a:r>
            <a:r>
              <a:rPr lang="cs-CZ" sz="2400" dirty="0"/>
              <a:t> syndrom? – nestabilita LS přechodu s dysfunkčním HSSP a projevem funkční poruchy v m. </a:t>
            </a:r>
            <a:r>
              <a:rPr lang="cs-CZ" sz="2400" dirty="0" err="1"/>
              <a:t>latissimus</a:t>
            </a:r>
            <a:r>
              <a:rPr lang="cs-CZ" sz="2400" dirty="0"/>
              <a:t> </a:t>
            </a:r>
            <a:r>
              <a:rPr lang="cs-CZ" sz="2400" dirty="0" err="1"/>
              <a:t>dorsi</a:t>
            </a:r>
            <a:endParaRPr lang="cs-CZ" sz="24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683568" y="404813"/>
            <a:ext cx="66976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800" b="1" dirty="0"/>
              <a:t>Faktory ovlivňující rehabilitační plán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611560" y="1052513"/>
            <a:ext cx="7921625" cy="283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lang="cs-CZ" sz="2400" dirty="0" err="1" smtClean="0"/>
              <a:t>Hostilita</a:t>
            </a:r>
            <a:endParaRPr lang="cs-CZ" sz="2400" dirty="0" smtClean="0"/>
          </a:p>
          <a:p>
            <a:pPr marL="342900" indent="-342900" algn="l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lang="cs-CZ" sz="2400" dirty="0" smtClean="0"/>
              <a:t>Motivace</a:t>
            </a:r>
          </a:p>
          <a:p>
            <a:pPr marL="342900" indent="-342900" algn="l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r>
              <a:rPr lang="cs-CZ" sz="2400" dirty="0" smtClean="0"/>
              <a:t>Možnost generalizace poruch pohybového systému</a:t>
            </a:r>
          </a:p>
          <a:p>
            <a:pPr marL="800100" lvl="1" indent="-342900" algn="l">
              <a:lnSpc>
                <a:spcPct val="110000"/>
              </a:lnSpc>
              <a:spcBef>
                <a:spcPct val="50000"/>
              </a:spcBef>
            </a:pPr>
            <a:r>
              <a:rPr lang="cs-CZ" sz="2400" dirty="0" smtClean="0"/>
              <a:t>- Kauzální terapie</a:t>
            </a:r>
          </a:p>
          <a:p>
            <a:pPr marL="342900" indent="-342900" algn="l">
              <a:lnSpc>
                <a:spcPct val="110000"/>
              </a:lnSpc>
              <a:spcBef>
                <a:spcPct val="50000"/>
              </a:spcBef>
              <a:buFontTx/>
              <a:buAutoNum type="arabicPeriod"/>
            </a:pPr>
            <a:endParaRPr lang="cs-CZ" sz="24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cvičební jednotky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Orientační schéma jednotlivých fází kinezioterapie:</a:t>
            </a:r>
          </a:p>
          <a:p>
            <a:r>
              <a:rPr lang="cs-CZ" dirty="0" smtClean="0"/>
              <a:t>1) Úvodní část, rozcvičení</a:t>
            </a:r>
          </a:p>
          <a:p>
            <a:r>
              <a:rPr lang="cs-CZ" dirty="0" smtClean="0"/>
              <a:t>5-15 min</a:t>
            </a:r>
          </a:p>
          <a:p>
            <a:r>
              <a:rPr lang="cs-CZ" dirty="0" smtClean="0"/>
              <a:t>Jednoduché cviky, </a:t>
            </a:r>
            <a:r>
              <a:rPr lang="cs-CZ" dirty="0" err="1" smtClean="0"/>
              <a:t>cv</a:t>
            </a:r>
            <a:r>
              <a:rPr lang="cs-CZ" dirty="0" smtClean="0"/>
              <a:t>. které pac. </a:t>
            </a:r>
            <a:r>
              <a:rPr lang="cs-CZ" dirty="0"/>
              <a:t>o</a:t>
            </a:r>
            <a:r>
              <a:rPr lang="cs-CZ" dirty="0" smtClean="0"/>
              <a:t>vládají, </a:t>
            </a:r>
          </a:p>
          <a:p>
            <a:r>
              <a:rPr lang="cs-CZ" dirty="0" smtClean="0"/>
              <a:t>Cíl :tonizace vegetativního systému- předehřátí </a:t>
            </a:r>
            <a:r>
              <a:rPr lang="cs-CZ" dirty="0" err="1" smtClean="0"/>
              <a:t>org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cvičební jednotky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2)  Průpravná část</a:t>
            </a:r>
          </a:p>
          <a:p>
            <a:r>
              <a:rPr lang="cs-CZ" dirty="0" smtClean="0"/>
              <a:t>10-15 min</a:t>
            </a:r>
          </a:p>
          <a:p>
            <a:r>
              <a:rPr lang="cs-CZ" dirty="0" smtClean="0"/>
              <a:t>Zaměřená na </a:t>
            </a:r>
            <a:r>
              <a:rPr lang="cs-CZ" dirty="0" err="1" smtClean="0"/>
              <a:t>všeob</a:t>
            </a:r>
            <a:r>
              <a:rPr lang="cs-CZ" dirty="0" smtClean="0"/>
              <a:t>. průpravu – nácvik správného držení těla, správného dýchání, cviky na úpravu sv. </a:t>
            </a:r>
            <a:r>
              <a:rPr lang="cs-CZ" dirty="0" err="1" smtClean="0"/>
              <a:t>dysbalancí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cvičební jednotky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3) Hlavní část</a:t>
            </a:r>
          </a:p>
          <a:p>
            <a:r>
              <a:rPr lang="cs-CZ" dirty="0" smtClean="0"/>
              <a:t>20-40 min</a:t>
            </a:r>
          </a:p>
          <a:p>
            <a:r>
              <a:rPr lang="cs-CZ" dirty="0" smtClean="0"/>
              <a:t>Směřuje ke </a:t>
            </a:r>
            <a:r>
              <a:rPr lang="cs-CZ" dirty="0" err="1" smtClean="0"/>
              <a:t>konkr</a:t>
            </a:r>
            <a:r>
              <a:rPr lang="cs-CZ" dirty="0" smtClean="0"/>
              <a:t>. </a:t>
            </a:r>
            <a:r>
              <a:rPr lang="cs-CZ" dirty="0"/>
              <a:t>l</a:t>
            </a:r>
            <a:r>
              <a:rPr lang="cs-CZ" dirty="0" smtClean="0"/>
              <a:t>éčebnému cíli (je již cílená) – SS, ROM, vytrvalost, kondice aj.)</a:t>
            </a:r>
          </a:p>
          <a:p>
            <a:r>
              <a:rPr lang="cs-CZ" dirty="0" smtClean="0"/>
              <a:t>4) Zakončení</a:t>
            </a:r>
          </a:p>
          <a:p>
            <a:r>
              <a:rPr lang="cs-CZ" dirty="0" smtClean="0"/>
              <a:t>10 min</a:t>
            </a:r>
          </a:p>
          <a:p>
            <a:r>
              <a:rPr lang="cs-CZ" dirty="0" smtClean="0"/>
              <a:t>Cíl: zklidnění, dechová a relaxační cvičení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Metodické zásady kinezioterapie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cs-CZ" b="1" dirty="0" smtClean="0"/>
              <a:t>1) Soulad s dosaženým stupněm teoretického poznání</a:t>
            </a:r>
          </a:p>
          <a:p>
            <a:pPr marL="514350" indent="-514350">
              <a:buNone/>
            </a:pPr>
            <a:r>
              <a:rPr lang="cs-CZ" b="1" dirty="0" smtClean="0"/>
              <a:t>2) Přiměřenost</a:t>
            </a:r>
          </a:p>
          <a:p>
            <a:pPr lvl="0"/>
            <a:r>
              <a:rPr lang="cs-CZ" dirty="0"/>
              <a:t>věku pacienta (</a:t>
            </a:r>
            <a:r>
              <a:rPr lang="cs-CZ" dirty="0" smtClean="0"/>
              <a:t>somatickému, </a:t>
            </a:r>
            <a:r>
              <a:rPr lang="cs-CZ" dirty="0"/>
              <a:t>mentálnímu</a:t>
            </a:r>
            <a:r>
              <a:rPr lang="cs-CZ" dirty="0" smtClean="0"/>
              <a:t>) – děti, </a:t>
            </a:r>
            <a:r>
              <a:rPr lang="cs-CZ" dirty="0" err="1" smtClean="0"/>
              <a:t>geronti</a:t>
            </a:r>
            <a:endParaRPr lang="cs-CZ" dirty="0" smtClean="0"/>
          </a:p>
          <a:p>
            <a:pPr lvl="0">
              <a:buNone/>
            </a:pPr>
            <a:r>
              <a:rPr lang="cs-CZ" dirty="0" smtClean="0"/>
              <a:t>Zohlednění stupně </a:t>
            </a:r>
            <a:r>
              <a:rPr lang="cs-CZ" dirty="0" err="1" smtClean="0"/>
              <a:t>mot</a:t>
            </a:r>
            <a:r>
              <a:rPr lang="cs-CZ" dirty="0" smtClean="0"/>
              <a:t>. vývoje- vývojová kineziologie</a:t>
            </a:r>
            <a:endParaRPr lang="cs-CZ" dirty="0"/>
          </a:p>
          <a:p>
            <a:pPr lvl="0"/>
            <a:r>
              <a:rPr lang="cs-CZ" dirty="0"/>
              <a:t>pohlaví (ženy – </a:t>
            </a:r>
            <a:r>
              <a:rPr lang="cs-CZ" dirty="0" smtClean="0"/>
              <a:t>nižší výkonnost, větší </a:t>
            </a:r>
            <a:r>
              <a:rPr lang="cs-CZ" dirty="0"/>
              <a:t>kloubní </a:t>
            </a:r>
            <a:r>
              <a:rPr lang="cs-CZ" dirty="0" smtClean="0"/>
              <a:t>pohyblivost oproti mužům..)</a:t>
            </a:r>
            <a:endParaRPr lang="cs-CZ" dirty="0"/>
          </a:p>
          <a:p>
            <a:pPr lvl="0"/>
            <a:r>
              <a:rPr lang="cs-CZ" dirty="0"/>
              <a:t>vrozeným tělesným dispozicím (antropometrické </a:t>
            </a:r>
            <a:r>
              <a:rPr lang="cs-CZ" dirty="0" smtClean="0"/>
              <a:t>parametry) a schopnosti </a:t>
            </a:r>
            <a:r>
              <a:rPr lang="cs-CZ" dirty="0"/>
              <a:t>motorického učení</a:t>
            </a:r>
          </a:p>
          <a:p>
            <a:pPr lvl="0"/>
            <a:r>
              <a:rPr lang="cs-CZ" dirty="0"/>
              <a:t>aktuální tělesné zdatnosti = kondici </a:t>
            </a:r>
            <a:r>
              <a:rPr lang="cs-CZ" dirty="0" smtClean="0"/>
              <a:t>(kardiovaskulární </a:t>
            </a:r>
            <a:r>
              <a:rPr lang="cs-CZ" dirty="0"/>
              <a:t>a </a:t>
            </a:r>
            <a:r>
              <a:rPr lang="cs-CZ" dirty="0" smtClean="0"/>
              <a:t>respirační </a:t>
            </a:r>
            <a:r>
              <a:rPr lang="cs-CZ" dirty="0"/>
              <a:t>systému)</a:t>
            </a:r>
          </a:p>
          <a:p>
            <a:pPr lvl="0"/>
            <a:r>
              <a:rPr lang="cs-CZ" dirty="0"/>
              <a:t>aktuálnímu pohybovému fondu (stavu konkrétního postižení)</a:t>
            </a:r>
          </a:p>
          <a:p>
            <a:pPr lvl="0"/>
            <a:r>
              <a:rPr lang="cs-CZ" dirty="0"/>
              <a:t>duševním schopnostem (rozumět účelu pohybu)</a:t>
            </a:r>
          </a:p>
          <a:p>
            <a:pPr lvl="0"/>
            <a:r>
              <a:rPr lang="cs-CZ" dirty="0"/>
              <a:t>aktuálnímu psychickému </a:t>
            </a:r>
            <a:r>
              <a:rPr lang="cs-CZ" dirty="0" smtClean="0"/>
              <a:t>stavu</a:t>
            </a:r>
          </a:p>
          <a:p>
            <a:pPr lvl="0">
              <a:buNone/>
            </a:pPr>
            <a:r>
              <a:rPr lang="cs-CZ" dirty="0" smtClean="0"/>
              <a:t>VÝBĚR PŘIMĚŘENÉHO ZATÍŽENÍ- co do intenzity, trvání a náročnosti!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Metodické zásady kinezioterapie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b="1" dirty="0" smtClean="0"/>
              <a:t>3</a:t>
            </a:r>
            <a:r>
              <a:rPr lang="cs-CZ" sz="3600" b="1" dirty="0" smtClean="0"/>
              <a:t>) Posloupnost, systematičnost</a:t>
            </a:r>
            <a:endParaRPr lang="cs-CZ" sz="3600" dirty="0" smtClean="0"/>
          </a:p>
          <a:p>
            <a:pPr lvl="0"/>
            <a:r>
              <a:rPr lang="cs-CZ" sz="3600" dirty="0" smtClean="0"/>
              <a:t>Zařazení nového až po zvládnutí předchozího (snadnějšího) – i využití prvku ontogenetické řady</a:t>
            </a:r>
          </a:p>
          <a:p>
            <a:pPr lvl="0"/>
            <a:r>
              <a:rPr lang="cs-CZ" sz="3600" dirty="0" smtClean="0"/>
              <a:t>nepřidávat více než 3-5 nových prvků v jednom sezení kvůli zapamatování</a:t>
            </a:r>
          </a:p>
          <a:p>
            <a:pPr>
              <a:buNone/>
            </a:pPr>
            <a:r>
              <a:rPr lang="cs-CZ" sz="3600" b="1" dirty="0" smtClean="0"/>
              <a:t>4) Stupňování</a:t>
            </a:r>
            <a:endParaRPr lang="cs-CZ" sz="3600" dirty="0" smtClean="0"/>
          </a:p>
          <a:p>
            <a:pPr lvl="0"/>
            <a:r>
              <a:rPr lang="cs-CZ" sz="3600" dirty="0" smtClean="0"/>
              <a:t>postupně zvyšovat náročnost cvičení: od jednoduchých ke koordinačně, či sv. náročnějším</a:t>
            </a:r>
            <a:r>
              <a:rPr lang="cs-CZ" sz="3600" b="1" dirty="0" smtClean="0"/>
              <a:t> </a:t>
            </a:r>
            <a:endParaRPr lang="cs-CZ" sz="3600" dirty="0"/>
          </a:p>
          <a:p>
            <a:pPr lvl="0">
              <a:buNone/>
            </a:pPr>
            <a:r>
              <a:rPr lang="cs-CZ" sz="3600" b="1" dirty="0" smtClean="0"/>
              <a:t>5) Soustavnost</a:t>
            </a:r>
            <a:endParaRPr lang="cs-CZ" sz="3600" dirty="0" smtClean="0"/>
          </a:p>
          <a:p>
            <a:pPr lvl="0"/>
            <a:r>
              <a:rPr lang="cs-CZ" sz="3600" dirty="0" smtClean="0"/>
              <a:t>pravidelnost cvičení </a:t>
            </a:r>
          </a:p>
          <a:p>
            <a:pPr lvl="0"/>
            <a:r>
              <a:rPr lang="cs-CZ" sz="3600" dirty="0" smtClean="0"/>
              <a:t>v době mimo cvičení instruovat pacienta k samostatnému cvičení </a:t>
            </a:r>
          </a:p>
          <a:p>
            <a:pPr lvl="0"/>
            <a:r>
              <a:rPr lang="cs-CZ" sz="3600" dirty="0" smtClean="0"/>
              <a:t>snaha o aplikaci do běžných denních činností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362</Words>
  <Application>Microsoft Office PowerPoint</Application>
  <PresentationFormat>Předvádění na obrazovce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Přednáška č. 3</vt:lpstr>
      <vt:lpstr>Snímek 2</vt:lpstr>
      <vt:lpstr>Snímek 3</vt:lpstr>
      <vt:lpstr>Snímek 4</vt:lpstr>
      <vt:lpstr>Stavba cvičební jednotky</vt:lpstr>
      <vt:lpstr>Stavba cvičební jednotky</vt:lpstr>
      <vt:lpstr>Stavba cvičební jednotky</vt:lpstr>
      <vt:lpstr>Metodické zásady kinezioterapie</vt:lpstr>
      <vt:lpstr>Metodické zásady kinezioterapie</vt:lpstr>
      <vt:lpstr>Metodické zásady kinezioterapie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Přednáška č. 3</dc:title>
  <dc:creator>THINK</dc:creator>
  <cp:lastModifiedBy>THINK</cp:lastModifiedBy>
  <cp:revision>12</cp:revision>
  <dcterms:created xsi:type="dcterms:W3CDTF">2013-10-03T14:45:53Z</dcterms:created>
  <dcterms:modified xsi:type="dcterms:W3CDTF">2013-10-03T15:59:32Z</dcterms:modified>
</cp:coreProperties>
</file>