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C3E-7BB3-41CA-A950-855A8A4E253B}" type="datetimeFigureOut">
              <a:rPr lang="cs-CZ" smtClean="0"/>
              <a:pPr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38CD-BB62-41B6-8DA9-C8D2F41E21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C3E-7BB3-41CA-A950-855A8A4E253B}" type="datetimeFigureOut">
              <a:rPr lang="cs-CZ" smtClean="0"/>
              <a:pPr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38CD-BB62-41B6-8DA9-C8D2F41E21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C3E-7BB3-41CA-A950-855A8A4E253B}" type="datetimeFigureOut">
              <a:rPr lang="cs-CZ" smtClean="0"/>
              <a:pPr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38CD-BB62-41B6-8DA9-C8D2F41E21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C3E-7BB3-41CA-A950-855A8A4E253B}" type="datetimeFigureOut">
              <a:rPr lang="cs-CZ" smtClean="0"/>
              <a:pPr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38CD-BB62-41B6-8DA9-C8D2F41E21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C3E-7BB3-41CA-A950-855A8A4E253B}" type="datetimeFigureOut">
              <a:rPr lang="cs-CZ" smtClean="0"/>
              <a:pPr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38CD-BB62-41B6-8DA9-C8D2F41E21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C3E-7BB3-41CA-A950-855A8A4E253B}" type="datetimeFigureOut">
              <a:rPr lang="cs-CZ" smtClean="0"/>
              <a:pPr/>
              <a:t>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38CD-BB62-41B6-8DA9-C8D2F41E21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C3E-7BB3-41CA-A950-855A8A4E253B}" type="datetimeFigureOut">
              <a:rPr lang="cs-CZ" smtClean="0"/>
              <a:pPr/>
              <a:t>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38CD-BB62-41B6-8DA9-C8D2F41E21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C3E-7BB3-41CA-A950-855A8A4E253B}" type="datetimeFigureOut">
              <a:rPr lang="cs-CZ" smtClean="0"/>
              <a:pPr/>
              <a:t>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38CD-BB62-41B6-8DA9-C8D2F41E21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C3E-7BB3-41CA-A950-855A8A4E253B}" type="datetimeFigureOut">
              <a:rPr lang="cs-CZ" smtClean="0"/>
              <a:pPr/>
              <a:t>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38CD-BB62-41B6-8DA9-C8D2F41E21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C3E-7BB3-41CA-A950-855A8A4E253B}" type="datetimeFigureOut">
              <a:rPr lang="cs-CZ" smtClean="0"/>
              <a:pPr/>
              <a:t>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38CD-BB62-41B6-8DA9-C8D2F41E21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6C3E-7BB3-41CA-A950-855A8A4E253B}" type="datetimeFigureOut">
              <a:rPr lang="cs-CZ" smtClean="0"/>
              <a:pPr/>
              <a:t>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638CD-BB62-41B6-8DA9-C8D2F41E21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86C3E-7BB3-41CA-A950-855A8A4E253B}" type="datetimeFigureOut">
              <a:rPr lang="cs-CZ" smtClean="0"/>
              <a:pPr/>
              <a:t>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638CD-BB62-41B6-8DA9-C8D2F41E214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Přednáška č.4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Aktivní a pasivní pohyb, </a:t>
            </a:r>
            <a:r>
              <a:rPr lang="cs-CZ" smtClean="0"/>
              <a:t>druhy svalových kontrakcí</a:t>
            </a:r>
            <a:r>
              <a:rPr lang="cs-CZ" dirty="0" smtClean="0"/>
              <a:t>, </a:t>
            </a:r>
            <a:r>
              <a:rPr lang="cs-CZ" dirty="0" err="1" smtClean="0"/>
              <a:t>plyometrický</a:t>
            </a:r>
            <a:r>
              <a:rPr lang="cs-CZ" dirty="0" smtClean="0"/>
              <a:t> režim pohybu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Plyometrický</a:t>
            </a:r>
            <a:r>
              <a:rPr lang="cs-CZ" dirty="0" smtClean="0"/>
              <a:t> režim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Cyklická koordinovaná alterující souhra </a:t>
            </a:r>
            <a:r>
              <a:rPr lang="cs-CZ" dirty="0" err="1" smtClean="0"/>
              <a:t>konc</a:t>
            </a:r>
            <a:r>
              <a:rPr lang="cs-CZ" dirty="0" smtClean="0"/>
              <a:t>.  a </a:t>
            </a:r>
            <a:r>
              <a:rPr lang="cs-CZ" dirty="0" err="1" smtClean="0"/>
              <a:t>exc</a:t>
            </a:r>
            <a:r>
              <a:rPr lang="cs-CZ" dirty="0" smtClean="0"/>
              <a:t>. stahů antagonistů sv. skupiny</a:t>
            </a:r>
          </a:p>
          <a:p>
            <a:r>
              <a:rPr lang="cs-CZ" dirty="0" smtClean="0"/>
              <a:t>Účast i pasivních elastických vlastností měkkých tkání</a:t>
            </a:r>
          </a:p>
          <a:p>
            <a:r>
              <a:rPr lang="cs-CZ" dirty="0" smtClean="0"/>
              <a:t>Například při poskocích při dopadu souhra </a:t>
            </a:r>
            <a:r>
              <a:rPr lang="cs-CZ" dirty="0" err="1" smtClean="0"/>
              <a:t>fl</a:t>
            </a:r>
            <a:r>
              <a:rPr lang="cs-CZ" dirty="0" smtClean="0"/>
              <a:t> a </a:t>
            </a:r>
            <a:r>
              <a:rPr lang="cs-CZ" dirty="0" err="1" smtClean="0"/>
              <a:t>ext</a:t>
            </a:r>
            <a:r>
              <a:rPr lang="cs-CZ" dirty="0" smtClean="0"/>
              <a:t> DKK. Dopady jsou odpruženy </a:t>
            </a:r>
            <a:r>
              <a:rPr lang="cs-CZ" dirty="0" err="1" smtClean="0"/>
              <a:t>exc</a:t>
            </a:r>
            <a:r>
              <a:rPr lang="cs-CZ" dirty="0" smtClean="0"/>
              <a:t>. brzdnou prací </a:t>
            </a:r>
            <a:r>
              <a:rPr lang="cs-CZ" dirty="0" err="1" smtClean="0"/>
              <a:t>extenztorů</a:t>
            </a:r>
            <a:r>
              <a:rPr lang="cs-CZ" dirty="0" smtClean="0"/>
              <a:t> ( současně se protáhnou jejich vaz.  </a:t>
            </a:r>
            <a:r>
              <a:rPr lang="cs-CZ" dirty="0"/>
              <a:t>s</a:t>
            </a:r>
            <a:r>
              <a:rPr lang="cs-CZ" dirty="0" smtClean="0"/>
              <a:t>truktury) za současné stabilizující </a:t>
            </a:r>
            <a:r>
              <a:rPr lang="cs-CZ" dirty="0" err="1" smtClean="0"/>
              <a:t>kokontrakce</a:t>
            </a:r>
            <a:r>
              <a:rPr lang="cs-CZ" dirty="0" smtClean="0"/>
              <a:t> flexorových skupin.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Punktum </a:t>
            </a:r>
            <a:r>
              <a:rPr lang="cs-CZ" dirty="0" err="1" smtClean="0"/>
              <a:t>fixum</a:t>
            </a:r>
            <a:r>
              <a:rPr lang="cs-CZ" dirty="0" smtClean="0"/>
              <a:t> – pevný konec</a:t>
            </a:r>
          </a:p>
          <a:p>
            <a:r>
              <a:rPr lang="cs-CZ" dirty="0" smtClean="0"/>
              <a:t>Punktum mobile – volný konec</a:t>
            </a:r>
          </a:p>
          <a:p>
            <a:r>
              <a:rPr lang="cs-CZ" dirty="0" smtClean="0"/>
              <a:t>Otevřený kinetický řetězec-Open </a:t>
            </a:r>
            <a:r>
              <a:rPr lang="cs-CZ" dirty="0" err="1" smtClean="0"/>
              <a:t>Kinematic</a:t>
            </a:r>
            <a:r>
              <a:rPr lang="cs-CZ" dirty="0" smtClean="0"/>
              <a:t> </a:t>
            </a:r>
            <a:r>
              <a:rPr lang="cs-CZ" dirty="0" err="1" smtClean="0"/>
              <a:t>Chain</a:t>
            </a:r>
            <a:r>
              <a:rPr lang="cs-CZ" dirty="0" smtClean="0"/>
              <a:t> – OKC</a:t>
            </a:r>
          </a:p>
          <a:p>
            <a:pPr>
              <a:buNone/>
            </a:pPr>
            <a:r>
              <a:rPr lang="cs-CZ" dirty="0" smtClean="0"/>
              <a:t>Konečný pohybový segment je volný, lze udělat pohyb pouze v jednom kloubu</a:t>
            </a:r>
          </a:p>
          <a:p>
            <a:r>
              <a:rPr lang="cs-CZ" dirty="0" smtClean="0"/>
              <a:t>Uzavřený kinetický řetězec-</a:t>
            </a:r>
            <a:r>
              <a:rPr lang="cs-CZ" dirty="0" err="1" smtClean="0"/>
              <a:t>Closed</a:t>
            </a:r>
            <a:r>
              <a:rPr lang="cs-CZ" dirty="0" smtClean="0"/>
              <a:t> </a:t>
            </a:r>
            <a:r>
              <a:rPr lang="cs-CZ" dirty="0" err="1" smtClean="0"/>
              <a:t>Kinematic</a:t>
            </a:r>
            <a:r>
              <a:rPr lang="cs-CZ" dirty="0" smtClean="0"/>
              <a:t> </a:t>
            </a:r>
            <a:r>
              <a:rPr lang="cs-CZ" dirty="0" err="1" smtClean="0"/>
              <a:t>Chain</a:t>
            </a:r>
            <a:r>
              <a:rPr lang="cs-CZ" dirty="0" smtClean="0"/>
              <a:t> – CKC</a:t>
            </a:r>
          </a:p>
          <a:p>
            <a:pPr>
              <a:buNone/>
            </a:pPr>
            <a:r>
              <a:rPr lang="cs-CZ" dirty="0" smtClean="0"/>
              <a:t>Konečný segment se setkává s dostatečným odporem proti pohybu, pohyb se děje ve více kloubech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Pasivní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Pohybuje-li se celé tělo nebo častěji jeho segment vlivem působení zevní síly bez účasti svalové činnosti pacienta</a:t>
            </a:r>
          </a:p>
          <a:p>
            <a:r>
              <a:rPr lang="cs-CZ" dirty="0" smtClean="0"/>
              <a:t>Zevní síla – terapeut, gravitace </a:t>
            </a:r>
            <a:r>
              <a:rPr lang="cs-CZ" dirty="0" err="1" smtClean="0"/>
              <a:t>motodlaha</a:t>
            </a:r>
            <a:r>
              <a:rPr lang="cs-CZ" dirty="0" smtClean="0"/>
              <a:t>, přístroj</a:t>
            </a:r>
          </a:p>
          <a:p>
            <a:r>
              <a:rPr lang="cs-CZ" dirty="0" smtClean="0"/>
              <a:t>Skutečně pasivní pohyb je jen u </a:t>
            </a:r>
            <a:r>
              <a:rPr lang="cs-CZ" dirty="0" err="1" smtClean="0"/>
              <a:t>pacienzta</a:t>
            </a:r>
            <a:r>
              <a:rPr lang="cs-CZ" dirty="0" smtClean="0"/>
              <a:t> v bezvědomí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pasivního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Zlepšení trofiky kloubu, roztírání synoviální tekutiny</a:t>
            </a:r>
          </a:p>
          <a:p>
            <a:r>
              <a:rPr lang="cs-CZ" dirty="0" smtClean="0"/>
              <a:t>Dráždění proprioreceptorů – aktivace CNC – </a:t>
            </a:r>
            <a:r>
              <a:rPr lang="cs-CZ" dirty="0" err="1" smtClean="0"/>
              <a:t>facilitační</a:t>
            </a:r>
            <a:r>
              <a:rPr lang="cs-CZ" dirty="0" smtClean="0"/>
              <a:t> prvek – stimulace pohybového systému</a:t>
            </a:r>
          </a:p>
          <a:p>
            <a:r>
              <a:rPr lang="cs-CZ" dirty="0" smtClean="0"/>
              <a:t>Udržení normální délky měkkých tkání (prevence nebo uvolnění zkrácení, kontraktur – je nevratné – </a:t>
            </a:r>
            <a:r>
              <a:rPr lang="cs-CZ" dirty="0" err="1" smtClean="0"/>
              <a:t>myofibryla</a:t>
            </a:r>
            <a:r>
              <a:rPr lang="cs-CZ" dirty="0" smtClean="0"/>
              <a:t> na vazivo</a:t>
            </a:r>
          </a:p>
          <a:p>
            <a:r>
              <a:rPr lang="cs-CZ" dirty="0" smtClean="0"/>
              <a:t>Zlepšení oběhu krve a lymfy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pasivního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Polohování – </a:t>
            </a:r>
            <a:r>
              <a:rPr lang="cs-CZ" dirty="0" err="1" smtClean="0"/>
              <a:t>antalgické</a:t>
            </a:r>
            <a:r>
              <a:rPr lang="cs-CZ" dirty="0" smtClean="0"/>
              <a:t>, preventivní, korekční</a:t>
            </a:r>
          </a:p>
          <a:p>
            <a:r>
              <a:rPr lang="cs-CZ" dirty="0" smtClean="0"/>
              <a:t>Intermitentní pasivní pohyb – postupný, pozvolný, chvějivý opakovaný pohyb zabraňující vzniku srůstů a kontraktur</a:t>
            </a:r>
          </a:p>
          <a:p>
            <a:r>
              <a:rPr lang="cs-CZ" dirty="0" smtClean="0"/>
              <a:t>Pohyb v představě – uvědomění si pohybu – tato aktivita vyvolává nesmírně cennou činnost CNS! </a:t>
            </a:r>
            <a:r>
              <a:rPr lang="cs-CZ" dirty="0" err="1" smtClean="0"/>
              <a:t>Ibez</a:t>
            </a:r>
            <a:r>
              <a:rPr lang="cs-CZ" dirty="0" smtClean="0"/>
              <a:t> patrného pohybového efektu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Metodické zásady intermitentního pasivního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Správné držení končetiny – měkký úchop</a:t>
            </a:r>
          </a:p>
          <a:p>
            <a:r>
              <a:rPr lang="cs-CZ" dirty="0" smtClean="0"/>
              <a:t>Správná fixace – nesmí být fixace přes dva klouby</a:t>
            </a:r>
          </a:p>
          <a:p>
            <a:r>
              <a:rPr lang="cs-CZ" dirty="0" smtClean="0"/>
              <a:t>Pomalý pohyb</a:t>
            </a:r>
          </a:p>
          <a:p>
            <a:r>
              <a:rPr lang="cs-CZ" dirty="0" smtClean="0"/>
              <a:t>Možná </a:t>
            </a:r>
            <a:r>
              <a:rPr lang="cs-CZ" dirty="0" err="1" smtClean="0"/>
              <a:t>osučasná</a:t>
            </a:r>
            <a:r>
              <a:rPr lang="cs-CZ" dirty="0" smtClean="0"/>
              <a:t> trakce v kloubu</a:t>
            </a:r>
          </a:p>
          <a:p>
            <a:r>
              <a:rPr lang="cs-CZ" dirty="0" smtClean="0"/>
              <a:t>Klidné dýchání a relaxace pacienta</a:t>
            </a:r>
          </a:p>
          <a:p>
            <a:r>
              <a:rPr lang="cs-CZ" dirty="0" smtClean="0"/>
              <a:t>Neklást odpor přes dva klouby</a:t>
            </a:r>
          </a:p>
          <a:p>
            <a:r>
              <a:rPr lang="cs-CZ" dirty="0" smtClean="0"/>
              <a:t>Opakování 5-7x pro udržení volnosti pohybu</a:t>
            </a:r>
          </a:p>
          <a:p>
            <a:r>
              <a:rPr lang="cs-CZ" dirty="0" smtClean="0"/>
              <a:t>Opakování 10-15x pro uvolnění pohybu v kloubu</a:t>
            </a:r>
          </a:p>
          <a:p>
            <a:r>
              <a:rPr lang="cs-CZ" dirty="0" smtClean="0"/>
              <a:t>Indikace: svalová síla 0,1, </a:t>
            </a:r>
            <a:r>
              <a:rPr lang="cs-CZ" dirty="0" err="1" smtClean="0"/>
              <a:t>nerové</a:t>
            </a:r>
            <a:r>
              <a:rPr lang="cs-CZ" dirty="0" smtClean="0"/>
              <a:t> poruchy – </a:t>
            </a:r>
            <a:r>
              <a:rPr lang="cs-CZ" dirty="0" err="1" smtClean="0"/>
              <a:t>plegie</a:t>
            </a:r>
            <a:r>
              <a:rPr lang="cs-CZ" dirty="0" smtClean="0"/>
              <a:t>, pacienti v bezvědomí (na ARO,JIP)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Aktivní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vyvolán aktivní silou člověka</a:t>
            </a:r>
          </a:p>
          <a:p>
            <a:r>
              <a:rPr lang="cs-CZ" dirty="0" smtClean="0"/>
              <a:t>Funkční </a:t>
            </a:r>
            <a:r>
              <a:rPr lang="cs-CZ" dirty="0" err="1" smtClean="0"/>
              <a:t>ksupina</a:t>
            </a:r>
            <a:r>
              <a:rPr lang="cs-CZ" dirty="0" smtClean="0"/>
              <a:t> svalů kolem kloubu provádějící v něm pohyb:</a:t>
            </a:r>
          </a:p>
          <a:p>
            <a:r>
              <a:rPr lang="cs-CZ" dirty="0" smtClean="0"/>
              <a:t>Agonista – hlavní sval, na pohybu se účastní největším dílem</a:t>
            </a:r>
          </a:p>
          <a:p>
            <a:r>
              <a:rPr lang="cs-CZ" dirty="0" smtClean="0"/>
              <a:t>Synergista – vedlejší, pomocný sval, není schopen sám provést pohyb v plném rozsahu, pomáhá při něm, podporuje agonistu, může jej částečně nahradit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aktivního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AP s dopomocí (akt </a:t>
            </a:r>
            <a:r>
              <a:rPr lang="cs-CZ" dirty="0" err="1" smtClean="0"/>
              <a:t>rezistovaný</a:t>
            </a:r>
            <a:r>
              <a:rPr lang="cs-CZ" dirty="0" smtClean="0"/>
              <a:t>) –současně vykonáván svaly pacienta s aplikací zevní síly ve stejném směru -  indikace slabé, paretické </a:t>
            </a:r>
            <a:r>
              <a:rPr lang="cs-CZ" dirty="0" err="1" smtClean="0"/>
              <a:t>sv</a:t>
            </a:r>
            <a:r>
              <a:rPr lang="cs-CZ" dirty="0" smtClean="0"/>
              <a:t>, SS 1 a 2, nácvik pohybu, edukace nesprávně prováděného pohybu</a:t>
            </a:r>
          </a:p>
          <a:p>
            <a:r>
              <a:rPr lang="cs-CZ" dirty="0" smtClean="0"/>
              <a:t>AP v odlehčení – cvičení u SS </a:t>
            </a:r>
            <a:r>
              <a:rPr lang="cs-CZ" dirty="0" err="1" smtClean="0"/>
              <a:t>st</a:t>
            </a:r>
            <a:r>
              <a:rPr lang="cs-CZ" dirty="0" smtClean="0"/>
              <a:t> 2, v závěsu (</a:t>
            </a:r>
            <a:r>
              <a:rPr lang="cs-CZ" dirty="0" err="1" smtClean="0"/>
              <a:t>Therapy</a:t>
            </a:r>
            <a:r>
              <a:rPr lang="cs-CZ" dirty="0" smtClean="0"/>
              <a:t> master), na hladké podložce</a:t>
            </a:r>
          </a:p>
          <a:p>
            <a:r>
              <a:rPr lang="cs-CZ" dirty="0" smtClean="0"/>
              <a:t>Proti gravitaci -  u SS č 3</a:t>
            </a:r>
          </a:p>
          <a:p>
            <a:r>
              <a:rPr lang="cs-CZ" dirty="0" smtClean="0"/>
              <a:t>Odporovaný pohyb – síla terapeuta, závaží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r>
              <a:rPr lang="cs-CZ" smtClean="0"/>
              <a:t>svalových kontrakcí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Antagonista – sval jehož funkcí je opačná pohyb (než </a:t>
            </a:r>
            <a:r>
              <a:rPr lang="cs-CZ" dirty="0" err="1" smtClean="0"/>
              <a:t>Ag</a:t>
            </a:r>
            <a:r>
              <a:rPr lang="cs-CZ" dirty="0" smtClean="0"/>
              <a:t>), svaly které jsou při pohybu natahovány</a:t>
            </a:r>
          </a:p>
          <a:p>
            <a:r>
              <a:rPr lang="cs-CZ" dirty="0" smtClean="0"/>
              <a:t>Fixační svaly -  neprovádějí přímo pohyb, ale udržují testovanou část v takové poloze, aby mohl být pohyb dobře proveden, stabilizují nepohybující se segment</a:t>
            </a:r>
          </a:p>
          <a:p>
            <a:r>
              <a:rPr lang="cs-CZ" dirty="0" smtClean="0"/>
              <a:t>Neutralizační svaly -  neutralizují druhou směrovou komponentu hl. svalu (př. m. biceps </a:t>
            </a:r>
            <a:r>
              <a:rPr lang="cs-CZ" dirty="0" err="1" smtClean="0"/>
              <a:t>brachii</a:t>
            </a:r>
            <a:r>
              <a:rPr lang="cs-CZ" dirty="0" smtClean="0"/>
              <a:t> FX a SUP, m. </a:t>
            </a:r>
            <a:r>
              <a:rPr lang="cs-CZ" dirty="0" err="1" smtClean="0"/>
              <a:t>pronator</a:t>
            </a:r>
            <a:r>
              <a:rPr lang="cs-CZ" dirty="0" smtClean="0"/>
              <a:t> </a:t>
            </a:r>
            <a:r>
              <a:rPr lang="cs-CZ" dirty="0" err="1" smtClean="0"/>
              <a:t>teres</a:t>
            </a:r>
            <a:r>
              <a:rPr lang="cs-CZ" dirty="0" smtClean="0"/>
              <a:t> FX a PRO – funkční složky se sumuji, opačné rotační složky se ruší – neutralizují)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svalových kontrakcí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Izometrická – zvýšené napětí svalu bez jeho zkrácení, záleží na p. </a:t>
            </a:r>
            <a:r>
              <a:rPr lang="cs-CZ" dirty="0" err="1" smtClean="0"/>
              <a:t>fixum</a:t>
            </a:r>
            <a:r>
              <a:rPr lang="cs-CZ" dirty="0" smtClean="0"/>
              <a:t> a mobile, KI: hypertonie, </a:t>
            </a:r>
            <a:r>
              <a:rPr lang="cs-CZ" dirty="0" err="1" smtClean="0"/>
              <a:t>angina</a:t>
            </a:r>
            <a:r>
              <a:rPr lang="cs-CZ" dirty="0" smtClean="0"/>
              <a:t> </a:t>
            </a:r>
            <a:r>
              <a:rPr lang="cs-CZ" dirty="0" err="1" smtClean="0"/>
              <a:t>pectoris</a:t>
            </a:r>
            <a:r>
              <a:rPr lang="cs-CZ" dirty="0" smtClean="0"/>
              <a:t>!</a:t>
            </a:r>
          </a:p>
          <a:p>
            <a:r>
              <a:rPr lang="cs-CZ" dirty="0" err="1" smtClean="0"/>
              <a:t>Izokinetická</a:t>
            </a:r>
            <a:r>
              <a:rPr lang="cs-CZ" dirty="0" smtClean="0"/>
              <a:t> – během celého pohybu je udržován </a:t>
            </a:r>
            <a:r>
              <a:rPr lang="cs-CZ" dirty="0" err="1" smtClean="0"/>
              <a:t>konst</a:t>
            </a:r>
            <a:r>
              <a:rPr lang="cs-CZ" dirty="0" smtClean="0"/>
              <a:t>. </a:t>
            </a:r>
            <a:r>
              <a:rPr lang="cs-CZ" dirty="0"/>
              <a:t>m</a:t>
            </a:r>
            <a:r>
              <a:rPr lang="cs-CZ" dirty="0" smtClean="0"/>
              <a:t>oment hybnosti (</a:t>
            </a:r>
            <a:r>
              <a:rPr lang="cs-CZ" dirty="0" err="1" smtClean="0"/>
              <a:t>konst</a:t>
            </a:r>
            <a:r>
              <a:rPr lang="cs-CZ" dirty="0" smtClean="0"/>
              <a:t> rychlost pohybu)</a:t>
            </a:r>
          </a:p>
          <a:p>
            <a:r>
              <a:rPr lang="cs-CZ" dirty="0" smtClean="0"/>
              <a:t>Izotonická – </a:t>
            </a:r>
            <a:r>
              <a:rPr lang="cs-CZ" dirty="0" err="1" smtClean="0"/>
              <a:t>konst</a:t>
            </a:r>
            <a:r>
              <a:rPr lang="cs-CZ" dirty="0" smtClean="0"/>
              <a:t> napětí pracujícího svalu</a:t>
            </a:r>
          </a:p>
          <a:p>
            <a:pPr>
              <a:buNone/>
            </a:pPr>
            <a:r>
              <a:rPr lang="cs-CZ" dirty="0" smtClean="0"/>
              <a:t>Koncentrická – zkracování svalu, </a:t>
            </a:r>
            <a:r>
              <a:rPr lang="cs-CZ" dirty="0" err="1" smtClean="0"/>
              <a:t>přibližobámí</a:t>
            </a:r>
            <a:r>
              <a:rPr lang="cs-CZ" dirty="0" smtClean="0"/>
              <a:t> úponů k sobě</a:t>
            </a:r>
          </a:p>
          <a:p>
            <a:pPr>
              <a:buNone/>
            </a:pPr>
            <a:r>
              <a:rPr lang="cs-CZ" dirty="0" smtClean="0"/>
              <a:t>Excentrická – </a:t>
            </a:r>
            <a:r>
              <a:rPr lang="cs-CZ" dirty="0" err="1" smtClean="0"/>
              <a:t>produžoámí</a:t>
            </a:r>
            <a:r>
              <a:rPr lang="cs-CZ" dirty="0" smtClean="0"/>
              <a:t> sv., </a:t>
            </a:r>
            <a:r>
              <a:rPr lang="cs-CZ" dirty="0" err="1" smtClean="0"/>
              <a:t>brždění</a:t>
            </a:r>
            <a:r>
              <a:rPr lang="cs-CZ" dirty="0" smtClean="0"/>
              <a:t> pohybu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606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Přednáška č.4</vt:lpstr>
      <vt:lpstr>Pasivní pohyb</vt:lpstr>
      <vt:lpstr>Význam pasivního pohybu</vt:lpstr>
      <vt:lpstr>Dělení pasivního pohybu</vt:lpstr>
      <vt:lpstr>Metodické zásady intermitentního pasivního pohybu</vt:lpstr>
      <vt:lpstr>Aktivní pohyb</vt:lpstr>
      <vt:lpstr>Dělení aktivního pohybu</vt:lpstr>
      <vt:lpstr>Druhy svalových kontrakcí</vt:lpstr>
      <vt:lpstr>Typy svalových kontrakcí</vt:lpstr>
      <vt:lpstr>Plyometrický režim pohybu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č.4</dc:title>
  <dc:creator>THINK</dc:creator>
  <cp:lastModifiedBy>THINK</cp:lastModifiedBy>
  <cp:revision>14</cp:revision>
  <dcterms:created xsi:type="dcterms:W3CDTF">2013-11-02T19:49:13Z</dcterms:created>
  <dcterms:modified xsi:type="dcterms:W3CDTF">2013-11-02T20:29:25Z</dcterms:modified>
</cp:coreProperties>
</file>