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65" r:id="rId15"/>
    <p:sldId id="272" r:id="rId16"/>
    <p:sldId id="266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43F4-7C44-4EE8-87AA-6179B7DF1555}" type="datetimeFigureOut">
              <a:rPr lang="cs-CZ" smtClean="0"/>
              <a:t>14.11.2011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F290-B6DE-4ACD-BEA3-07B703D4A20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43F4-7C44-4EE8-87AA-6179B7DF1555}" type="datetimeFigureOut">
              <a:rPr lang="cs-CZ" smtClean="0"/>
              <a:t>14.11.2011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F290-B6DE-4ACD-BEA3-07B703D4A20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F65243F4-7C44-4EE8-87AA-6179B7DF1555}" type="datetimeFigureOut">
              <a:rPr lang="cs-CZ" smtClean="0"/>
              <a:t>14.11.2011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F290-B6DE-4ACD-BEA3-07B703D4A20B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43F4-7C44-4EE8-87AA-6179B7DF1555}" type="datetimeFigureOut">
              <a:rPr lang="cs-CZ" smtClean="0"/>
              <a:t>14.11.2011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F290-B6DE-4ACD-BEA3-07B703D4A20B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43F4-7C44-4EE8-87AA-6179B7DF1555}" type="datetimeFigureOut">
              <a:rPr lang="cs-CZ" smtClean="0"/>
              <a:t>14.11.2011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F290-B6DE-4ACD-BEA3-07B703D4A20B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43F4-7C44-4EE8-87AA-6179B7DF1555}" type="datetimeFigureOut">
              <a:rPr lang="cs-CZ" smtClean="0"/>
              <a:t>14.11.2011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F290-B6DE-4ACD-BEA3-07B703D4A20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43F4-7C44-4EE8-87AA-6179B7DF1555}" type="datetimeFigureOut">
              <a:rPr lang="cs-CZ" smtClean="0"/>
              <a:t>14.11.2011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F290-B6DE-4ACD-BEA3-07B703D4A20B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43F4-7C44-4EE8-87AA-6179B7DF1555}" type="datetimeFigureOut">
              <a:rPr lang="cs-CZ" smtClean="0"/>
              <a:t>14.11.2011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F290-B6DE-4ACD-BEA3-07B703D4A20B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43F4-7C44-4EE8-87AA-6179B7DF1555}" type="datetimeFigureOut">
              <a:rPr lang="cs-CZ" smtClean="0"/>
              <a:t>14.11.2011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F290-B6DE-4ACD-BEA3-07B703D4A20B}" type="slidenum">
              <a:rPr lang="cs-CZ" smtClean="0"/>
              <a:t>‹#›</a:t>
            </a:fld>
            <a:endParaRPr lang="cs-CZ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43F4-7C44-4EE8-87AA-6179B7DF1555}" type="datetimeFigureOut">
              <a:rPr lang="cs-CZ" smtClean="0"/>
              <a:t>14.11.2011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F290-B6DE-4ACD-BEA3-07B703D4A20B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43F4-7C44-4EE8-87AA-6179B7DF1555}" type="datetimeFigureOut">
              <a:rPr lang="cs-CZ" smtClean="0"/>
              <a:t>14.11.2011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F290-B6DE-4ACD-BEA3-07B703D4A20B}" type="slidenum">
              <a:rPr lang="cs-CZ" smtClean="0"/>
              <a:t>‹#›</a:t>
            </a:fld>
            <a:endParaRPr lang="cs-CZ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F65243F4-7C44-4EE8-87AA-6179B7DF1555}" type="datetimeFigureOut">
              <a:rPr lang="cs-CZ" smtClean="0"/>
              <a:t>14.11.2011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8A46F290-B6DE-4ACD-BEA3-07B703D4A2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Účinky fyzikální terapie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Fyzikální terapie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534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dirty="0"/>
              <a:t>centrální – ovlivňuje k-s etáž;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reflexní – spinální etáž pomocí nestejné aktivace interneuronů (lokální termoterapie </a:t>
            </a:r>
            <a:r>
              <a:rPr lang="cs-CZ" dirty="0">
                <a:solidFill>
                  <a:schemeClr val="tx2"/>
                </a:solidFill>
              </a:rPr>
              <a:t>+</a:t>
            </a:r>
            <a:r>
              <a:rPr lang="cs-CZ" dirty="0"/>
              <a:t> pro </a:t>
            </a:r>
            <a:r>
              <a:rPr lang="cs-CZ" dirty="0">
                <a:solidFill>
                  <a:schemeClr val="tx2"/>
                </a:solidFill>
              </a:rPr>
              <a:t>převahu facilitačních IN</a:t>
            </a:r>
            <a:r>
              <a:rPr lang="cs-CZ" dirty="0"/>
              <a:t> či </a:t>
            </a:r>
            <a:r>
              <a:rPr lang="cs-CZ" dirty="0">
                <a:solidFill>
                  <a:schemeClr val="folHlink"/>
                </a:solidFill>
              </a:rPr>
              <a:t>–</a:t>
            </a:r>
            <a:r>
              <a:rPr lang="cs-CZ" dirty="0"/>
              <a:t> pro </a:t>
            </a:r>
            <a:r>
              <a:rPr lang="cs-CZ" dirty="0">
                <a:solidFill>
                  <a:schemeClr val="folHlink"/>
                </a:solidFill>
              </a:rPr>
              <a:t>převahu inhibičních IN</a:t>
            </a:r>
            <a:r>
              <a:rPr lang="cs-CZ" dirty="0"/>
              <a:t>);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přímý – pro HT na 2 nejnižších úrovních (UZ, DET, PNMG, ? Diatermie – ireverzibilní změny);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nepřímý – </a:t>
            </a:r>
            <a:r>
              <a:rPr lang="cs-CZ" dirty="0">
                <a:solidFill>
                  <a:schemeClr val="tx2"/>
                </a:solidFill>
              </a:rPr>
              <a:t>využití frekvenční modulace</a:t>
            </a:r>
            <a:r>
              <a:rPr lang="cs-CZ" dirty="0"/>
              <a:t> PPM – PM k </a:t>
            </a:r>
            <a:r>
              <a:rPr lang="cs-CZ" dirty="0" err="1"/>
              <a:t>postfacilitačnímu</a:t>
            </a:r>
            <a:r>
              <a:rPr lang="cs-CZ" dirty="0"/>
              <a:t> útlumu nebo </a:t>
            </a:r>
            <a:r>
              <a:rPr lang="cs-CZ" dirty="0">
                <a:solidFill>
                  <a:schemeClr val="tx2"/>
                </a:solidFill>
              </a:rPr>
              <a:t>adaptace nervových vláken</a:t>
            </a:r>
            <a:r>
              <a:rPr lang="cs-CZ" dirty="0"/>
              <a:t> do 2 – 3 minut;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specifický – </a:t>
            </a:r>
            <a:r>
              <a:rPr lang="cs-CZ" dirty="0" err="1"/>
              <a:t>triggerlytický</a:t>
            </a:r>
            <a:r>
              <a:rPr lang="cs-CZ" dirty="0"/>
              <a:t> (KT);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antispastický – centrální HT (lokální kryoterapie, kontaktní nf elektroterapie spřaženými impulzy u SM – střídání kontrakce agonistů a antagonistů).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</a:t>
            </a:r>
            <a:r>
              <a:rPr lang="cs-CZ" dirty="0" err="1" smtClean="0"/>
              <a:t>myorelaxačního</a:t>
            </a:r>
            <a:r>
              <a:rPr lang="cs-CZ" dirty="0" smtClean="0"/>
              <a:t> účinku: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36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dirty="0"/>
              <a:t>přímý (</a:t>
            </a:r>
            <a:r>
              <a:rPr lang="cs-CZ" dirty="0" err="1"/>
              <a:t>elektrostimulace</a:t>
            </a:r>
            <a:r>
              <a:rPr lang="cs-CZ" dirty="0"/>
              <a:t> </a:t>
            </a:r>
            <a:r>
              <a:rPr lang="cs-CZ" sz="1600" dirty="0"/>
              <a:t>do svalové síly 2 včetně, 3? </a:t>
            </a:r>
            <a:r>
              <a:rPr lang="cs-CZ" dirty="0"/>
              <a:t>šikmými proudy </a:t>
            </a:r>
            <a:r>
              <a:rPr lang="cs-CZ" sz="1600" dirty="0"/>
              <a:t>akomodace </a:t>
            </a:r>
            <a:r>
              <a:rPr lang="cs-CZ" sz="1600" dirty="0" err="1"/>
              <a:t>nedenervovaných</a:t>
            </a:r>
            <a:r>
              <a:rPr lang="cs-CZ" sz="1600" dirty="0"/>
              <a:t> vláken</a:t>
            </a:r>
            <a:r>
              <a:rPr lang="cs-CZ" dirty="0"/>
              <a:t> u denervovaných </a:t>
            </a:r>
            <a:r>
              <a:rPr lang="cs-CZ" dirty="0">
                <a:solidFill>
                  <a:schemeClr val="folHlink"/>
                </a:solidFill>
              </a:rPr>
              <a:t>svalových vláken</a:t>
            </a:r>
            <a:r>
              <a:rPr lang="cs-CZ" dirty="0"/>
              <a:t> – prevence ireverzibilní </a:t>
            </a:r>
            <a:r>
              <a:rPr lang="cs-CZ" dirty="0" err="1"/>
              <a:t>fibroblastické</a:t>
            </a:r>
            <a:r>
              <a:rPr lang="cs-CZ" dirty="0"/>
              <a:t> přestavby);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nepřímý (dráždění eferentních vláken či nervosvalových plotének):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err="1"/>
              <a:t>myostimulace</a:t>
            </a:r>
            <a:r>
              <a:rPr lang="cs-CZ" sz="2400" dirty="0"/>
              <a:t>;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err="1"/>
              <a:t>myofeedback</a:t>
            </a:r>
            <a:r>
              <a:rPr lang="cs-CZ" sz="2400" dirty="0"/>
              <a:t>;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err="1"/>
              <a:t>fční</a:t>
            </a:r>
            <a:r>
              <a:rPr lang="cs-CZ" sz="2400" dirty="0"/>
              <a:t> neuromuskulární stimulace;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využít po analýze příčiny svalového oslabení jen u oslabení z </a:t>
            </a:r>
            <a:r>
              <a:rPr lang="cs-CZ" dirty="0" err="1"/>
              <a:t>inaktivity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MYOSTIMULAČNÍ ÚČINEK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96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99617"/>
            <a:ext cx="8229600" cy="300950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cs-CZ" sz="4000" dirty="0"/>
              <a:t>strukturální (parciální denervace </a:t>
            </a:r>
            <a:r>
              <a:rPr lang="cs-CZ" sz="2000" dirty="0"/>
              <a:t>sutura – terapie</a:t>
            </a:r>
            <a:r>
              <a:rPr lang="cs-CZ" sz="4000" dirty="0"/>
              <a:t>, úbytek sv. hmoty, </a:t>
            </a:r>
            <a:r>
              <a:rPr lang="cs-CZ" sz="4000" dirty="0" err="1"/>
              <a:t>pchy</a:t>
            </a:r>
            <a:r>
              <a:rPr lang="cs-CZ" sz="4000" dirty="0"/>
              <a:t> nervosvalového přenosu..);</a:t>
            </a:r>
          </a:p>
          <a:p>
            <a:pPr>
              <a:lnSpc>
                <a:spcPct val="90000"/>
              </a:lnSpc>
              <a:defRPr/>
            </a:pPr>
            <a:r>
              <a:rPr lang="cs-CZ" sz="4000" dirty="0" err="1"/>
              <a:t>fční</a:t>
            </a:r>
            <a:r>
              <a:rPr lang="cs-CZ" sz="4000" dirty="0"/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z </a:t>
            </a:r>
            <a:r>
              <a:rPr lang="cs-CZ" dirty="0" err="1"/>
              <a:t>inaktivity</a:t>
            </a:r>
            <a:r>
              <a:rPr lang="cs-CZ" dirty="0"/>
              <a:t>;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přítomnost reflexních změn (</a:t>
            </a:r>
            <a:r>
              <a:rPr lang="cs-CZ" dirty="0" err="1">
                <a:solidFill>
                  <a:schemeClr val="folHlink"/>
                </a:solidFill>
              </a:rPr>
              <a:t>ak</a:t>
            </a:r>
            <a:r>
              <a:rPr lang="cs-CZ" dirty="0">
                <a:solidFill>
                  <a:schemeClr val="folHlink"/>
                </a:solidFill>
              </a:rPr>
              <a:t>.</a:t>
            </a:r>
            <a:r>
              <a:rPr lang="cs-CZ" dirty="0"/>
              <a:t> reflexní útlum v okolí </a:t>
            </a:r>
            <a:r>
              <a:rPr lang="cs-CZ" dirty="0" err="1"/>
              <a:t>refl</a:t>
            </a:r>
            <a:r>
              <a:rPr lang="cs-CZ" dirty="0"/>
              <a:t>. změn, </a:t>
            </a:r>
            <a:r>
              <a:rPr lang="cs-CZ" dirty="0" err="1"/>
              <a:t>myostimulace</a:t>
            </a:r>
            <a:r>
              <a:rPr lang="cs-CZ" dirty="0"/>
              <a:t> – více </a:t>
            </a:r>
            <a:r>
              <a:rPr lang="cs-CZ" dirty="0" err="1"/>
              <a:t>refl</a:t>
            </a:r>
            <a:r>
              <a:rPr lang="cs-CZ" dirty="0"/>
              <a:t>. změn x </a:t>
            </a:r>
            <a:r>
              <a:rPr lang="cs-CZ" dirty="0" err="1">
                <a:solidFill>
                  <a:schemeClr val="folHlink"/>
                </a:solidFill>
              </a:rPr>
              <a:t>chr</a:t>
            </a:r>
            <a:r>
              <a:rPr lang="cs-CZ" dirty="0">
                <a:solidFill>
                  <a:schemeClr val="folHlink"/>
                </a:solidFill>
              </a:rPr>
              <a:t>.</a:t>
            </a:r>
            <a:r>
              <a:rPr lang="cs-CZ" dirty="0"/>
              <a:t> ztluštění – komprese – ischémie – ireverzibilní přestavba);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kloubní </a:t>
            </a:r>
            <a:r>
              <a:rPr lang="cs-CZ" dirty="0" err="1"/>
              <a:t>dysfce</a:t>
            </a:r>
            <a:r>
              <a:rPr lang="cs-CZ" dirty="0"/>
              <a:t> (aktivace tlumivých IN – oslabení, aktivace facilitačních IN – HT, kloubní vzorec);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Svalové oslabení I:</a:t>
            </a:r>
            <a:endParaRPr lang="cs-CZ" dirty="0"/>
          </a:p>
        </p:txBody>
      </p:sp>
      <p:pic>
        <p:nvPicPr>
          <p:cNvPr id="7" name="Picture 5" descr="skenovat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4581128"/>
            <a:ext cx="665797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934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/>
              <a:t>protažení svalu (překvapivý efekt jedné procedury);</a:t>
            </a:r>
          </a:p>
          <a:p>
            <a:pPr>
              <a:defRPr/>
            </a:pPr>
            <a:r>
              <a:rPr lang="cs-CZ" dirty="0"/>
              <a:t>zkrácení svalu (dlouhodobé zkrácení vazivových struktur, vztah a – m + </a:t>
            </a:r>
            <a:r>
              <a:rPr lang="cs-CZ" dirty="0" err="1"/>
              <a:t>chr</a:t>
            </a:r>
            <a:r>
              <a:rPr lang="cs-CZ" dirty="0"/>
              <a:t>. </a:t>
            </a:r>
            <a:r>
              <a:rPr lang="cs-CZ" dirty="0" err="1"/>
              <a:t>pcha</a:t>
            </a:r>
            <a:r>
              <a:rPr lang="cs-CZ" dirty="0"/>
              <a:t> cév. zásobení zbývajících myofibril);</a:t>
            </a:r>
          </a:p>
          <a:p>
            <a:pPr>
              <a:defRPr/>
            </a:pPr>
            <a:r>
              <a:rPr lang="cs-CZ" dirty="0"/>
              <a:t>kombinace předchozích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Svalové oslabení II:</a:t>
            </a:r>
            <a:endParaRPr lang="cs-CZ" dirty="0"/>
          </a:p>
        </p:txBody>
      </p:sp>
      <p:pic>
        <p:nvPicPr>
          <p:cNvPr id="8" name="Picture 7" descr="skenovat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3409" y="1556792"/>
            <a:ext cx="5054630" cy="25202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skenovat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4221088"/>
            <a:ext cx="5112196" cy="248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65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zlepšuje prokrvení ovlivněním tonu </a:t>
            </a:r>
            <a:r>
              <a:rPr lang="cs-CZ" dirty="0" err="1"/>
              <a:t>prekapilárních</a:t>
            </a:r>
            <a:r>
              <a:rPr lang="cs-CZ" dirty="0"/>
              <a:t> svěračů;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vazodilatace jen v souvislosti s </a:t>
            </a:r>
            <a:r>
              <a:rPr lang="cs-CZ" dirty="0" err="1"/>
              <a:t>gangliotropní</a:t>
            </a:r>
            <a:r>
              <a:rPr lang="cs-CZ" dirty="0"/>
              <a:t> aplikací;</a:t>
            </a:r>
          </a:p>
          <a:p>
            <a:pPr>
              <a:lnSpc>
                <a:spcPct val="90000"/>
              </a:lnSpc>
              <a:defRPr/>
            </a:pPr>
            <a:r>
              <a:rPr lang="cs-CZ" dirty="0" err="1"/>
              <a:t>dif</a:t>
            </a:r>
            <a:r>
              <a:rPr lang="cs-CZ" dirty="0"/>
              <a:t>. dg. nedostatečný přívod arteriální krve či nedostatečný odvod žilní krve;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POZOR !!zvyšování teploty při procedurách!!;</a:t>
            </a:r>
          </a:p>
          <a:p>
            <a:pPr>
              <a:lnSpc>
                <a:spcPct val="90000"/>
              </a:lnSpc>
              <a:defRPr/>
            </a:pPr>
            <a:r>
              <a:rPr lang="cs-CZ" dirty="0" err="1"/>
              <a:t>gangliotropní</a:t>
            </a:r>
            <a:r>
              <a:rPr lang="cs-CZ" dirty="0"/>
              <a:t> NPS, nepřímý PPM - NPM, přímý (KG, VKT - podtlak, laser či </a:t>
            </a:r>
            <a:r>
              <a:rPr lang="cs-CZ" dirty="0" err="1"/>
              <a:t>biolampa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TROFOTROPNÍ ÚČINEK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1522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přímý (VKT – přetlak, bezkontaktní nf ET, UZ);</a:t>
            </a:r>
          </a:p>
          <a:p>
            <a:pPr>
              <a:defRPr/>
            </a:pPr>
            <a:r>
              <a:rPr lang="cs-CZ" dirty="0"/>
              <a:t>nepřímý (aktivací </a:t>
            </a:r>
            <a:r>
              <a:rPr lang="cs-CZ" dirty="0" err="1"/>
              <a:t>mikrosvalové</a:t>
            </a:r>
            <a:r>
              <a:rPr lang="cs-CZ" dirty="0"/>
              <a:t> pumpy</a:t>
            </a:r>
            <a:r>
              <a:rPr lang="cs-CZ" dirty="0" smtClean="0"/>
              <a:t>).</a:t>
            </a:r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využití </a:t>
            </a:r>
            <a:r>
              <a:rPr lang="cs-CZ" dirty="0" err="1"/>
              <a:t>autoreparačních</a:t>
            </a:r>
            <a:r>
              <a:rPr lang="cs-CZ" dirty="0"/>
              <a:t> schopností.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ANTIEDEMATÓZNÍ + </a:t>
            </a:r>
            <a:r>
              <a:rPr lang="cs-CZ" dirty="0" smtClean="0"/>
              <a:t>ODKLADNÝ ÚČINEK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04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Poděbradský, J. – Poděbradská, R. </a:t>
            </a:r>
            <a:r>
              <a:rPr lang="cs-CZ" i="1" dirty="0"/>
              <a:t>Fyzikální terapie. Manuál a algoritmy. </a:t>
            </a:r>
            <a:r>
              <a:rPr lang="cs-CZ" dirty="0"/>
              <a:t>Praha: </a:t>
            </a:r>
            <a:r>
              <a:rPr lang="cs-CZ" dirty="0" err="1"/>
              <a:t>Grada</a:t>
            </a:r>
            <a:r>
              <a:rPr lang="cs-CZ" dirty="0"/>
              <a:t>, 2009. ISBN 978-80-247-2899-5.</a:t>
            </a:r>
          </a:p>
          <a:p>
            <a:pPr>
              <a:defRPr/>
            </a:pPr>
            <a:r>
              <a:rPr lang="cs-CZ" dirty="0"/>
              <a:t>přednášky Mgr. J. Urbana UP </a:t>
            </a:r>
            <a:r>
              <a:rPr lang="cs-CZ" dirty="0" smtClean="0"/>
              <a:t>Olomouc</a:t>
            </a:r>
          </a:p>
          <a:p>
            <a:pPr>
              <a:defRPr/>
            </a:pPr>
            <a:r>
              <a:rPr lang="cs-CZ" dirty="0" err="1"/>
              <a:t>Ambler</a:t>
            </a:r>
            <a:r>
              <a:rPr lang="cs-CZ" dirty="0"/>
              <a:t>, Z. Neurologie pro studenty lékařské fakulty.</a:t>
            </a:r>
          </a:p>
          <a:p>
            <a:pPr>
              <a:defRPr/>
            </a:pPr>
            <a:r>
              <a:rPr lang="cs-CZ" dirty="0" err="1"/>
              <a:t>Silbernagel</a:t>
            </a:r>
            <a:r>
              <a:rPr lang="cs-CZ" dirty="0"/>
              <a:t>, S. Atlas fyziologie člověka.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21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Dagmar Králová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15.11.2011                 </a:t>
            </a:r>
            <a:r>
              <a:rPr lang="cs-CZ" dirty="0" err="1" smtClean="0"/>
              <a:t>FSpS</a:t>
            </a:r>
            <a:r>
              <a:rPr lang="cs-CZ" dirty="0" smtClean="0"/>
              <a:t> Mu, 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88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</a:t>
            </a:r>
            <a:r>
              <a:rPr lang="cs-CZ" dirty="0" smtClean="0"/>
              <a:t>nalgetický účinek;</a:t>
            </a:r>
          </a:p>
          <a:p>
            <a:r>
              <a:rPr lang="cs-CZ" dirty="0" smtClean="0"/>
              <a:t>disperzní účinek;</a:t>
            </a:r>
          </a:p>
          <a:p>
            <a:r>
              <a:rPr lang="cs-CZ" dirty="0" err="1" smtClean="0"/>
              <a:t>myorelaxační</a:t>
            </a:r>
            <a:r>
              <a:rPr lang="cs-CZ" dirty="0" smtClean="0"/>
              <a:t> účinek;</a:t>
            </a:r>
          </a:p>
          <a:p>
            <a:r>
              <a:rPr lang="cs-CZ" dirty="0" err="1" smtClean="0"/>
              <a:t>myostimulační</a:t>
            </a:r>
            <a:r>
              <a:rPr lang="cs-CZ" dirty="0" smtClean="0"/>
              <a:t> účinek;</a:t>
            </a:r>
          </a:p>
          <a:p>
            <a:r>
              <a:rPr lang="cs-CZ" dirty="0" err="1" smtClean="0"/>
              <a:t>trofotropní</a:t>
            </a:r>
            <a:r>
              <a:rPr lang="cs-CZ" dirty="0" smtClean="0"/>
              <a:t> účinek;</a:t>
            </a:r>
          </a:p>
          <a:p>
            <a:r>
              <a:rPr lang="cs-CZ" dirty="0" err="1" smtClean="0"/>
              <a:t>antiedematózní</a:t>
            </a:r>
            <a:r>
              <a:rPr lang="cs-CZ" dirty="0" smtClean="0"/>
              <a:t> účinek;</a:t>
            </a:r>
          </a:p>
          <a:p>
            <a:r>
              <a:rPr lang="cs-CZ" dirty="0" smtClean="0"/>
              <a:t>odkladný účinek.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562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ANALGETICKÝ ÚČINEK FT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sz="2800" dirty="0"/>
              <a:t>BOLEST je nepříjemný citový a smyslový zážitek spojený s aktuálním či potencionálním poškozením tkání</a:t>
            </a:r>
            <a:r>
              <a:rPr lang="cs-CZ" sz="2800" dirty="0" smtClean="0"/>
              <a:t>.</a:t>
            </a:r>
          </a:p>
          <a:p>
            <a:pPr>
              <a:lnSpc>
                <a:spcPct val="80000"/>
              </a:lnSpc>
              <a:defRPr/>
            </a:pPr>
            <a:endParaRPr lang="cs-CZ" sz="2800" dirty="0"/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Vznik přímo bolestivou stimulací </a:t>
            </a:r>
            <a:r>
              <a:rPr lang="cs-CZ" sz="2800" dirty="0" err="1"/>
              <a:t>nociceptorů</a:t>
            </a:r>
            <a:r>
              <a:rPr lang="cs-CZ" sz="2800" dirty="0"/>
              <a:t>, v zánětlivém procesu dráždí látky při něm uvolněné a dráždící opět </a:t>
            </a:r>
            <a:r>
              <a:rPr lang="cs-CZ" sz="2800" dirty="0" err="1"/>
              <a:t>nociceptory</a:t>
            </a:r>
            <a:r>
              <a:rPr lang="cs-CZ" sz="2800" dirty="0"/>
              <a:t>. </a:t>
            </a:r>
          </a:p>
          <a:p>
            <a:endParaRPr lang="cs-CZ" dirty="0"/>
          </a:p>
        </p:txBody>
      </p:sp>
      <p:pic>
        <p:nvPicPr>
          <p:cNvPr id="6" name="Picture 6" descr="vedeni boles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2061" y="1484784"/>
            <a:ext cx="5721939" cy="50178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40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volná nervová zakončení – na konci ztluštělé s receptory pro bolest (Na a K kanály);</a:t>
            </a:r>
          </a:p>
          <a:p>
            <a:pPr>
              <a:lnSpc>
                <a:spcPct val="90000"/>
              </a:lnSpc>
              <a:defRPr/>
            </a:pPr>
            <a:r>
              <a:rPr lang="cs-CZ" dirty="0" err="1"/>
              <a:t>polymodální</a:t>
            </a:r>
            <a:r>
              <a:rPr lang="cs-CZ" dirty="0"/>
              <a:t> </a:t>
            </a:r>
            <a:r>
              <a:rPr lang="cs-CZ" dirty="0" err="1"/>
              <a:t>nociceptory</a:t>
            </a:r>
            <a:r>
              <a:rPr lang="cs-CZ" dirty="0"/>
              <a:t> – bolest, chlad, teplo, mech. dráždění;</a:t>
            </a:r>
          </a:p>
          <a:p>
            <a:pPr>
              <a:lnSpc>
                <a:spcPct val="90000"/>
              </a:lnSpc>
              <a:defRPr/>
            </a:pPr>
            <a:r>
              <a:rPr lang="cs-CZ" dirty="0" err="1"/>
              <a:t>vysokoprahové</a:t>
            </a:r>
            <a:r>
              <a:rPr lang="cs-CZ" dirty="0"/>
              <a:t> </a:t>
            </a:r>
            <a:r>
              <a:rPr lang="cs-CZ" dirty="0" err="1"/>
              <a:t>mechanoreceptory</a:t>
            </a:r>
            <a:r>
              <a:rPr lang="cs-CZ" dirty="0"/>
              <a:t> – silný mechanický podnět;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mlčící, tiché </a:t>
            </a:r>
            <a:r>
              <a:rPr lang="cs-CZ" dirty="0" err="1"/>
              <a:t>nociceptory</a:t>
            </a:r>
            <a:r>
              <a:rPr lang="cs-CZ" dirty="0"/>
              <a:t> – až po </a:t>
            </a:r>
            <a:r>
              <a:rPr lang="cs-CZ" dirty="0" err="1"/>
              <a:t>urč</a:t>
            </a:r>
            <a:r>
              <a:rPr lang="cs-CZ" dirty="0"/>
              <a:t>. patologickém dráždění.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</a:t>
            </a:r>
            <a:r>
              <a:rPr lang="cs-CZ" dirty="0" err="1" smtClean="0"/>
              <a:t>nociceptorů</a:t>
            </a:r>
            <a:r>
              <a:rPr lang="cs-CZ" dirty="0" smtClean="0"/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458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Vedení bolesti a typy vláken: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538736" cy="4754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400" dirty="0"/>
              <a:t>vlákna C (většinou akutní, povrchová, slizniční bolest, do </a:t>
            </a:r>
            <a:r>
              <a:rPr lang="cs-CZ" sz="2400" dirty="0" err="1"/>
              <a:t>substantia</a:t>
            </a:r>
            <a:r>
              <a:rPr lang="cs-CZ" sz="2400" dirty="0"/>
              <a:t> </a:t>
            </a:r>
            <a:r>
              <a:rPr lang="cs-CZ" sz="2400" dirty="0" err="1"/>
              <a:t>gelatinosa</a:t>
            </a:r>
            <a:r>
              <a:rPr lang="cs-CZ" sz="2400" dirty="0"/>
              <a:t> Rollandi, </a:t>
            </a:r>
            <a:r>
              <a:rPr lang="cs-CZ" sz="2400" dirty="0" err="1"/>
              <a:t>tractus</a:t>
            </a:r>
            <a:r>
              <a:rPr lang="cs-CZ" sz="2400" dirty="0"/>
              <a:t> </a:t>
            </a:r>
            <a:r>
              <a:rPr lang="cs-CZ" sz="2400" dirty="0" err="1"/>
              <a:t>spinothalamicus</a:t>
            </a:r>
            <a:r>
              <a:rPr lang="cs-CZ" sz="2400" dirty="0"/>
              <a:t> l. a v., laterální thalamus, </a:t>
            </a:r>
            <a:r>
              <a:rPr lang="cs-CZ" sz="2400" dirty="0" err="1"/>
              <a:t>gyrus</a:t>
            </a:r>
            <a:r>
              <a:rPr lang="cs-CZ" sz="2400" dirty="0"/>
              <a:t> </a:t>
            </a:r>
            <a:r>
              <a:rPr lang="cs-CZ" sz="2400" dirty="0" err="1"/>
              <a:t>postcentralis</a:t>
            </a:r>
            <a:r>
              <a:rPr lang="cs-CZ" sz="2400" dirty="0" smtClean="0"/>
              <a:t>);</a:t>
            </a:r>
          </a:p>
          <a:p>
            <a:pPr>
              <a:lnSpc>
                <a:spcPct val="80000"/>
              </a:lnSpc>
              <a:defRPr/>
            </a:pPr>
            <a:endParaRPr lang="cs-CZ" sz="2400" dirty="0"/>
          </a:p>
          <a:p>
            <a:pPr>
              <a:lnSpc>
                <a:spcPct val="80000"/>
              </a:lnSpc>
              <a:defRPr/>
            </a:pPr>
            <a:r>
              <a:rPr lang="cs-CZ" sz="2400" dirty="0"/>
              <a:t>A delta (bolest viscerální, do hlubší </a:t>
            </a:r>
            <a:r>
              <a:rPr lang="cs-CZ" sz="2400" dirty="0" err="1"/>
              <a:t>Rexedových</a:t>
            </a:r>
            <a:r>
              <a:rPr lang="cs-CZ" sz="2400" dirty="0"/>
              <a:t> zón, </a:t>
            </a:r>
            <a:r>
              <a:rPr lang="cs-CZ" sz="2400" dirty="0" err="1"/>
              <a:t>tractus</a:t>
            </a:r>
            <a:r>
              <a:rPr lang="cs-CZ" sz="2400" dirty="0"/>
              <a:t> </a:t>
            </a:r>
            <a:r>
              <a:rPr lang="cs-CZ" sz="2400" dirty="0" err="1"/>
              <a:t>spinoretikulothalamicus</a:t>
            </a:r>
            <a:r>
              <a:rPr lang="cs-CZ" sz="2400" dirty="0"/>
              <a:t>, </a:t>
            </a:r>
            <a:r>
              <a:rPr lang="cs-CZ" sz="2400" dirty="0" err="1"/>
              <a:t>gyrus</a:t>
            </a:r>
            <a:r>
              <a:rPr lang="cs-CZ" sz="2400" dirty="0"/>
              <a:t> </a:t>
            </a:r>
            <a:r>
              <a:rPr lang="cs-CZ" sz="2400" dirty="0" err="1"/>
              <a:t>cinguli</a:t>
            </a:r>
            <a:r>
              <a:rPr lang="cs-CZ" sz="2400" dirty="0"/>
              <a:t> a přední frontální korová oblast).</a:t>
            </a:r>
          </a:p>
          <a:p>
            <a:endParaRPr lang="cs-CZ" dirty="0"/>
          </a:p>
        </p:txBody>
      </p:sp>
      <p:pic>
        <p:nvPicPr>
          <p:cNvPr id="6" name="Picture 6" descr="skenovat0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1339" y="1268760"/>
            <a:ext cx="5255501" cy="54726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39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dirty="0"/>
              <a:t>založen na </a:t>
            </a:r>
            <a:r>
              <a:rPr lang="cs-CZ" dirty="0">
                <a:solidFill>
                  <a:schemeClr val="folHlink"/>
                </a:solidFill>
              </a:rPr>
              <a:t>tixotropii</a:t>
            </a:r>
            <a:r>
              <a:rPr lang="cs-CZ" dirty="0"/>
              <a:t> tekutin (</a:t>
            </a:r>
            <a:r>
              <a:rPr lang="cs-CZ" dirty="0" err="1"/>
              <a:t>syn.tekutina</a:t>
            </a:r>
            <a:r>
              <a:rPr lang="cs-CZ" dirty="0"/>
              <a:t>) a vaziva (u člověka vazba na </a:t>
            </a:r>
            <a:r>
              <a:rPr lang="cs-CZ" dirty="0">
                <a:solidFill>
                  <a:schemeClr val="folHlink"/>
                </a:solidFill>
              </a:rPr>
              <a:t>kyselinu </a:t>
            </a:r>
            <a:r>
              <a:rPr lang="cs-CZ" dirty="0" err="1">
                <a:solidFill>
                  <a:schemeClr val="folHlink"/>
                </a:solidFill>
              </a:rPr>
              <a:t>hyaluronovou</a:t>
            </a:r>
            <a:r>
              <a:rPr lang="cs-CZ" dirty="0"/>
              <a:t> a její hydrataci </a:t>
            </a:r>
            <a:r>
              <a:rPr lang="cs-CZ" sz="1600" dirty="0"/>
              <a:t>ovlivněna sympatickou inervací, věkem, hormonální rovnováhou, celkovou hydratací</a:t>
            </a:r>
            <a:r>
              <a:rPr lang="cs-CZ" dirty="0"/>
              <a:t> – desítky až tisíce molekul vody);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tixotropní teorie blokád (</a:t>
            </a:r>
            <a:r>
              <a:rPr lang="cs-CZ" dirty="0" err="1"/>
              <a:t>gelifikace</a:t>
            </a:r>
            <a:r>
              <a:rPr lang="cs-CZ" dirty="0"/>
              <a:t> synovie – omezení smykového pohybu JP – léčba obnovou JP či ovlivněním sympatické inervace</a:t>
            </a:r>
            <a:r>
              <a:rPr lang="cs-CZ" sz="1600" dirty="0"/>
              <a:t> centrace, FT</a:t>
            </a:r>
            <a:r>
              <a:rPr lang="cs-CZ" dirty="0"/>
              <a:t>;</a:t>
            </a:r>
          </a:p>
          <a:p>
            <a:pPr>
              <a:lnSpc>
                <a:spcPct val="80000"/>
              </a:lnSpc>
              <a:defRPr/>
            </a:pPr>
            <a:r>
              <a:rPr lang="cs-CZ" dirty="0"/>
              <a:t>tixotropie amorfní mezibuněčné hmoty – HAZ, lepení fascií.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DISPERZNÍ ÚČINEK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0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cs-CZ" sz="4400" dirty="0"/>
              <a:t>k ovlivnění svalového HT, ten dělíme na:</a:t>
            </a:r>
          </a:p>
          <a:p>
            <a:pPr>
              <a:lnSpc>
                <a:spcPct val="90000"/>
              </a:lnSpc>
              <a:defRPr/>
            </a:pPr>
            <a:r>
              <a:rPr lang="cs-CZ" sz="4000" dirty="0">
                <a:solidFill>
                  <a:schemeClr val="folHlink"/>
                </a:solidFill>
              </a:rPr>
              <a:t>strukturální </a:t>
            </a:r>
            <a:r>
              <a:rPr lang="cs-CZ" sz="4000" dirty="0">
                <a:solidFill>
                  <a:schemeClr val="tx2"/>
                </a:solidFill>
              </a:rPr>
              <a:t>(</a:t>
            </a:r>
            <a:r>
              <a:rPr lang="cs-CZ" sz="4000" dirty="0" err="1">
                <a:solidFill>
                  <a:schemeClr val="tx2"/>
                </a:solidFill>
              </a:rPr>
              <a:t>spasticita</a:t>
            </a:r>
            <a:r>
              <a:rPr lang="cs-CZ" sz="4000" dirty="0">
                <a:solidFill>
                  <a:schemeClr val="tx2"/>
                </a:solidFill>
              </a:rPr>
              <a:t>, rigidita);</a:t>
            </a:r>
          </a:p>
          <a:p>
            <a:pPr>
              <a:lnSpc>
                <a:spcPct val="90000"/>
              </a:lnSpc>
              <a:defRPr/>
            </a:pPr>
            <a:r>
              <a:rPr lang="cs-CZ" sz="4000" dirty="0" err="1">
                <a:solidFill>
                  <a:schemeClr val="folHlink"/>
                </a:solidFill>
              </a:rPr>
              <a:t>fční</a:t>
            </a:r>
            <a:r>
              <a:rPr lang="cs-CZ" sz="4000" dirty="0">
                <a:solidFill>
                  <a:schemeClr val="folHlink"/>
                </a:solidFill>
              </a:rPr>
              <a:t> na etáži:</a:t>
            </a:r>
            <a:r>
              <a:rPr lang="cs-CZ" sz="4400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dirty="0" err="1">
                <a:solidFill>
                  <a:schemeClr val="tx2"/>
                </a:solidFill>
              </a:rPr>
              <a:t>kortiko</a:t>
            </a:r>
            <a:r>
              <a:rPr lang="cs-CZ" dirty="0">
                <a:solidFill>
                  <a:schemeClr val="tx2"/>
                </a:solidFill>
              </a:rPr>
              <a:t>-subkortikální (svaly ne spontánně </a:t>
            </a:r>
            <a:r>
              <a:rPr lang="cs-CZ" dirty="0" err="1">
                <a:solidFill>
                  <a:schemeClr val="tx2"/>
                </a:solidFill>
              </a:rPr>
              <a:t>bolestivé,ALE</a:t>
            </a:r>
            <a:r>
              <a:rPr lang="cs-CZ" dirty="0">
                <a:solidFill>
                  <a:schemeClr val="tx2"/>
                </a:solidFill>
              </a:rPr>
              <a:t> CITLIVÉ NA POHMAT,EMG spontánní klidová aktivita – nedostatečná relaxace, postihuje svalové skupiny s predilekcí – obličejové, extenzory šíje, vzpřimovače L </a:t>
            </a:r>
            <a:r>
              <a:rPr lang="cs-CZ" dirty="0" err="1">
                <a:solidFill>
                  <a:schemeClr val="tx2"/>
                </a:solidFill>
              </a:rPr>
              <a:t>obl</a:t>
            </a:r>
            <a:r>
              <a:rPr lang="cs-CZ" dirty="0">
                <a:solidFill>
                  <a:schemeClr val="tx2"/>
                </a:solidFill>
              </a:rPr>
              <a:t>., sv. dno pánevní);</a:t>
            </a:r>
          </a:p>
          <a:p>
            <a:pPr>
              <a:lnSpc>
                <a:spcPct val="90000"/>
              </a:lnSpc>
              <a:defRPr/>
            </a:pPr>
            <a:r>
              <a:rPr lang="cs-CZ" dirty="0">
                <a:solidFill>
                  <a:schemeClr val="tx2"/>
                </a:solidFill>
              </a:rPr>
              <a:t>spinální (spontánní bolest, citlivost na pohmat a protažení, postižení anatomicky </a:t>
            </a:r>
            <a:r>
              <a:rPr lang="cs-CZ" dirty="0" err="1">
                <a:solidFill>
                  <a:schemeClr val="tx2"/>
                </a:solidFill>
              </a:rPr>
              <a:t>def</a:t>
            </a:r>
            <a:r>
              <a:rPr lang="cs-CZ" dirty="0">
                <a:solidFill>
                  <a:schemeClr val="tx2"/>
                </a:solidFill>
              </a:rPr>
              <a:t>. Svalu, fyziologický antagonista v inhibici, př. </a:t>
            </a:r>
            <a:r>
              <a:rPr lang="cs-CZ" dirty="0" err="1">
                <a:solidFill>
                  <a:schemeClr val="tx2"/>
                </a:solidFill>
              </a:rPr>
              <a:t>défense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musculaire</a:t>
            </a:r>
            <a:r>
              <a:rPr lang="cs-CZ" dirty="0">
                <a:solidFill>
                  <a:schemeClr val="tx2"/>
                </a:solidFill>
              </a:rPr>
              <a:t>);</a:t>
            </a:r>
          </a:p>
          <a:p>
            <a:pPr>
              <a:lnSpc>
                <a:spcPct val="90000"/>
              </a:lnSpc>
              <a:defRPr/>
            </a:pPr>
            <a:r>
              <a:rPr lang="cs-CZ" dirty="0">
                <a:solidFill>
                  <a:schemeClr val="tx2"/>
                </a:solidFill>
              </a:rPr>
              <a:t>svalově-</a:t>
            </a:r>
            <a:r>
              <a:rPr lang="cs-CZ" dirty="0" err="1">
                <a:solidFill>
                  <a:schemeClr val="tx2"/>
                </a:solidFill>
              </a:rPr>
              <a:t>fasciové</a:t>
            </a:r>
            <a:r>
              <a:rPr lang="cs-CZ" dirty="0">
                <a:solidFill>
                  <a:schemeClr val="tx2"/>
                </a:solidFill>
              </a:rPr>
              <a:t> (rozhodující je klíčová oblast, ve svalu vlákna ve vnitřní inkoordinaci – neschopnost volní relaxace – circulus vitiosus);</a:t>
            </a:r>
          </a:p>
          <a:p>
            <a:pPr>
              <a:lnSpc>
                <a:spcPct val="90000"/>
              </a:lnSpc>
              <a:defRPr/>
            </a:pPr>
            <a:r>
              <a:rPr lang="cs-CZ" dirty="0" err="1">
                <a:solidFill>
                  <a:schemeClr val="tx2"/>
                </a:solidFill>
              </a:rPr>
              <a:t>vazivové-kloubní</a:t>
            </a:r>
            <a:r>
              <a:rPr lang="cs-CZ" dirty="0">
                <a:solidFill>
                  <a:schemeClr val="tx2"/>
                </a:solidFill>
              </a:rPr>
              <a:t> (viz předchozí bod).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MYORELAXAČNÍ ÚČINEK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900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zvyšování tonu sv. vláken</a:t>
            </a:r>
            <a:endParaRPr lang="cs-CZ" dirty="0"/>
          </a:p>
        </p:txBody>
      </p:sp>
      <p:pic>
        <p:nvPicPr>
          <p:cNvPr id="4" name="Picture 5" descr="skenovat0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276872"/>
            <a:ext cx="8729317" cy="24741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688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Horský motiv</Template>
  <TotalTime>154</TotalTime>
  <Words>780</Words>
  <Application>Microsoft Office PowerPoint</Application>
  <PresentationFormat>Předvádění na obrazovce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Mountain</vt:lpstr>
      <vt:lpstr>Účinky fyzikální terapie</vt:lpstr>
      <vt:lpstr>Dagmar Králová</vt:lpstr>
      <vt:lpstr>Osnova:</vt:lpstr>
      <vt:lpstr>ANALGETICKÝ ÚČINEK FT</vt:lpstr>
      <vt:lpstr>Typy nociceptorů:</vt:lpstr>
      <vt:lpstr>Vedení bolesti a typy vláken:</vt:lpstr>
      <vt:lpstr>DISPERZNÍ ÚČINEK</vt:lpstr>
      <vt:lpstr>MYORELAXAČNÍ ÚČINEK</vt:lpstr>
      <vt:lpstr>Vývoj zvyšování tonu sv. vláken</vt:lpstr>
      <vt:lpstr>Dělení myorelaxačního účinku:</vt:lpstr>
      <vt:lpstr>MYOSTIMULAČNÍ ÚČINEK</vt:lpstr>
      <vt:lpstr>Svalové oslabení I:</vt:lpstr>
      <vt:lpstr>Svalové oslabení II:</vt:lpstr>
      <vt:lpstr>TROFOTROPNÍ ÚČINEK</vt:lpstr>
      <vt:lpstr>ANTIEDEMATÓZNÍ + ODKLADNÝ ÚČINEK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Účinky fyzikální terapie</dc:title>
  <dc:creator>Uživatel</dc:creator>
  <cp:lastModifiedBy>Uživatel</cp:lastModifiedBy>
  <cp:revision>14</cp:revision>
  <dcterms:created xsi:type="dcterms:W3CDTF">2011-11-14T12:22:37Z</dcterms:created>
  <dcterms:modified xsi:type="dcterms:W3CDTF">2011-11-14T14:56:55Z</dcterms:modified>
</cp:coreProperties>
</file>