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>
        <p:scale>
          <a:sx n="81" d="100"/>
          <a:sy n="81" d="100"/>
        </p:scale>
        <p:origin x="-25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D3810D6-589C-4685-AC3E-0271CC9B9EEF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příjmu potravy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1.12. Zjišťování výživových zvyklostí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mentální bulimie BN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Porucha charakterizovaná opakovanými záchvaty </a:t>
            </a:r>
            <a:r>
              <a:rPr lang="cs-CZ" dirty="0" err="1" smtClean="0"/>
              <a:t>přejídaná</a:t>
            </a:r>
            <a:r>
              <a:rPr lang="cs-CZ" dirty="0" smtClean="0"/>
              <a:t> spojenými s </a:t>
            </a:r>
            <a:r>
              <a:rPr lang="cs-CZ" dirty="0" err="1" smtClean="0"/>
              <a:t>přehlannou</a:t>
            </a:r>
            <a:r>
              <a:rPr lang="cs-CZ" dirty="0" smtClean="0"/>
              <a:t> </a:t>
            </a:r>
            <a:r>
              <a:rPr lang="cs-CZ" dirty="0" err="1" smtClean="0"/>
              <a:t>kontorlou</a:t>
            </a:r>
            <a:r>
              <a:rPr lang="cs-CZ" dirty="0" smtClean="0"/>
              <a:t> TH</a:t>
            </a:r>
          </a:p>
          <a:p>
            <a:r>
              <a:rPr lang="cs-CZ" dirty="0" smtClean="0"/>
              <a:t>Již v Antice popisovali </a:t>
            </a:r>
            <a:r>
              <a:rPr lang="cs-CZ" dirty="0" err="1" smtClean="0"/>
              <a:t>boulimos</a:t>
            </a:r>
            <a:r>
              <a:rPr lang="cs-CZ" dirty="0" smtClean="0"/>
              <a:t> – nezdravý hlad spojovaný s přejídáním – ale až od roku 1979 – byla pojmenovaná a popsaná</a:t>
            </a:r>
          </a:p>
          <a:p>
            <a:r>
              <a:rPr lang="cs-CZ" dirty="0" smtClean="0"/>
              <a:t>Opakované epizody přejídání – nejméně 2x týdně po dobu 3 měsíců, v krátkém čase konzumováno velké množství jídla</a:t>
            </a:r>
          </a:p>
          <a:p>
            <a:r>
              <a:rPr lang="cs-CZ" dirty="0" smtClean="0"/>
              <a:t>Neustálé se zabývání jídlem, silná neodolatelná chuť na jídlo, žádostivost</a:t>
            </a:r>
          </a:p>
          <a:p>
            <a:r>
              <a:rPr lang="cs-CZ" dirty="0" smtClean="0"/>
              <a:t>Snaha potlačit výkrmný účinek jídla některým způsobem: vyprovokované zvracení, zneužívání projímadel, střídavé období hladovění, užívání léků typu anorektika, diuretika</a:t>
            </a:r>
          </a:p>
          <a:p>
            <a:r>
              <a:rPr lang="cs-CZ" dirty="0" smtClean="0"/>
              <a:t>Pocit příšerné tloušťky spojený s neodbytnou obavou z tloustnutí – často je v anamnéze epizoda anorexie nebo omezování se v jídle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51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Ontogeneze psychogenních poruch příjmu potravy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Již v dětství vlastnosti , které mohou být zdrojem psychogenních poruch výživy – odchylky v normálních postojích k jídlu, nechutenství, vybíravost, abnormální zacházení s jídlem nebo přejídání</a:t>
            </a:r>
          </a:p>
          <a:p>
            <a:r>
              <a:rPr lang="cs-CZ" dirty="0" smtClean="0"/>
              <a:t>PPP mohou ohrozit růst, opozdit procesy dospívání, dlouhodobé poruchy v činnosti organismu – před pubertou .- nedostatek tuku a tekutin – vysoké ztráty</a:t>
            </a:r>
          </a:p>
          <a:p>
            <a:r>
              <a:rPr lang="cs-CZ" dirty="0" smtClean="0"/>
              <a:t>Odmítání jídla – 10% rodin s kojenci problémy – narůstá s věkem dítěte – vybíravost – odlišuje se od ostatních členů rodiny – ukazuje svoji individualitu – někdy centrum nadměrné pozornosti rodičů</a:t>
            </a:r>
          </a:p>
          <a:p>
            <a:r>
              <a:rPr lang="cs-CZ" dirty="0" smtClean="0"/>
              <a:t>Emoční vyhýbání se jídlu – porucha – strach z toho, že mu bude špatně – </a:t>
            </a:r>
            <a:r>
              <a:rPr lang="cs-CZ" dirty="0" err="1" smtClean="0"/>
              <a:t>odůvodňuej</a:t>
            </a:r>
            <a:r>
              <a:rPr lang="cs-CZ" dirty="0" smtClean="0"/>
              <a:t> jinak – bolest břicha, hlavy, </a:t>
            </a:r>
            <a:r>
              <a:rPr lang="cs-CZ" dirty="0" err="1" smtClean="0"/>
              <a:t>atd</a:t>
            </a:r>
            <a:r>
              <a:rPr lang="cs-CZ" dirty="0" smtClean="0"/>
              <a:t> – může být i duševní trauma – reakce na týrání, zneužívání, na stres, úmrtí rodiče, deprese u větších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1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 vzniku AN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Vybíravost – až 20% tříletých dětí je vybíravé – projev neofobie, nebo zvyk na pamlsky, extrémně – u CH – jí jen 2-3 jídla, většinou v pubertě vymizí</a:t>
            </a:r>
          </a:p>
          <a:p>
            <a:r>
              <a:rPr lang="cs-CZ" dirty="0" smtClean="0"/>
              <a:t>Nejnižší hranice cca 6-7 let </a:t>
            </a:r>
          </a:p>
          <a:p>
            <a:r>
              <a:rPr lang="cs-CZ" dirty="0" smtClean="0"/>
              <a:t>Postoje rodiny – přímý i nepřímý vliv matky – její postoj k tělesným proporcím – strach z nadváhy vlastní nebo její dcery </a:t>
            </a:r>
          </a:p>
          <a:p>
            <a:r>
              <a:rPr lang="cs-CZ" dirty="0" smtClean="0"/>
              <a:t>Vztah k tělesným rozměrům u dětí – již v předškolním věku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poruchy – </a:t>
            </a:r>
            <a:r>
              <a:rPr lang="cs-CZ" dirty="0" err="1" smtClean="0"/>
              <a:t>bigorexie</a:t>
            </a:r>
            <a:r>
              <a:rPr lang="cs-CZ" dirty="0" smtClean="0"/>
              <a:t> – </a:t>
            </a:r>
            <a:r>
              <a:rPr lang="cs-CZ" dirty="0" err="1" smtClean="0"/>
              <a:t>Adonisův</a:t>
            </a:r>
            <a:r>
              <a:rPr lang="cs-CZ" dirty="0" smtClean="0"/>
              <a:t> syndrom, svalová </a:t>
            </a:r>
            <a:r>
              <a:rPr lang="cs-CZ" dirty="0" err="1" smtClean="0"/>
              <a:t>dysmorfická</a:t>
            </a:r>
            <a:r>
              <a:rPr lang="cs-CZ" dirty="0" smtClean="0"/>
              <a:t>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Týká se mužů většinou – narušené vnímání body image – připadají si drobní, nedostatečně vyvinutí – touha po dokonalém těle – zaměřeni na výkon, vnější dojem, vysoká hodnota lidského těla, osobní nejistota</a:t>
            </a:r>
          </a:p>
          <a:p>
            <a:r>
              <a:rPr lang="cs-CZ" dirty="0" smtClean="0"/>
              <a:t>Nejedná se o snížení hmotnosti, ale o navýšení – formou cvičení a dodržováním přesné diety, s omezeným příjmem S a nadměrným příjmem B</a:t>
            </a:r>
          </a:p>
          <a:p>
            <a:r>
              <a:rPr lang="cs-CZ" dirty="0" smtClean="0"/>
              <a:t>Velmi často u uživatelů steroidů – podle výzkumů kulturisti - nízké sebevědomí, sklony k perfekcionismu, strach z dospívání</a:t>
            </a:r>
          </a:p>
          <a:p>
            <a:r>
              <a:rPr lang="cs-CZ" dirty="0" smtClean="0"/>
              <a:t>Riziko nadměrného příjmu B – ledviny, pohybový aparát</a:t>
            </a:r>
          </a:p>
          <a:p>
            <a:r>
              <a:rPr lang="cs-CZ" dirty="0" smtClean="0"/>
              <a:t>Rizikem – obezita v dětství</a:t>
            </a:r>
          </a:p>
          <a:p>
            <a:r>
              <a:rPr lang="cs-CZ" dirty="0" smtClean="0"/>
              <a:t>Závislost na cvičení přináší pocit kontroly nad vlastním tělem a životem – jako jiné závislosti – pro uspokojení – zvyšují se dávky – narušuje sociální vztahy – zbavuje se přátel, jiných zájmů, nervozita při vynechání cvičení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7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Ortorexia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touha po zdravém jídle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Spíše kvalitativní měřítko než kvantitativní</a:t>
            </a:r>
          </a:p>
          <a:p>
            <a:r>
              <a:rPr lang="cs-CZ" dirty="0" smtClean="0"/>
              <a:t>Posedlost – obsese – zdravým jídlem – určují si sami to, co je zdravé</a:t>
            </a:r>
          </a:p>
          <a:p>
            <a:r>
              <a:rPr lang="cs-CZ" dirty="0" smtClean="0"/>
              <a:t>Společný prvek  - sklony k perfekcionismu</a:t>
            </a:r>
          </a:p>
          <a:p>
            <a:r>
              <a:rPr lang="cs-CZ" dirty="0" smtClean="0"/>
              <a:t>Vedle primární motivace „být zdravý“, mohou k rozvoji </a:t>
            </a:r>
            <a:r>
              <a:rPr lang="cs-CZ" dirty="0" err="1" smtClean="0"/>
              <a:t>orthorexie</a:t>
            </a:r>
            <a:r>
              <a:rPr lang="cs-CZ" dirty="0" smtClean="0"/>
              <a:t> vést i jiné příčiny, které lze označit za patologické, jako je například nutkavá touha mít vše pod přísnou kontrolou, též únik před strachem, touha po štíhlosti, zvýšení vlastního sebevědomí a sebeúcty, hledání určité spirituality či duchovna prostřednictvím výživy a využívání jídla k utváření vlastní identity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7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Řadíme: ortodoxní vyznavače alternativních výživových směrů (veganství, </a:t>
            </a:r>
            <a:r>
              <a:rPr lang="cs-CZ" dirty="0" err="1" smtClean="0"/>
              <a:t>frutariánství</a:t>
            </a:r>
            <a:r>
              <a:rPr lang="cs-CZ" dirty="0" smtClean="0"/>
              <a:t>, makrobiotika, výživa podle krevních skupin), </a:t>
            </a:r>
            <a:r>
              <a:rPr lang="cs-CZ" dirty="0" err="1" smtClean="0"/>
              <a:t>autodiagnostikované</a:t>
            </a:r>
            <a:r>
              <a:rPr lang="cs-CZ" dirty="0" smtClean="0"/>
              <a:t> potravinové alergiky, zastánce biopotravin nebo odpůrce uměle hnojených a geneticky upravovaných potravin. Sklony k </a:t>
            </a:r>
            <a:r>
              <a:rPr lang="cs-CZ" dirty="0" err="1" smtClean="0"/>
              <a:t>orthorexii</a:t>
            </a:r>
            <a:r>
              <a:rPr lang="cs-CZ" dirty="0" smtClean="0"/>
              <a:t> mohou vykazovat i lidé některých profesí (modelky, herečky, zpěvačky, sportovci), či lidé, kteří se pod tlakem současného trendu propagující mládí a fyzicky dokonalý vzhled uchylují k radikální změně svých výživových zvyklostí směřující k omezová­ní se pouze na určitý druh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73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lze říci, že </a:t>
            </a:r>
            <a:r>
              <a:rPr lang="cs-CZ" dirty="0" err="1" smtClean="0"/>
              <a:t>ortho­rexii</a:t>
            </a:r>
            <a:r>
              <a:rPr lang="cs-CZ" dirty="0" smtClean="0"/>
              <a:t> podlehli ti, kteří zdravému stravování věnují většinu svého času, cítí se vinni a trpí výčitkami poruší-li své stravovací zásady a v neposlední řadě, pokud je jim zdravá strava nástrojem k překonávání vlastních osobních </a:t>
            </a:r>
            <a:r>
              <a:rPr lang="cs-CZ" smtClean="0"/>
              <a:t>problémů.</a:t>
            </a:r>
          </a:p>
          <a:p>
            <a:r>
              <a:rPr lang="cs-CZ" smtClean="0"/>
              <a:t> </a:t>
            </a:r>
            <a:r>
              <a:rPr lang="cs-CZ" dirty="0" smtClean="0"/>
              <a:t>K diagnostice této poruchy je možné využít dva testy, které formou dotazů odhalují míru rizika rozvoje </a:t>
            </a:r>
            <a:r>
              <a:rPr lang="cs-CZ" dirty="0" err="1" smtClean="0"/>
              <a:t>orthorexie</a:t>
            </a:r>
            <a:r>
              <a:rPr lang="cs-CZ" dirty="0" smtClean="0"/>
              <a:t>. V prvním případě se jedná o </a:t>
            </a:r>
            <a:r>
              <a:rPr lang="cs-CZ" b="1" dirty="0" err="1" smtClean="0"/>
              <a:t>Bratmanův</a:t>
            </a:r>
            <a:r>
              <a:rPr lang="cs-CZ" b="1" dirty="0" smtClean="0"/>
              <a:t> test</a:t>
            </a:r>
            <a:r>
              <a:rPr lang="cs-CZ" dirty="0" smtClean="0"/>
              <a:t> tvořený 10 otázkami, v druhém případě lze využít dotazník </a:t>
            </a:r>
            <a:r>
              <a:rPr lang="cs-CZ" b="1" dirty="0" smtClean="0"/>
              <a:t>ORTO-15</a:t>
            </a:r>
            <a:r>
              <a:rPr lang="cs-CZ" dirty="0" smtClean="0"/>
              <a:t>, což je rozšířený </a:t>
            </a:r>
            <a:r>
              <a:rPr lang="cs-CZ" dirty="0" err="1" smtClean="0"/>
              <a:t>Bratmanův</a:t>
            </a:r>
            <a:r>
              <a:rPr lang="cs-CZ" dirty="0" smtClean="0"/>
              <a:t> dotazník.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78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Postihují celý organismus se sekundárními orgánovými komplikacemi.</a:t>
            </a:r>
          </a:p>
          <a:p>
            <a:r>
              <a:rPr lang="cs-CZ" dirty="0" smtClean="0"/>
              <a:t>Biochemie – těžký deficit ML, při zvracení metabolická alkalóza</a:t>
            </a:r>
          </a:p>
          <a:p>
            <a:r>
              <a:rPr lang="cs-CZ" dirty="0" smtClean="0"/>
              <a:t>Léčba – psychiatr, psycholog, internista, 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Mentální anorexie </a:t>
            </a:r>
            <a:r>
              <a:rPr lang="cs-CZ" dirty="0" smtClean="0"/>
              <a:t>– </a:t>
            </a:r>
            <a:r>
              <a:rPr lang="cs-CZ" b="1" dirty="0" smtClean="0"/>
              <a:t>restriktivní podtyp</a:t>
            </a:r>
            <a:r>
              <a:rPr lang="cs-CZ" dirty="0" smtClean="0"/>
              <a:t>, extrémně snížený příjem prostým hladověním</a:t>
            </a:r>
          </a:p>
          <a:p>
            <a:r>
              <a:rPr lang="cs-CZ" b="1" dirty="0" smtClean="0"/>
              <a:t>Mentální anorexie – purgativní typ (bulimick</a:t>
            </a:r>
            <a:r>
              <a:rPr lang="cs-CZ" dirty="0" smtClean="0"/>
              <a:t>ý – střídání období hladovění s relativním přejídáním, přítomno zvracení</a:t>
            </a:r>
          </a:p>
          <a:p>
            <a:r>
              <a:rPr lang="cs-CZ" b="1" dirty="0" smtClean="0"/>
              <a:t>Mentální bulimie –  purgativní typ </a:t>
            </a:r>
            <a:r>
              <a:rPr lang="cs-CZ" dirty="0" smtClean="0"/>
              <a:t>- normální BMI, záchvatovité přejídání krátkém čase, spojeno se zvracením</a:t>
            </a:r>
          </a:p>
          <a:p>
            <a:r>
              <a:rPr lang="cs-CZ" b="1" dirty="0" smtClean="0"/>
              <a:t>Mentální bulimie – nepurgativní typ </a:t>
            </a:r>
            <a:r>
              <a:rPr lang="cs-CZ" dirty="0" smtClean="0"/>
              <a:t>– přísné diety, hladovky, nebo cvičení intenzívní – ne však pravidelné purgativní metody</a:t>
            </a:r>
          </a:p>
          <a:p>
            <a:r>
              <a:rPr lang="cs-CZ" b="1" dirty="0" smtClean="0"/>
              <a:t>Noční přejídání </a:t>
            </a:r>
            <a:r>
              <a:rPr lang="cs-CZ" dirty="0" smtClean="0"/>
              <a:t>– večerní anorexie, nespavost a noční přejídání – životní stres, neúspěšné pokusy o zhubnutí</a:t>
            </a:r>
          </a:p>
          <a:p>
            <a:r>
              <a:rPr lang="cs-CZ" b="1" dirty="0" smtClean="0"/>
              <a:t>Záchvatovité přejídání </a:t>
            </a:r>
            <a:r>
              <a:rPr lang="cs-CZ" dirty="0" smtClean="0"/>
              <a:t>– u obézních – jí doku d se necítí nepříjemně plný, jí aniž by pociťoval hlad, jí o samotě, protože se stydí, po přejedení je sám sebou znechucen, deprimován, cítí se provinile, alespoň 2x týdně, po dobu 3 měsíců, až 30% pacientů v kurzech, nebo ordinacích – deprese, závislost na alkoholu, emocionální problémy</a:t>
            </a:r>
          </a:p>
          <a:p>
            <a:r>
              <a:rPr lang="cs-CZ" b="1" dirty="0" smtClean="0"/>
              <a:t>Psychogenní přejídání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07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 – multifaktoriální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Genetické</a:t>
            </a:r>
          </a:p>
          <a:p>
            <a:r>
              <a:rPr lang="cs-CZ" dirty="0" smtClean="0"/>
              <a:t>Vývojové</a:t>
            </a:r>
          </a:p>
          <a:p>
            <a:r>
              <a:rPr lang="cs-CZ" dirty="0" smtClean="0"/>
              <a:t>Stresové</a:t>
            </a:r>
          </a:p>
          <a:p>
            <a:r>
              <a:rPr lang="cs-CZ" dirty="0" smtClean="0"/>
              <a:t>Environmentální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Od 60.let přibývá zpráv o rostoucím výskytu AN- za posledních 30 let vzrostl počet více než 4x</a:t>
            </a:r>
          </a:p>
          <a:p>
            <a:r>
              <a:rPr lang="cs-CZ" dirty="0" smtClean="0"/>
              <a:t>Prevalence AN, BN, PP je 0,6-2,8% riziko několikanásobně vyšší u žen, 10x</a:t>
            </a:r>
          </a:p>
          <a:p>
            <a:r>
              <a:rPr lang="cs-CZ" dirty="0" smtClean="0"/>
              <a:t>Medián vzniku onemocnění je 18-21 let</a:t>
            </a:r>
          </a:p>
          <a:p>
            <a:r>
              <a:rPr lang="cs-CZ" dirty="0" smtClean="0"/>
              <a:t>Děti do 12 let asi 5% pacientů</a:t>
            </a:r>
          </a:p>
          <a:p>
            <a:r>
              <a:rPr lang="cs-CZ" dirty="0" smtClean="0"/>
              <a:t>U 40% pacientů bylo popsáno sebepoškozování, více u bulimiček</a:t>
            </a:r>
          </a:p>
          <a:p>
            <a:r>
              <a:rPr lang="cs-CZ" dirty="0" smtClean="0"/>
              <a:t>V ČR – ve 13 letech – 35% dívek a 13% chlapců není spokojeno se svým vlastním tělem, 50% dívek chce zhubnout, 40% se vědomě omezuje v jídle a 4% záměrně zvrací</a:t>
            </a:r>
          </a:p>
          <a:p>
            <a:r>
              <a:rPr lang="cs-CZ" dirty="0" smtClean="0"/>
              <a:t>S nárůstem obezity je častější výskyt PPP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84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Přes praktického lékaře – stěžují si na únavu, závratě, nedostatek energie, poruchy menstruačního cyklu, změnu hmotnosti,, meteorismus, obstipaci, bolesti břicha, pálení žáhy, bolesti v krku, nespavost</a:t>
            </a:r>
          </a:p>
          <a:p>
            <a:r>
              <a:rPr lang="cs-CZ" dirty="0" smtClean="0"/>
              <a:t>Nutná diagnostika – rizikové – sportovkyně, tanečnice, modelky, herečky, studentky těchto oborů</a:t>
            </a:r>
          </a:p>
          <a:p>
            <a:r>
              <a:rPr lang="cs-CZ" dirty="0" smtClean="0"/>
              <a:t>Asto zkoušejí alternativní výživové směry, </a:t>
            </a:r>
            <a:r>
              <a:rPr lang="cs-CZ" dirty="0" err="1" smtClean="0"/>
              <a:t>alternativné</a:t>
            </a:r>
            <a:r>
              <a:rPr lang="cs-CZ" dirty="0" smtClean="0"/>
              <a:t> léčbu, často odmítají klasickou léčbu, vše ještě zhoršuje užívání laxativ, </a:t>
            </a:r>
            <a:r>
              <a:rPr lang="cs-CZ" dirty="0" err="1" smtClean="0"/>
              <a:t>antiobezitik</a:t>
            </a:r>
            <a:r>
              <a:rPr lang="cs-CZ" dirty="0" smtClean="0"/>
              <a:t>, diuretik…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Nedostatek může být příčinou závažných poruch</a:t>
            </a:r>
          </a:p>
          <a:p>
            <a:r>
              <a:rPr lang="cs-CZ" dirty="0" smtClean="0"/>
              <a:t>V průběhu života má jídlo různý psychický i sociální význam – způsob komunikace, program, únik, nuda</a:t>
            </a:r>
          </a:p>
          <a:p>
            <a:r>
              <a:rPr lang="cs-CZ" dirty="0" smtClean="0"/>
              <a:t>Podle diagnostiky – Mezinárodní klasifikace nemocí – AN, BN</a:t>
            </a:r>
          </a:p>
          <a:p>
            <a:r>
              <a:rPr lang="cs-CZ" dirty="0" smtClean="0"/>
              <a:t>Velké množství pacientů, kteří nenaplňují některé z diagnostických kritérií, nebo se odlišují, nebo děti</a:t>
            </a:r>
          </a:p>
          <a:p>
            <a:r>
              <a:rPr lang="cs-CZ" dirty="0" smtClean="0"/>
              <a:t>AN a BN jsou podobné – liší se zejména podle závažnosti podvýživy a metod používaných ke kontrole</a:t>
            </a:r>
          </a:p>
          <a:p>
            <a:r>
              <a:rPr lang="cs-CZ" dirty="0" smtClean="0"/>
              <a:t>Obě poruchy spojuje strach z tloušťky, nadměrná pozornost věnovaná vlastnímu vzhledu, tělesné hmotnosti – fobie z nadváhy nebo touha po štíhlosti</a:t>
            </a:r>
          </a:p>
          <a:p>
            <a:r>
              <a:rPr lang="cs-CZ" dirty="0" smtClean="0"/>
              <a:t>Některé příznaky – zvýšený zájem o jídlo, podrážděnost, </a:t>
            </a:r>
            <a:r>
              <a:rPr lang="cs-CZ" dirty="0" err="1" smtClean="0"/>
              <a:t>chu´t</a:t>
            </a:r>
            <a:r>
              <a:rPr lang="cs-CZ" dirty="0" smtClean="0"/>
              <a:t> se přejíst – důsledky redukčních diet nebo hladovění</a:t>
            </a:r>
          </a:p>
          <a:p>
            <a:r>
              <a:rPr lang="cs-CZ" dirty="0" smtClean="0"/>
              <a:t>Nízké sebevědomí, sociální problémy – spojené</a:t>
            </a:r>
          </a:p>
          <a:p>
            <a:r>
              <a:rPr lang="cs-CZ" dirty="0" smtClean="0"/>
              <a:t>Asi u 1/3 AN se objeví BN s normální tělesnou hmotností</a:t>
            </a:r>
          </a:p>
          <a:p>
            <a:r>
              <a:rPr lang="cs-CZ" dirty="0" smtClean="0"/>
              <a:t>50% bulimiček uvádí AN v anamnéze a až polovina AN uvádí přejídání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12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Mentální anorexie - 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Porucha charakterizovaná úmyslným snižování TH</a:t>
            </a:r>
          </a:p>
          <a:p>
            <a:r>
              <a:rPr lang="cs-CZ" dirty="0" smtClean="0"/>
              <a:t>Nechutenství ale může být spíše sekundárním projevem dlouhodobého hladovění</a:t>
            </a:r>
          </a:p>
          <a:p>
            <a:r>
              <a:rPr lang="cs-CZ" dirty="0" smtClean="0"/>
              <a:t>U někoho  - zvýšený zájem o jídlo (vaří, sbírají recepty, myslí na jídlo), zvýšená chuť na sladké</a:t>
            </a:r>
          </a:p>
          <a:p>
            <a:r>
              <a:rPr lang="cs-CZ" dirty="0" smtClean="0"/>
              <a:t>Anorektičtí pacienti nejí proto, že nechtějí jíst, ne proto, že by neměli chuť – uvádějí důvody, proč jíst nemohou – </a:t>
            </a:r>
            <a:r>
              <a:rPr lang="cs-CZ" dirty="0" err="1" smtClean="0"/>
              <a:t>avrze</a:t>
            </a:r>
            <a:r>
              <a:rPr lang="cs-CZ" dirty="0" smtClean="0"/>
              <a:t> k jídlu je projevem nesmiřitelného a narušeného postoje k tělesné hmotnosti, proporcím a </a:t>
            </a:r>
            <a:r>
              <a:rPr lang="cs-CZ" dirty="0" err="1" smtClean="0"/>
              <a:t>tlouš´tce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29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 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TH je udržována nejméně 15% pod předpokládanou úrovní, nebo BMI 17,5 a míň, prepubertální pacienti </a:t>
            </a:r>
            <a:r>
              <a:rPr lang="cs-CZ" dirty="0" err="1" smtClean="0"/>
              <a:t>nesplŇují</a:t>
            </a:r>
            <a:r>
              <a:rPr lang="cs-CZ" dirty="0" smtClean="0"/>
              <a:t> během růstu očekávaný hmotnostní přírůstek</a:t>
            </a:r>
          </a:p>
          <a:p>
            <a:r>
              <a:rPr lang="cs-CZ" dirty="0" smtClean="0"/>
              <a:t>Vyhýbání se jídlům, po kterých se tloustne, zvracení, nebo laxativa, anorektika, diuretika, nadměrné cvičení – jedno z toho </a:t>
            </a:r>
          </a:p>
          <a:p>
            <a:r>
              <a:rPr lang="cs-CZ" dirty="0" smtClean="0"/>
              <a:t>Strach z tloušťky, zkreslená představa o těle, neodbytná obava z tloustnutí</a:t>
            </a:r>
          </a:p>
          <a:p>
            <a:r>
              <a:rPr lang="cs-CZ" dirty="0" smtClean="0"/>
              <a:t>Endokrinní porucha, </a:t>
            </a:r>
            <a:r>
              <a:rPr lang="cs-CZ" dirty="0" err="1" smtClean="0"/>
              <a:t>hypotalamo</a:t>
            </a:r>
            <a:r>
              <a:rPr lang="cs-CZ" dirty="0" smtClean="0"/>
              <a:t> – hypofýzo – </a:t>
            </a:r>
            <a:r>
              <a:rPr lang="cs-CZ" dirty="0" err="1" smtClean="0"/>
              <a:t>gonádovou</a:t>
            </a:r>
            <a:r>
              <a:rPr lang="cs-CZ" dirty="0" smtClean="0"/>
              <a:t> osu, </a:t>
            </a:r>
            <a:r>
              <a:rPr lang="cs-CZ" dirty="0" err="1" smtClean="0"/>
              <a:t>amenorhea</a:t>
            </a:r>
            <a:r>
              <a:rPr lang="cs-CZ" dirty="0" smtClean="0"/>
              <a:t>, u M ztráta sexuálního zájmu a potence, může zvýšená hladina růstového hormonu, zvýšená hladina kortizolu, odchylky ve vylučování inzulinu</a:t>
            </a:r>
          </a:p>
          <a:p>
            <a:r>
              <a:rPr lang="cs-CZ" dirty="0" smtClean="0"/>
              <a:t>Projevy puberty jsou požděny, nebo zastaveny – nevyvíjejí se prsa, není menstruace, u Ch dětské genitálie</a:t>
            </a:r>
          </a:p>
          <a:p>
            <a:r>
              <a:rPr lang="cs-CZ" dirty="0" smtClean="0"/>
              <a:t>U Ž absence minimálně 3 za sebou následujících menstruačních cyklů</a:t>
            </a:r>
          </a:p>
          <a:p>
            <a:r>
              <a:rPr lang="cs-CZ" dirty="0" err="1" smtClean="0"/>
              <a:t>Úmrtnsot</a:t>
            </a:r>
            <a:r>
              <a:rPr lang="cs-CZ" dirty="0" smtClean="0"/>
              <a:t> 2-8%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4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</TotalTime>
  <Words>1474</Words>
  <Application>Microsoft Office PowerPoint</Application>
  <PresentationFormat>Vlastní</PresentationFormat>
  <Paragraphs>88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Austin</vt:lpstr>
      <vt:lpstr>Poruchy příjmu potravy</vt:lpstr>
      <vt:lpstr>PPP</vt:lpstr>
      <vt:lpstr>PPP</vt:lpstr>
      <vt:lpstr>PPP – multifaktoriální příčiny</vt:lpstr>
      <vt:lpstr>Epidemiologie</vt:lpstr>
      <vt:lpstr>Klinický obraz</vt:lpstr>
      <vt:lpstr>PPP</vt:lpstr>
      <vt:lpstr>Definice Mentální anorexie - AN</vt:lpstr>
      <vt:lpstr>Dg AN</vt:lpstr>
      <vt:lpstr>Definice mentální bulimie BN</vt:lpstr>
      <vt:lpstr>Ontogeneze psychogenních poruch příjmu potravy </vt:lpstr>
      <vt:lpstr>Riziko vzniku AN u dětí</vt:lpstr>
      <vt:lpstr>Další poruchy – bigorexie – Adonisův syndrom, svalová dysmorfická porucha</vt:lpstr>
      <vt:lpstr>Ortorexia nervosa – touha po zdravém jídle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Iva Hrnčiříková</dc:creator>
  <cp:lastModifiedBy>User</cp:lastModifiedBy>
  <cp:revision>14</cp:revision>
  <dcterms:created xsi:type="dcterms:W3CDTF">2014-11-30T10:34:13Z</dcterms:created>
  <dcterms:modified xsi:type="dcterms:W3CDTF">2014-12-01T10:10:11Z</dcterms:modified>
</cp:coreProperties>
</file>