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3" r:id="rId4"/>
    <p:sldId id="286" r:id="rId5"/>
    <p:sldId id="291" r:id="rId6"/>
    <p:sldId id="282" r:id="rId7"/>
    <p:sldId id="292" r:id="rId8"/>
    <p:sldId id="290" r:id="rId9"/>
    <p:sldId id="285" r:id="rId10"/>
    <p:sldId id="288" r:id="rId11"/>
    <p:sldId id="289" r:id="rId12"/>
    <p:sldId id="257" r:id="rId13"/>
    <p:sldId id="293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8427" autoAdjust="0"/>
  </p:normalViewPr>
  <p:slideViewPr>
    <p:cSldViewPr>
      <p:cViewPr varScale="1">
        <p:scale>
          <a:sx n="75" d="100"/>
          <a:sy n="7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3520BB-9D39-42E5-9455-D7DB4C5E6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1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0C95E-EDD6-4874-8332-F03DFA39E08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590-C37F-4D79-808D-9C756D7CE12D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11283-8AD4-4579-8359-AAA5B7ECDF23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6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43750" y="381000"/>
            <a:ext cx="1847850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39115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4582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81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69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4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70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2252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0024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315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772400" cy="704850"/>
          </a:xfrm>
          <a:effectLst>
            <a:glow rad="139700">
              <a:schemeClr val="tx1">
                <a:lumMod val="5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cs-CZ" sz="7200" b="1" dirty="0" smtClean="0">
                <a:effectLst>
                  <a:glow rad="127000">
                    <a:schemeClr val="bg1">
                      <a:lumMod val="8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PLNÝ  DECH</a:t>
            </a:r>
            <a:endParaRPr lang="en-US" sz="7200" b="1" dirty="0">
              <a:effectLst>
                <a:glow rad="127000">
                  <a:schemeClr val="bg1">
                    <a:lumMod val="85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34200" cy="715963"/>
          </a:xfrm>
        </p:spPr>
        <p:txBody>
          <a:bodyPr/>
          <a:lstStyle/>
          <a:p>
            <a:r>
              <a:rPr lang="cs-CZ" sz="4000" dirty="0" smtClean="0"/>
              <a:t>Hrudní </a:t>
            </a:r>
            <a:r>
              <a:rPr lang="cs-CZ" sz="4000" i="1" dirty="0" smtClean="0"/>
              <a:t>(kostální)</a:t>
            </a:r>
            <a:endParaRPr lang="en-US" sz="4000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36712"/>
            <a:ext cx="7128792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Z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abezpečují jej mezižeberní svaly, proto se někdy označuje také jako mezižeberní dech. </a:t>
            </a:r>
          </a:p>
          <a:p>
            <a:pPr algn="just"/>
            <a:endParaRPr lang="cs-CZ" sz="12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 algn="just"/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T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ímto typem dechu dýchají převážně ženy. Jedním z vysvětlení je to, že se ženské tělo připravuje na období těhotenství, kdy se více využívá právě hrudní dech.</a:t>
            </a:r>
          </a:p>
          <a:p>
            <a:pPr algn="just"/>
            <a:endParaRPr lang="cs-CZ" sz="12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 algn="just"/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Při hrudním dechu se vzduchem naplňuje střední část plic, a proto tento dech ovlivňuje hlavně oblast ve střední části hrudníku. Má vliv na srdce a jeho činnost, podporuje krevní oběh.</a:t>
            </a:r>
          </a:p>
          <a:p>
            <a:pPr algn="just"/>
            <a:endParaRPr lang="cs-CZ" sz="11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Tak jako břišní dech je spíše uvolňující a zklidňující, hrudní dech je aktivizující.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4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934200" cy="715963"/>
          </a:xfrm>
        </p:spPr>
        <p:txBody>
          <a:bodyPr/>
          <a:lstStyle/>
          <a:p>
            <a:r>
              <a:rPr lang="cs-CZ" sz="4000" dirty="0" smtClean="0"/>
              <a:t>Klíční </a:t>
            </a:r>
            <a:r>
              <a:rPr lang="cs-CZ" sz="4000" i="1" dirty="0" smtClean="0"/>
              <a:t>(klavikulární)</a:t>
            </a:r>
            <a:endParaRPr lang="en-US" sz="4000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12776"/>
            <a:ext cx="6934200" cy="530120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Klíčním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 dechem většina z nás správně dýchat neumí. </a:t>
            </a:r>
          </a:p>
          <a:p>
            <a:pPr>
              <a:lnSpc>
                <a:spcPct val="80000"/>
              </a:lnSpc>
            </a:pPr>
            <a:endParaRPr lang="cs-CZ" sz="24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Špatný klíční dech způsobuje dýchací problémy, jako je astma nebo různé alergie. </a:t>
            </a:r>
          </a:p>
          <a:p>
            <a:pPr>
              <a:lnSpc>
                <a:spcPct val="80000"/>
              </a:lnSpc>
            </a:pPr>
            <a:endParaRPr lang="cs-CZ" sz="24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Je to ale také nejpovrchnější dech, který sám o sobě je pro správné okysličování a fungování organismu nedostačující.</a:t>
            </a:r>
          </a:p>
          <a:p>
            <a:pPr>
              <a:lnSpc>
                <a:spcPct val="80000"/>
              </a:lnSpc>
            </a:pPr>
            <a:endParaRPr lang="cs-CZ" sz="24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Často tímto dechem dýcháme v případě, že jsme nervózní nebo máme strach. V těchto chvílích se náš dech zrychlí a vzduch v podstatě pouštíme pouze do této oblasti.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315200" cy="715963"/>
          </a:xfrm>
        </p:spPr>
        <p:txBody>
          <a:bodyPr/>
          <a:lstStyle/>
          <a:p>
            <a:pPr algn="ctr"/>
            <a:r>
              <a:rPr lang="cs-CZ" sz="4000" b="1" dirty="0" smtClean="0"/>
              <a:t>Výhody plného dýchání</a:t>
            </a:r>
            <a:endParaRPr lang="ru-RU" sz="4000" b="1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19672" y="1484784"/>
            <a:ext cx="7272808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ko-KR" sz="28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Zlepšení vitální kapacity plic</a:t>
            </a:r>
          </a:p>
          <a:p>
            <a:pPr>
              <a:lnSpc>
                <a:spcPct val="80000"/>
              </a:lnSpc>
            </a:pPr>
            <a:endParaRPr lang="cs-CZ" altLang="ko-KR" sz="2800" dirty="0" smtClean="0">
              <a:solidFill>
                <a:schemeClr val="tx1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Nedochází k intoxikaci organismu zbytkovými plyny</a:t>
            </a:r>
          </a:p>
          <a:p>
            <a:pPr>
              <a:lnSpc>
                <a:spcPct val="80000"/>
              </a:lnSpc>
            </a:pPr>
            <a:endParaRPr lang="cs-CZ" sz="2800" dirty="0" smtClean="0">
              <a:solidFill>
                <a:schemeClr val="tx1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Zlepšení kardiovaskulární činnosti</a:t>
            </a:r>
          </a:p>
          <a:p>
            <a:pPr>
              <a:lnSpc>
                <a:spcPct val="80000"/>
              </a:lnSpc>
            </a:pPr>
            <a:endParaRPr lang="cs-CZ" sz="2800" dirty="0" smtClean="0">
              <a:solidFill>
                <a:schemeClr val="tx1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Zlepšení spánku</a:t>
            </a:r>
          </a:p>
          <a:p>
            <a:pPr>
              <a:lnSpc>
                <a:spcPct val="80000"/>
              </a:lnSpc>
            </a:pPr>
            <a:endParaRPr lang="cs-CZ" sz="2800" dirty="0" smtClean="0">
              <a:solidFill>
                <a:schemeClr val="tx1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Lepší odolnost vůči stresu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800" dirty="0">
              <a:solidFill>
                <a:schemeClr val="tx1">
                  <a:lumMod val="50000"/>
                </a:schemeClr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Zlepšení sexuálního života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32656"/>
            <a:ext cx="6934200" cy="715963"/>
          </a:xfrm>
        </p:spPr>
        <p:txBody>
          <a:bodyPr/>
          <a:lstStyle/>
          <a:p>
            <a:endParaRPr lang="en-US" sz="4000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12776"/>
            <a:ext cx="6934200" cy="53012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2"/>
            <a:ext cx="7207465" cy="68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97650" y="308355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NÁCVIK</a:t>
            </a:r>
            <a:endParaRPr lang="cs-CZ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715963"/>
          </a:xfrm>
        </p:spPr>
        <p:txBody>
          <a:bodyPr/>
          <a:lstStyle/>
          <a:p>
            <a:pPr algn="ctr"/>
            <a:r>
              <a:rPr lang="cs-CZ" sz="4000" dirty="0" smtClean="0"/>
              <a:t>Dech jako cesta v různých kulturách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628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Celkový zdravotní stav a pocit tělesné pohody jsou se stylem dýchání spojeny stejně neoddělitelně jako způsob uvažování a nálada.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INDIE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Řízené dýchání je základem nespočtu učení, meditačních cvičení a tantry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ČÍNA a JAPONSKO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Meditační a bojová umění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Pojem </a:t>
            </a:r>
            <a:r>
              <a:rPr lang="cs-CZ" sz="2400" i="1" dirty="0" err="1" smtClean="0">
                <a:solidFill>
                  <a:schemeClr val="tx1">
                    <a:lumMod val="50000"/>
                  </a:schemeClr>
                </a:solidFill>
              </a:rPr>
              <a:t>Chi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nebo </a:t>
            </a:r>
            <a:r>
              <a:rPr lang="cs-CZ" sz="2400" i="1" dirty="0" err="1" smtClean="0">
                <a:solidFill>
                  <a:schemeClr val="tx1">
                    <a:lumMod val="50000"/>
                  </a:schemeClr>
                </a:solidFill>
              </a:rPr>
              <a:t>Ki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 se týká koncentrace energií v různých částech těla a je postaven na řízeném dýchání.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96336" cy="715963"/>
          </a:xfrm>
        </p:spPr>
        <p:txBody>
          <a:bodyPr/>
          <a:lstStyle/>
          <a:p>
            <a:r>
              <a:rPr lang="cs-CZ" sz="4000" b="1" dirty="0" smtClean="0"/>
              <a:t>Co se děje při špatném dýchání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340768"/>
            <a:ext cx="7740352" cy="5400600"/>
          </a:xfrm>
        </p:spPr>
        <p:txBody>
          <a:bodyPr/>
          <a:lstStyle/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Povrchní dech nevyužívá celou kapacitu plic – zapojuju se pouze malá část horních laloků (cca 0,5l)</a:t>
            </a:r>
          </a:p>
          <a:p>
            <a:endParaRPr lang="cs-CZ" sz="7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Dýchací svaly ztrácí svou pohyblivost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Omezený přívod kyslíku k mozku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Zúžení cév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Zvýšená srdeční činnost a krevní tlak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Zvýšená hladina CO</a:t>
            </a:r>
            <a:r>
              <a:rPr lang="cs-CZ" sz="1800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v krvi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Porušená rovnováha pH (kyselost-zásaditost) v krvi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Uvolnění velkého množství vápníku do tkání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Přecitlivělost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Pocity napětí, nervozita, třes</a:t>
            </a: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Pocity štípání a chladu v prstech na nohou i na rukou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7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6264696" cy="487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934200" cy="715963"/>
          </a:xfrm>
        </p:spPr>
        <p:txBody>
          <a:bodyPr/>
          <a:lstStyle/>
          <a:p>
            <a:pPr algn="ctr"/>
            <a:r>
              <a:rPr lang="cs-CZ" sz="4000" dirty="0" smtClean="0"/>
              <a:t>Co je potřeba změnit?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447800"/>
            <a:ext cx="7079704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ko-KR" sz="28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altLang="ko-KR" sz="2800" dirty="0" smtClean="0">
                <a:latin typeface="Verdana" pitchFamily="34" charset="0"/>
                <a:ea typeface="굴림" charset="-127"/>
              </a:rPr>
              <a:t>ZVYK</a:t>
            </a:r>
          </a:p>
          <a:p>
            <a:pPr>
              <a:lnSpc>
                <a:spcPct val="80000"/>
              </a:lnSpc>
            </a:pPr>
            <a:endParaRPr lang="cs-CZ" altLang="ko-KR" sz="28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latin typeface="Verdana" pitchFamily="34" charset="0"/>
                <a:ea typeface="굴림" charset="-127"/>
              </a:rPr>
              <a:t>TECHNIKU</a:t>
            </a:r>
          </a:p>
          <a:p>
            <a:pPr>
              <a:lnSpc>
                <a:spcPct val="80000"/>
              </a:lnSpc>
            </a:pPr>
            <a:endParaRPr lang="cs-CZ" sz="2800" dirty="0" smtClean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cs-CZ" sz="2800" dirty="0" smtClean="0">
                <a:latin typeface="Verdana" pitchFamily="34" charset="0"/>
                <a:ea typeface="굴림" charset="-127"/>
              </a:rPr>
              <a:t>DRŽENÍ TĚLA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/>
          <a:stretch/>
        </p:blipFill>
        <p:spPr bwMode="auto">
          <a:xfrm>
            <a:off x="4923201" y="2766349"/>
            <a:ext cx="4195873" cy="39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je to plný dech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Objem přijatého vzduchu odpovídá kapacitě plic.</a:t>
            </a:r>
          </a:p>
          <a:p>
            <a:endParaRPr lang="cs-CZ" sz="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Zapojují se pomocné dýchací svaly – bránice, mezižeberní svalstvo.</a:t>
            </a:r>
          </a:p>
          <a:p>
            <a:endParaRPr lang="cs-CZ" sz="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Využívá a kombinuje 3 typy dechu – břišní, hrudní, klíční.</a:t>
            </a:r>
          </a:p>
          <a:p>
            <a:endParaRPr lang="cs-CZ" sz="800" dirty="0" smtClean="0"/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 Je to dýchání:</a:t>
            </a: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198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břišní</a:t>
            </a:r>
            <a:r>
              <a:rPr lang="cs-CZ" sz="2400" dirty="0" smtClean="0"/>
              <a:t> 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(60% celkové účinnosti dýchání),</a:t>
            </a: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198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hrudní</a:t>
            </a:r>
            <a:r>
              <a:rPr lang="cs-CZ" sz="2400" dirty="0" smtClean="0"/>
              <a:t> 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(30%) a</a:t>
            </a:r>
            <a:r>
              <a:rPr lang="cs-CZ" sz="2400" dirty="0" smtClean="0"/>
              <a:t> </a:t>
            </a:r>
            <a:r>
              <a:rPr lang="cs-CZ" sz="2400" b="1" dirty="0" smtClean="0">
                <a:solidFill>
                  <a:srgbClr val="198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klíční</a:t>
            </a:r>
            <a:r>
              <a:rPr lang="cs-CZ" sz="2400" dirty="0" smtClean="0"/>
              <a:t> 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(10%). Uváděný procentuální poměr platí pro většinu činností během dne. Při různých typech cviků nebo při některých změnách organismu se tyto poměry výrazně mění.</a:t>
            </a:r>
          </a:p>
          <a:p>
            <a:endParaRPr lang="cs-CZ" sz="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 Zdůrazňuje nutnost dýchání nosem.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4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Začínáme výdechem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772816"/>
            <a:ext cx="7315200" cy="4800600"/>
          </a:xfrm>
        </p:spPr>
        <p:txBody>
          <a:bodyPr/>
          <a:lstStyle/>
          <a:p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Výdech je důležitý, aby se </a:t>
            </a: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vyčistily </a:t>
            </a: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laloky a dýchací cesty od </a:t>
            </a: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z</a:t>
            </a: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plodin.</a:t>
            </a:r>
          </a:p>
          <a:p>
            <a:endParaRPr lang="cs-CZ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Pokud dostatečně nevydechujeme, zůstává v plicích zbytkový vzduch, kterému se říká </a:t>
            </a:r>
            <a:r>
              <a:rPr lang="cs-CZ" sz="2800" i="1" dirty="0" smtClean="0">
                <a:solidFill>
                  <a:schemeClr val="tx1">
                    <a:lumMod val="50000"/>
                  </a:schemeClr>
                </a:solidFill>
              </a:rPr>
              <a:t>anatomický mrtvý prostor</a:t>
            </a:r>
            <a:r>
              <a:rPr lang="cs-CZ" sz="2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en-US" sz="4000"/>
              <a:t>Print master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294331" cy="51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934200" cy="715963"/>
          </a:xfrm>
        </p:spPr>
        <p:txBody>
          <a:bodyPr/>
          <a:lstStyle/>
          <a:p>
            <a:r>
              <a:rPr lang="cs-CZ" sz="4000" dirty="0" smtClean="0"/>
              <a:t>Břišní </a:t>
            </a:r>
            <a:r>
              <a:rPr lang="cs-CZ" sz="4000" i="1" dirty="0" smtClean="0"/>
              <a:t>(abdominální)</a:t>
            </a:r>
            <a:endParaRPr lang="en-US" sz="4000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96752"/>
            <a:ext cx="7006208" cy="4771256"/>
          </a:xfrm>
        </p:spPr>
        <p:txBody>
          <a:bodyPr/>
          <a:lstStyle/>
          <a:p>
            <a:pPr algn="just"/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Také nazýván 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brániční dech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- 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při dýchání se nejvíce zapojují bránice a břišní svaly. </a:t>
            </a:r>
          </a:p>
          <a:p>
            <a:pPr algn="just"/>
            <a:endParaRPr lang="cs-CZ" sz="14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Helvetica Neue"/>
              </a:rPr>
              <a:t>T</a:t>
            </a:r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ímto typem dechu dýchají převážně muži. </a:t>
            </a:r>
          </a:p>
          <a:p>
            <a:pPr algn="just"/>
            <a:endParaRPr lang="cs-CZ" sz="12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 algn="just"/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Během dýchání musí zůstat břišní svaly zcela uvolněné.</a:t>
            </a:r>
          </a:p>
          <a:p>
            <a:pPr algn="just"/>
            <a:endParaRPr lang="cs-CZ" sz="1400" b="0" i="0" dirty="0" smtClean="0">
              <a:solidFill>
                <a:schemeClr val="tx1">
                  <a:lumMod val="50000"/>
                </a:schemeClr>
              </a:solidFill>
              <a:effectLst/>
              <a:latin typeface="Helvetica Neue"/>
            </a:endParaRPr>
          </a:p>
          <a:p>
            <a:pPr algn="just"/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 Při nádechu klesá bránice do břišní dutiny a při výdechu stoupá a vytlačuje vzduch z plic. </a:t>
            </a:r>
          </a:p>
          <a:p>
            <a:pPr marL="0" indent="0" algn="just">
              <a:buNone/>
            </a:pPr>
            <a:endParaRPr lang="cs-CZ" sz="1400" dirty="0">
              <a:solidFill>
                <a:schemeClr val="tx1">
                  <a:lumMod val="50000"/>
                </a:schemeClr>
              </a:solidFill>
              <a:latin typeface="Helvetica Neue"/>
            </a:endParaRPr>
          </a:p>
          <a:p>
            <a:pPr algn="just"/>
            <a:r>
              <a:rPr lang="cs-CZ" sz="2400" b="0" i="0" dirty="0" smtClean="0">
                <a:solidFill>
                  <a:schemeClr val="tx1">
                    <a:lumMod val="50000"/>
                  </a:schemeClr>
                </a:solidFill>
                <a:effectLst/>
                <a:latin typeface="Helvetica Neue"/>
              </a:rPr>
              <a:t>Břišní dýchání masíruje orgány v dutině břišní, čímž mj. podporuje peristaltiku střev a příznivě působí také na křížovou oblast.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22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145</TotalTime>
  <Words>494</Words>
  <Application>Microsoft Office PowerPoint</Application>
  <PresentationFormat>Předvádění na obrazovce (4:3)</PresentationFormat>
  <Paragraphs>96</Paragraphs>
  <Slides>13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powerpoint-template</vt:lpstr>
      <vt:lpstr>PLNÝ  DECH</vt:lpstr>
      <vt:lpstr>Dech jako cesta v různých kulturách</vt:lpstr>
      <vt:lpstr>Co se děje při špatném dýchání</vt:lpstr>
      <vt:lpstr>Prezentace aplikace PowerPoint</vt:lpstr>
      <vt:lpstr>Co je potřeba změnit?</vt:lpstr>
      <vt:lpstr>Co je to plný dech</vt:lpstr>
      <vt:lpstr>Začínáme výdechem</vt:lpstr>
      <vt:lpstr>Print master</vt:lpstr>
      <vt:lpstr>Břišní (abdominální)</vt:lpstr>
      <vt:lpstr>Hrudní (kostální)</vt:lpstr>
      <vt:lpstr>Klíční (klavikulární)</vt:lpstr>
      <vt:lpstr>Výhody plného dýchání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PLNÝ  DECH</dc:title>
  <dc:creator>Vasifa</dc:creator>
  <cp:lastModifiedBy>fujitsu</cp:lastModifiedBy>
  <cp:revision>19</cp:revision>
  <dcterms:created xsi:type="dcterms:W3CDTF">2013-03-11T09:48:06Z</dcterms:created>
  <dcterms:modified xsi:type="dcterms:W3CDTF">2014-03-27T20:06:51Z</dcterms:modified>
</cp:coreProperties>
</file>