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5"/>
  </p:notesMasterIdLst>
  <p:sldIdLst>
    <p:sldId id="256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64" r:id="rId19"/>
    <p:sldId id="265" r:id="rId20"/>
    <p:sldId id="283" r:id="rId21"/>
    <p:sldId id="284" r:id="rId22"/>
    <p:sldId id="266" r:id="rId23"/>
    <p:sldId id="267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6154" autoAdjust="0"/>
  </p:normalViewPr>
  <p:slideViewPr>
    <p:cSldViewPr snapToGrid="0">
      <p:cViewPr varScale="1">
        <p:scale>
          <a:sx n="72" d="100"/>
          <a:sy n="72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cs-CZ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text styles</a:t>
            </a:r>
          </a:p>
          <a:p>
            <a:pPr lvl="1"/>
            <a:r>
              <a:rPr lang="en-US" altLang="cs-CZ" smtClean="0"/>
              <a:t>Second level</a:t>
            </a:r>
          </a:p>
          <a:p>
            <a:pPr lvl="2"/>
            <a:r>
              <a:rPr lang="en-US" altLang="cs-CZ" smtClean="0"/>
              <a:t>Third level</a:t>
            </a:r>
          </a:p>
          <a:p>
            <a:pPr lvl="3"/>
            <a:r>
              <a:rPr lang="en-US" altLang="cs-CZ" smtClean="0"/>
              <a:t>Fourth level</a:t>
            </a:r>
          </a:p>
          <a:p>
            <a:pPr lvl="4"/>
            <a:r>
              <a:rPr lang="en-US" altLang="cs-CZ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67EFBB6-1309-4C49-8E00-30876CC592A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0570658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Problém většinou není v tom, že lidé sami sebe vytáčí do stavů zvýšeného emocionálního vzrušení, ale spíše v tom, že toto chování nesledují, nejsou si ho vědomi. Pak dochází k tomu, že jdou za rozumné meze a neznají míru, a škodí tak nejen sobě ale i okolí.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2D3EB-24CE-43B9-8436-4EED9008C673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280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en-US" altLang="cs-CZ" noProof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  <a:endParaRPr lang="en-US" altLang="cs-CZ" noProof="0" smtClean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B83A9AD-03DD-4925-B71A-C2C740DF285B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C086F-8D61-45DE-B998-D0341EE882E7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39293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05515-8BC5-42BA-AEFF-C4304E1E7D33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20111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cs-CZ" noProof="0" smtClean="0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cs-CZ" noProof="0" smtClean="0"/>
              <a:t>Click to edit Master subtitle style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D0E6FCD-D252-43BD-A5B2-209525227AC5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F1FFE7-9DB7-4683-BBBB-56220F9D035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74389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3D3AF5-0D5E-4B90-B792-4E4E7800EEE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890171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8DA0A-8E8B-44B2-B624-90070BA6698E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866799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AE0E6-9245-4840-BADD-CC31DDC0DE3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2966862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0D345-90F4-4503-B9B2-42628E9E1AF9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1140876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6E30A-0770-4FB8-87D4-7A19CD0FB50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4087709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D3EEE-235B-4108-A03D-712ADDFF6E63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431647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C3B32A-A7AB-4916-9FA9-89799F888788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2052121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AD9AA-4D7A-47E8-986F-8BD2D8200754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3709549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F9480-5F5A-44A7-9F59-99E426677D8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8622062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809F3-7925-4D18-AA28-1189F298383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333199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5B688-90FF-45BA-954A-9420AFAABCA6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372462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2C446B-3B1D-4828-A7A6-5B824453E363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32716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BD467-1A12-4FD5-BD63-94A643231686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840721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C6E82-B215-4A93-855E-0FF1B1C8AF89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51878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E2674-F4C1-4FE9-B128-3409CACA31C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753776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D8C024-9D16-4555-8D1D-341030DDFB4E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871570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08B391-BD1D-44A5-96AC-7D2F601B8CC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30328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25C7A3D-F859-4685-BA70-3129D79D16E1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text styles</a:t>
            </a:r>
          </a:p>
          <a:p>
            <a:pPr lvl="1"/>
            <a:r>
              <a:rPr lang="en-US" altLang="cs-CZ" smtClean="0"/>
              <a:t>Second level</a:t>
            </a:r>
          </a:p>
          <a:p>
            <a:pPr lvl="2"/>
            <a:r>
              <a:rPr lang="en-US" altLang="cs-CZ" smtClean="0"/>
              <a:t>Third level</a:t>
            </a:r>
          </a:p>
          <a:p>
            <a:pPr lvl="3"/>
            <a:r>
              <a:rPr lang="en-US" altLang="cs-CZ" smtClean="0"/>
              <a:t>Fourth level</a:t>
            </a:r>
          </a:p>
          <a:p>
            <a:pPr lvl="4"/>
            <a:r>
              <a:rPr lang="en-US" altLang="cs-CZ" smtClean="0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cs-CZ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cs-CZ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0A6821B-E15F-4767-AB79-14C84F03E1F5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4" y="2130425"/>
            <a:ext cx="5650505" cy="1470025"/>
          </a:xfrm>
        </p:spPr>
        <p:txBody>
          <a:bodyPr/>
          <a:lstStyle/>
          <a:p>
            <a:pPr algn="ctr"/>
            <a:r>
              <a:rPr lang="cs-CZ" altLang="cs-CZ" b="1" dirty="0" smtClean="0"/>
              <a:t>REGULAČNÍ PROSTŘEDKY  &amp; </a:t>
            </a:r>
            <a:br>
              <a:rPr lang="cs-CZ" altLang="cs-CZ" b="1" dirty="0" smtClean="0"/>
            </a:br>
            <a:r>
              <a:rPr lang="cs-CZ" altLang="cs-CZ" b="1" dirty="0" smtClean="0"/>
              <a:t>TECHNIKY VE SPORTU</a:t>
            </a:r>
            <a:endParaRPr lang="cs-CZ" altLang="cs-CZ" b="1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47834" y="4964374"/>
            <a:ext cx="5186481" cy="1752600"/>
          </a:xfrm>
        </p:spPr>
        <p:txBody>
          <a:bodyPr/>
          <a:lstStyle/>
          <a:p>
            <a:r>
              <a:rPr lang="cs-CZ" altLang="cs-CZ" dirty="0" smtClean="0"/>
              <a:t>STRES a ZÁTĚŽOVÉ SITUACE</a:t>
            </a: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stresu v čase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(Hans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Selye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44" name="Picture 4" descr="stres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6" t="1244" r="1127"/>
          <a:stretch/>
        </p:blipFill>
        <p:spPr>
          <a:xfrm>
            <a:off x="0" y="1484784"/>
            <a:ext cx="9144000" cy="537321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208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47918" y="370173"/>
            <a:ext cx="6316662" cy="1143000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EUSTRES </a:t>
            </a:r>
            <a:r>
              <a:rPr lang="cs-CZ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DISTRES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916832"/>
            <a:ext cx="8678416" cy="4800600"/>
          </a:xfrm>
        </p:spPr>
        <p:txBody>
          <a:bodyPr>
            <a:normAutofit/>
          </a:bodyPr>
          <a:lstStyle/>
          <a:p>
            <a:r>
              <a:rPr lang="cs-CZ" dirty="0" err="1">
                <a:solidFill>
                  <a:srgbClr val="C00000"/>
                </a:solidFill>
              </a:rPr>
              <a:t>Eustres</a:t>
            </a:r>
            <a:r>
              <a:rPr lang="cs-CZ" dirty="0"/>
              <a:t> – pozitivní </a:t>
            </a:r>
            <a:r>
              <a:rPr lang="cs-CZ" dirty="0" smtClean="0"/>
              <a:t>zátěž</a:t>
            </a:r>
            <a:r>
              <a:rPr lang="cs-CZ" dirty="0"/>
              <a:t> </a:t>
            </a:r>
            <a:r>
              <a:rPr lang="cs-CZ" dirty="0" smtClean="0"/>
              <a:t>kdy </a:t>
            </a:r>
            <a:r>
              <a:rPr lang="cs-CZ" dirty="0"/>
              <a:t>stres vede k vyšším psychickým nebo fyzickým </a:t>
            </a:r>
            <a:r>
              <a:rPr lang="cs-CZ" dirty="0" smtClean="0"/>
              <a:t>výkonům </a:t>
            </a:r>
            <a:r>
              <a:rPr lang="cs-CZ" sz="2400" dirty="0" smtClean="0"/>
              <a:t>(např. hudebníci, studenti, manažeři, sportovci…).</a:t>
            </a:r>
          </a:p>
          <a:p>
            <a:endParaRPr lang="cs-CZ" sz="2000" dirty="0" smtClean="0"/>
          </a:p>
          <a:p>
            <a:r>
              <a:rPr lang="cs-CZ" dirty="0"/>
              <a:t>Díky </a:t>
            </a:r>
            <a:r>
              <a:rPr lang="cs-CZ" dirty="0" err="1"/>
              <a:t>eustresu</a:t>
            </a:r>
            <a:r>
              <a:rPr lang="cs-CZ" dirty="0"/>
              <a:t> </a:t>
            </a:r>
            <a:r>
              <a:rPr lang="cs-CZ" dirty="0" smtClean="0"/>
              <a:t>máme </a:t>
            </a:r>
            <a:r>
              <a:rPr lang="cs-CZ" dirty="0"/>
              <a:t>sice příjemné pocity, ale často zbytečně </a:t>
            </a:r>
            <a:r>
              <a:rPr lang="cs-CZ" dirty="0" smtClean="0"/>
              <a:t>přetěžujeme organismus i když ne v takové míře jako u </a:t>
            </a:r>
            <a:r>
              <a:rPr lang="cs-CZ" dirty="0" err="1" smtClean="0"/>
              <a:t>distresu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err="1">
                <a:solidFill>
                  <a:srgbClr val="C00000"/>
                </a:solidFill>
              </a:rPr>
              <a:t>Distres</a:t>
            </a:r>
            <a:r>
              <a:rPr lang="cs-CZ" dirty="0"/>
              <a:t> – </a:t>
            </a:r>
            <a:r>
              <a:rPr lang="cs-CZ" dirty="0" smtClean="0"/>
              <a:t>nadměrná, intenzivně prožívaná </a:t>
            </a:r>
            <a:r>
              <a:rPr lang="cs-CZ" dirty="0"/>
              <a:t>zátěž, která může jedince poškodit a vyvolat </a:t>
            </a:r>
            <a:r>
              <a:rPr lang="cs-CZ" dirty="0" smtClean="0"/>
              <a:t>onemocnění (kardiovaskulární, deprese…) </a:t>
            </a:r>
            <a:r>
              <a:rPr lang="cs-CZ" dirty="0"/>
              <a:t>či dokonce smrt.</a:t>
            </a:r>
          </a:p>
        </p:txBody>
      </p:sp>
    </p:spTree>
    <p:extLst>
      <p:ext uri="{BB962C8B-B14F-4D97-AF65-F5344CB8AC3E}">
        <p14:creationId xmlns:p14="http://schemas.microsoft.com/office/powerpoint/2010/main" val="65961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9681" y="0"/>
            <a:ext cx="6316662" cy="1143000"/>
          </a:xfrm>
        </p:spPr>
        <p:txBody>
          <a:bodyPr/>
          <a:lstStyle/>
          <a:p>
            <a:pPr algn="ctr"/>
            <a:r>
              <a:rPr lang="cs-CZ" sz="4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Stresory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628800"/>
            <a:ext cx="9036496" cy="504056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sz="28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cs-CZ" sz="2800" dirty="0"/>
              <a:t> </a:t>
            </a:r>
            <a:r>
              <a:rPr lang="cs-CZ" sz="2800" dirty="0" smtClean="0"/>
              <a:t>jakýkoli podnět (vnější, vnitřní), který vyvolává stresovou reakci organismu</a:t>
            </a:r>
            <a:r>
              <a:rPr lang="cs-CZ" sz="2800" dirty="0" smtClean="0"/>
              <a:t>.</a:t>
            </a:r>
            <a:endParaRPr lang="cs-CZ" sz="28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28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800" b="1" dirty="0" smtClean="0"/>
              <a:t>Fyzikálně-chemické : </a:t>
            </a:r>
            <a:r>
              <a:rPr lang="cs-CZ" sz="2800" dirty="0" smtClean="0"/>
              <a:t>zhoršující se životní prostředí, špatná strava, návykové látky (alkohol, nikotin, drogy), nedostatek pohybu a odpočinku, přílišná námaha, nadměrný hluk, elektromagnetické záření.</a:t>
            </a:r>
            <a:endParaRPr lang="cs-CZ" sz="2800" b="1" dirty="0" smtClean="0"/>
          </a:p>
          <a:p>
            <a:pPr algn="ctr">
              <a:lnSpc>
                <a:spcPct val="80000"/>
              </a:lnSpc>
              <a:buFont typeface="Arial" pitchFamily="34" charset="0"/>
              <a:buChar char="•"/>
            </a:pPr>
            <a:endParaRPr lang="cs-CZ" sz="28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cs-CZ" sz="28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800" b="1" dirty="0" smtClean="0"/>
              <a:t>Úkolové</a:t>
            </a:r>
            <a:r>
              <a:rPr lang="cs-CZ" sz="2800" dirty="0"/>
              <a:t> </a:t>
            </a:r>
            <a:r>
              <a:rPr lang="cs-CZ" sz="2800" dirty="0" smtClean="0"/>
              <a:t>: </a:t>
            </a:r>
            <a:r>
              <a:rPr lang="cs-CZ" sz="2800" dirty="0"/>
              <a:t>podstata těchto stresorů je založena na tom, jak jsme schopni uspořádat a řešit různé úkoly a jak se k nim </a:t>
            </a:r>
            <a:r>
              <a:rPr lang="cs-CZ" sz="2800" dirty="0" smtClean="0"/>
              <a:t>stavíme (např. pracovní, životní).</a:t>
            </a:r>
            <a:endParaRPr lang="cs-CZ" sz="2800" b="1" dirty="0"/>
          </a:p>
          <a:p>
            <a:pPr marL="609600" indent="-609600">
              <a:lnSpc>
                <a:spcPct val="80000"/>
              </a:lnSpc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22692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20623" y="0"/>
            <a:ext cx="6316662" cy="1143000"/>
          </a:xfrm>
        </p:spPr>
        <p:txBody>
          <a:bodyPr/>
          <a:lstStyle/>
          <a:p>
            <a:pPr algn="ctr"/>
            <a:r>
              <a:rPr lang="cs-CZ" sz="4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Stresory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2057400"/>
            <a:ext cx="864096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b="1" dirty="0" smtClean="0"/>
              <a:t>Myšlenkové </a:t>
            </a:r>
            <a:r>
              <a:rPr lang="cs-CZ" sz="2800" dirty="0"/>
              <a:t>:</a:t>
            </a:r>
            <a:r>
              <a:rPr lang="cs-CZ" sz="2800" dirty="0" smtClean="0"/>
              <a:t> </a:t>
            </a:r>
            <a:r>
              <a:rPr lang="cs-CZ" sz="2800" dirty="0"/>
              <a:t>souvisí s tím, jak hodnotíme sebe, </a:t>
            </a:r>
            <a:r>
              <a:rPr lang="cs-CZ" sz="2800" dirty="0" smtClean="0"/>
              <a:t>druhé </a:t>
            </a:r>
            <a:r>
              <a:rPr lang="cs-CZ" sz="2800" dirty="0"/>
              <a:t>lidi, svět či události, do kterých se během života </a:t>
            </a:r>
            <a:r>
              <a:rPr lang="cs-CZ" sz="2800" dirty="0" smtClean="0"/>
              <a:t>dostáváme (způsob myšlení determinuje naše zdraví).</a:t>
            </a:r>
            <a:endParaRPr lang="cs-CZ" sz="28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800" b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800" b="1" dirty="0"/>
          </a:p>
          <a:p>
            <a:pPr>
              <a:lnSpc>
                <a:spcPct val="80000"/>
              </a:lnSpc>
            </a:pPr>
            <a:r>
              <a:rPr lang="cs-CZ" sz="2800" b="1" dirty="0"/>
              <a:t>Sociální </a:t>
            </a:r>
            <a:r>
              <a:rPr lang="cs-CZ" sz="2800" dirty="0"/>
              <a:t>:</a:t>
            </a:r>
            <a:r>
              <a:rPr lang="cs-CZ" sz="2800" dirty="0" smtClean="0"/>
              <a:t> </a:t>
            </a:r>
            <a:r>
              <a:rPr lang="cs-CZ" sz="2800" dirty="0"/>
              <a:t>vznikají na základě kontaktů a komunikace s ostatními lidmi. </a:t>
            </a:r>
            <a:endParaRPr lang="cs-CZ" sz="28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sz="2800" dirty="0" smtClean="0"/>
              <a:t>Tato </a:t>
            </a:r>
            <a:r>
              <a:rPr lang="cs-CZ" sz="2800" dirty="0"/>
              <a:t>skupina stresorů je do jisté míry ovlivněna i stresory myšlenkovými, které mohou ovlivňovat naše hodnocení sociální reality.</a:t>
            </a:r>
          </a:p>
          <a:p>
            <a:pPr>
              <a:lnSpc>
                <a:spcPct val="80000"/>
              </a:lnSpc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974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 a zdravotní stav</a:t>
            </a:r>
            <a:endParaRPr lang="cs-CZ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2547" y="1484784"/>
            <a:ext cx="8928992" cy="5373216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aktivuje se sympatikus (adrenalin) →</a:t>
            </a:r>
          </a:p>
          <a:p>
            <a:pPr marL="0" indent="0">
              <a:buNone/>
            </a:pP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aktivace svalstva (zvýšení krevního tlaku)</a:t>
            </a:r>
          </a:p>
          <a:p>
            <a:pPr marL="0" indent="0">
              <a:buNone/>
            </a:pP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zvýší se srážlivost krve</a:t>
            </a:r>
          </a:p>
          <a:p>
            <a:pPr marL="0" indent="0">
              <a:buNone/>
            </a:pP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o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dkrví se kůže (chladné a opocené ruce) </a:t>
            </a:r>
          </a:p>
          <a:p>
            <a:pPr marL="0" indent="0">
              <a:buNone/>
            </a:pP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o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dkrví se útroby (stažení břišních orgánů)</a:t>
            </a:r>
          </a:p>
          <a:p>
            <a:pPr marL="0" indent="0">
              <a:buNone/>
            </a:pP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zrychlené dýchání </a:t>
            </a:r>
          </a:p>
          <a:p>
            <a:pPr marL="0" indent="0">
              <a:buNone/>
            </a:pP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p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roces snižování hmotnosti</a:t>
            </a:r>
          </a:p>
          <a:p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p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rodukce kortizolu (</a:t>
            </a:r>
            <a:r>
              <a:rPr lang="cs-CZ" sz="2000" dirty="0"/>
              <a:t>Hlavní rolí kortizolu je regulace imunitní odpovědi </a:t>
            </a:r>
            <a:r>
              <a:rPr lang="cs-CZ" sz="2000" dirty="0" smtClean="0"/>
              <a:t>organismu</a:t>
            </a:r>
            <a:r>
              <a:rPr lang="cs-CZ" sz="2000" dirty="0"/>
              <a:t>. Svým působením imunitní odpověď snižuje.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42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45660" y="0"/>
            <a:ext cx="8611737" cy="1143000"/>
          </a:xfrm>
        </p:spPr>
        <p:txBody>
          <a:bodyPr/>
          <a:lstStyle/>
          <a:p>
            <a:pPr algn="ctr"/>
            <a:r>
              <a:rPr lang="en-US" sz="4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</a:t>
            </a:r>
            <a:r>
              <a:rPr lang="cs-CZ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tory </a:t>
            </a:r>
            <a:r>
              <a:rPr lang="en-US" sz="4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ovlivňující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odezvu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</a:t>
            </a:r>
            <a:endParaRPr lang="en-US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348880"/>
            <a:ext cx="8534400" cy="4800600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en-US" sz="3600" b="1" dirty="0" err="1" smtClean="0"/>
              <a:t>Osobnost</a:t>
            </a:r>
            <a:endParaRPr lang="cs-CZ" sz="3600" b="1" dirty="0" smtClean="0"/>
          </a:p>
          <a:p>
            <a:pPr marL="0" indent="0" algn="ctr">
              <a:buNone/>
            </a:pPr>
            <a:endParaRPr lang="en-US" sz="1200" b="1" dirty="0"/>
          </a:p>
          <a:p>
            <a:pPr marL="0" indent="0" algn="ctr">
              <a:buNone/>
            </a:pPr>
            <a:r>
              <a:rPr lang="cs-CZ" sz="3600" b="1" dirty="0" smtClean="0"/>
              <a:t> </a:t>
            </a:r>
            <a:r>
              <a:rPr lang="en-US" sz="3600" b="1" dirty="0" err="1" smtClean="0"/>
              <a:t>Kulturní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zázemí</a:t>
            </a:r>
            <a:endParaRPr lang="cs-CZ" sz="3600" b="1" dirty="0" smtClean="0"/>
          </a:p>
          <a:p>
            <a:pPr marL="0" indent="0" algn="ctr">
              <a:buNone/>
            </a:pPr>
            <a:endParaRPr lang="en-US" sz="1200" b="1" dirty="0"/>
          </a:p>
          <a:p>
            <a:pPr marL="0" indent="0" algn="ctr">
              <a:buNone/>
            </a:pPr>
            <a:r>
              <a:rPr lang="cs-CZ" sz="3600" b="1" dirty="0" smtClean="0"/>
              <a:t> </a:t>
            </a:r>
            <a:r>
              <a:rPr lang="en-US" sz="3600" b="1" dirty="0" err="1" smtClean="0"/>
              <a:t>Vrozené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dispozice</a:t>
            </a:r>
            <a:endParaRPr lang="cs-CZ" sz="3600" b="1" dirty="0" smtClean="0"/>
          </a:p>
          <a:p>
            <a:pPr marL="0" indent="0" algn="ctr">
              <a:buNone/>
            </a:pPr>
            <a:endParaRPr lang="en-US" sz="1200" b="1" dirty="0"/>
          </a:p>
          <a:p>
            <a:pPr marL="0" indent="0" algn="ctr">
              <a:buNone/>
            </a:pPr>
            <a:r>
              <a:rPr lang="cs-CZ" sz="3600" b="1" dirty="0" smtClean="0"/>
              <a:t> </a:t>
            </a:r>
            <a:r>
              <a:rPr lang="en-US" sz="3600" b="1" dirty="0" err="1" smtClean="0"/>
              <a:t>Minulé</a:t>
            </a:r>
            <a:r>
              <a:rPr lang="en-US" sz="3600" b="1" dirty="0" smtClean="0"/>
              <a:t> </a:t>
            </a:r>
            <a:r>
              <a:rPr lang="en-US" sz="3600" b="1" dirty="0" err="1"/>
              <a:t>zkušenosti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22423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9806" y="0"/>
            <a:ext cx="6316662" cy="1143000"/>
          </a:xfrm>
        </p:spPr>
        <p:txBody>
          <a:bodyPr/>
          <a:lstStyle/>
          <a:p>
            <a:pPr algn="ctr"/>
            <a:r>
              <a:rPr lang="cs-CZ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Prevence stresu</a:t>
            </a:r>
            <a:endParaRPr lang="cs-CZ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3857" y="1368188"/>
            <a:ext cx="8534400" cy="4997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dirty="0"/>
              <a:t>D</a:t>
            </a:r>
            <a:r>
              <a:rPr lang="cs-CZ" sz="2800" b="1" dirty="0" smtClean="0"/>
              <a:t>opady stresu lze </a:t>
            </a:r>
            <a:r>
              <a:rPr lang="cs-CZ" sz="2800" b="1" dirty="0"/>
              <a:t>zmírnit: </a:t>
            </a:r>
            <a:endParaRPr lang="cs-CZ" sz="2800" b="1" dirty="0" smtClean="0"/>
          </a:p>
          <a:p>
            <a:pPr marL="0" indent="0">
              <a:buNone/>
            </a:pPr>
            <a:endParaRPr lang="cs-CZ" sz="1400" dirty="0"/>
          </a:p>
          <a:p>
            <a:r>
              <a:rPr lang="cs-CZ" sz="2800" dirty="0" smtClean="0"/>
              <a:t>volbou </a:t>
            </a:r>
            <a:r>
              <a:rPr lang="cs-CZ" sz="2800" dirty="0"/>
              <a:t>únosné míry zátěže </a:t>
            </a:r>
          </a:p>
          <a:p>
            <a:r>
              <a:rPr lang="cs-CZ" sz="2800" dirty="0" smtClean="0"/>
              <a:t>správnou </a:t>
            </a:r>
            <a:r>
              <a:rPr lang="cs-CZ" sz="2800" dirty="0"/>
              <a:t>životosprávou </a:t>
            </a:r>
          </a:p>
          <a:p>
            <a:r>
              <a:rPr lang="cs-CZ" sz="2800" dirty="0" smtClean="0"/>
              <a:t>pozitivním </a:t>
            </a:r>
            <a:r>
              <a:rPr lang="cs-CZ" sz="2800" dirty="0"/>
              <a:t>myšlením </a:t>
            </a:r>
          </a:p>
          <a:p>
            <a:r>
              <a:rPr lang="cs-CZ" sz="2800" dirty="0" smtClean="0"/>
              <a:t>pravidelným </a:t>
            </a:r>
            <a:r>
              <a:rPr lang="cs-CZ" sz="2800" dirty="0"/>
              <a:t>pohybem - sport </a:t>
            </a:r>
          </a:p>
          <a:p>
            <a:r>
              <a:rPr lang="cs-CZ" sz="2800" dirty="0" smtClean="0"/>
              <a:t>dostatkem </a:t>
            </a:r>
            <a:r>
              <a:rPr lang="cs-CZ" sz="2800" dirty="0"/>
              <a:t>odpočinku </a:t>
            </a:r>
          </a:p>
          <a:p>
            <a:r>
              <a:rPr lang="cs-CZ" sz="2800" dirty="0" smtClean="0"/>
              <a:t>pěstováním </a:t>
            </a:r>
            <a:r>
              <a:rPr lang="cs-CZ" sz="2800" dirty="0"/>
              <a:t>koníčků </a:t>
            </a:r>
          </a:p>
          <a:p>
            <a:r>
              <a:rPr lang="cs-CZ" sz="2800" dirty="0" smtClean="0"/>
              <a:t>udržováním </a:t>
            </a:r>
            <a:r>
              <a:rPr lang="cs-CZ" sz="2800" dirty="0"/>
              <a:t>dobrých mezilidských vztahů </a:t>
            </a:r>
          </a:p>
          <a:p>
            <a:r>
              <a:rPr lang="cs-CZ" sz="2800" dirty="0"/>
              <a:t>pojmenováním stresorů a vyhýbáním se jim (je-li to možné) </a:t>
            </a:r>
          </a:p>
        </p:txBody>
      </p:sp>
    </p:spTree>
    <p:extLst>
      <p:ext uri="{BB962C8B-B14F-4D97-AF65-F5344CB8AC3E}">
        <p14:creationId xmlns:p14="http://schemas.microsoft.com/office/powerpoint/2010/main" val="292165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70847" y="204716"/>
            <a:ext cx="8229600" cy="1276540"/>
          </a:xfrm>
        </p:spPr>
        <p:txBody>
          <a:bodyPr/>
          <a:lstStyle/>
          <a:p>
            <a:pPr algn="ctr"/>
            <a:r>
              <a:rPr lang="cs-CZ" altLang="cs-CZ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Příprava pro regulaci aktuálních psychických stavů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3427" y="1931277"/>
            <a:ext cx="8229600" cy="5145088"/>
          </a:xfrm>
        </p:spPr>
        <p:txBody>
          <a:bodyPr/>
          <a:lstStyle/>
          <a:p>
            <a:r>
              <a:rPr lang="cs-CZ" altLang="cs-CZ" sz="2800" b="1" dirty="0"/>
              <a:t>biologické prostředky </a:t>
            </a:r>
            <a:r>
              <a:rPr lang="cs-CZ" altLang="cs-CZ" sz="2800" dirty="0"/>
              <a:t>– jídlo, </a:t>
            </a:r>
            <a:r>
              <a:rPr lang="cs-CZ" altLang="cs-CZ" sz="2800" dirty="0" smtClean="0"/>
              <a:t>spánek…</a:t>
            </a:r>
          </a:p>
          <a:p>
            <a:endParaRPr lang="cs-CZ" altLang="cs-CZ" sz="800" dirty="0"/>
          </a:p>
          <a:p>
            <a:r>
              <a:rPr lang="cs-CZ" altLang="cs-CZ" sz="2800" b="1" dirty="0"/>
              <a:t>fyziologické prostředky </a:t>
            </a:r>
            <a:r>
              <a:rPr lang="cs-CZ" altLang="cs-CZ" sz="2800" dirty="0"/>
              <a:t>- rozcvička, dechová cvičení, masáže, sprchy, </a:t>
            </a:r>
            <a:r>
              <a:rPr lang="cs-CZ" altLang="cs-CZ" sz="2800" dirty="0" smtClean="0"/>
              <a:t>koupele…</a:t>
            </a:r>
          </a:p>
          <a:p>
            <a:endParaRPr lang="cs-CZ" altLang="cs-CZ" sz="800" dirty="0"/>
          </a:p>
          <a:p>
            <a:r>
              <a:rPr lang="cs-CZ" altLang="cs-CZ" sz="2800" b="1" dirty="0"/>
              <a:t>psychologické prostředky</a:t>
            </a:r>
            <a:r>
              <a:rPr lang="cs-CZ" altLang="cs-CZ" sz="2800" dirty="0"/>
              <a:t>: nejdůležitějším prostředkem je slovo (přátelský rozhovor, přesvědčování, pokřiky</a:t>
            </a:r>
            <a:r>
              <a:rPr lang="cs-CZ" altLang="cs-CZ" sz="2800" dirty="0" smtClean="0"/>
              <a:t>)</a:t>
            </a:r>
          </a:p>
          <a:p>
            <a:endParaRPr lang="cs-CZ" altLang="cs-CZ" sz="800" dirty="0"/>
          </a:p>
          <a:p>
            <a:r>
              <a:rPr lang="cs-CZ" altLang="cs-CZ" sz="2800" b="1" dirty="0" smtClean="0"/>
              <a:t>autoregulační </a:t>
            </a:r>
            <a:r>
              <a:rPr lang="cs-CZ" altLang="cs-CZ" sz="2800" b="1" dirty="0"/>
              <a:t>systémy </a:t>
            </a:r>
            <a:r>
              <a:rPr lang="cs-CZ" altLang="cs-CZ" sz="2800" dirty="0"/>
              <a:t>- autogenní trénink, relaxace</a:t>
            </a:r>
          </a:p>
        </p:txBody>
      </p:sp>
    </p:spTree>
    <p:extLst>
      <p:ext uri="{BB962C8B-B14F-4D97-AF65-F5344CB8AC3E}">
        <p14:creationId xmlns:p14="http://schemas.microsoft.com/office/powerpoint/2010/main" val="1557663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79779" y="0"/>
            <a:ext cx="8229600" cy="1540633"/>
          </a:xfrm>
        </p:spPr>
        <p:txBody>
          <a:bodyPr/>
          <a:lstStyle/>
          <a:p>
            <a:pPr algn="ctr"/>
            <a:r>
              <a:rPr lang="cs-CZ" altLang="cs-CZ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Prostředky regulace aktuálních psychických stavů</a:t>
            </a:r>
            <a:r>
              <a:rPr lang="cs-CZ" altLang="cs-CZ" sz="5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132" y="2197290"/>
            <a:ext cx="8550322" cy="4897864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3200" dirty="0"/>
              <a:t>1</a:t>
            </a:r>
            <a:r>
              <a:rPr lang="cs-CZ" altLang="cs-CZ" sz="3200" dirty="0" smtClean="0"/>
              <a:t>. </a:t>
            </a:r>
            <a:r>
              <a:rPr lang="cs-CZ" altLang="cs-CZ" sz="3200" b="1" dirty="0" smtClean="0"/>
              <a:t>Na </a:t>
            </a:r>
            <a:r>
              <a:rPr lang="cs-CZ" altLang="cs-CZ" sz="3200" b="1" dirty="0"/>
              <a:t>regulaci nadměrné aktivační </a:t>
            </a:r>
            <a:r>
              <a:rPr lang="cs-CZ" altLang="cs-CZ" sz="3200" b="1" dirty="0" smtClean="0"/>
              <a:t>úrovně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32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3200" dirty="0" smtClean="0"/>
              <a:t>cvičení </a:t>
            </a:r>
            <a:r>
              <a:rPr lang="cs-CZ" altLang="cs-CZ" sz="3200" dirty="0"/>
              <a:t>snižující obavy, strach z </a:t>
            </a:r>
            <a:r>
              <a:rPr lang="cs-CZ" altLang="cs-CZ" sz="3200" dirty="0" smtClean="0"/>
              <a:t>frustrace, z</a:t>
            </a:r>
            <a:r>
              <a:rPr lang="cs-CZ" altLang="cs-CZ" sz="3200" dirty="0"/>
              <a:t> neúspěchu v soutěži apod</a:t>
            </a:r>
            <a:r>
              <a:rPr lang="cs-CZ" altLang="cs-CZ" sz="3200" dirty="0" smtClean="0"/>
              <a:t>.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3200" dirty="0" smtClean="0"/>
              <a:t>cvičení </a:t>
            </a:r>
            <a:r>
              <a:rPr lang="cs-CZ" altLang="cs-CZ" sz="3200" dirty="0"/>
              <a:t>odstraňující přílišné negativní napětí, přinášející </a:t>
            </a:r>
            <a:r>
              <a:rPr lang="cs-CZ" altLang="cs-CZ" sz="3200" dirty="0" smtClean="0"/>
              <a:t>uklidnění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3200" dirty="0" smtClean="0"/>
              <a:t>cvičení </a:t>
            </a:r>
            <a:r>
              <a:rPr lang="cs-CZ" altLang="cs-CZ" sz="3200" dirty="0"/>
              <a:t>snižující </a:t>
            </a:r>
            <a:r>
              <a:rPr lang="cs-CZ" altLang="cs-CZ" sz="3200" dirty="0" smtClean="0"/>
              <a:t>aktivaci</a:t>
            </a:r>
            <a:endParaRPr lang="cs-CZ" alt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352529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79779" y="0"/>
            <a:ext cx="8229600" cy="1540633"/>
          </a:xfrm>
        </p:spPr>
        <p:txBody>
          <a:bodyPr/>
          <a:lstStyle/>
          <a:p>
            <a:pPr algn="ctr"/>
            <a:r>
              <a:rPr lang="cs-CZ" altLang="cs-CZ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Prostředky regulace aktuálních psychických stavů</a:t>
            </a:r>
            <a:r>
              <a:rPr lang="cs-CZ" altLang="cs-CZ" sz="5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074" y="1965278"/>
            <a:ext cx="8604913" cy="528000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3200" b="1" dirty="0" smtClean="0"/>
              <a:t>2</a:t>
            </a:r>
            <a:r>
              <a:rPr lang="cs-CZ" altLang="cs-CZ" sz="3200" b="1" dirty="0"/>
              <a:t>.</a:t>
            </a:r>
            <a:r>
              <a:rPr lang="cs-CZ" altLang="cs-CZ" sz="3200" dirty="0"/>
              <a:t> </a:t>
            </a:r>
            <a:r>
              <a:rPr lang="cs-CZ" altLang="cs-CZ" sz="3200" b="1" dirty="0"/>
              <a:t>Na regulaci nízké aktivační </a:t>
            </a:r>
            <a:r>
              <a:rPr lang="cs-CZ" altLang="cs-CZ" sz="3200" b="1" dirty="0" smtClean="0"/>
              <a:t>úrovně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3200" dirty="0"/>
          </a:p>
          <a:p>
            <a:pPr>
              <a:lnSpc>
                <a:spcPct val="80000"/>
              </a:lnSpc>
            </a:pPr>
            <a:r>
              <a:rPr lang="cs-CZ" altLang="cs-CZ" sz="3200" dirty="0" smtClean="0"/>
              <a:t>cvičení </a:t>
            </a:r>
            <a:r>
              <a:rPr lang="cs-CZ" altLang="cs-CZ" sz="3200" dirty="0"/>
              <a:t>na zvýšení aktivace v pozitivním </a:t>
            </a:r>
            <a:r>
              <a:rPr lang="cs-CZ" altLang="cs-CZ" sz="3200" dirty="0" smtClean="0"/>
              <a:t>směru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3200" dirty="0" smtClean="0"/>
              <a:t>cvičení </a:t>
            </a:r>
            <a:r>
              <a:rPr lang="cs-CZ" altLang="cs-CZ" sz="3200" dirty="0"/>
              <a:t>mobilizující koncentraci na </a:t>
            </a:r>
            <a:r>
              <a:rPr lang="cs-CZ" altLang="cs-CZ" sz="3200" dirty="0" smtClean="0"/>
              <a:t>soutěžení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3200" dirty="0" smtClean="0"/>
              <a:t>komunikace </a:t>
            </a:r>
            <a:r>
              <a:rPr lang="cs-CZ" altLang="cs-CZ" sz="3200" dirty="0"/>
              <a:t>podněcující vyšší zodpovědnost za výkon apod</a:t>
            </a:r>
            <a:r>
              <a:rPr lang="cs-CZ" altLang="cs-CZ" sz="2000" dirty="0" smtClean="0"/>
              <a:t>.</a:t>
            </a: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066733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54383" y="0"/>
            <a:ext cx="6316662" cy="114300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Zátěžové situace</a:t>
            </a:r>
            <a:endParaRPr lang="cs-CZ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 Obecně lze říci, že jde o takové situace, které vyžadují něco navíc, vyšší úsilí, které není standardní.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Jsou </a:t>
            </a:r>
            <a:r>
              <a:rPr lang="cs-CZ" dirty="0"/>
              <a:t>to tedy situace, při nichž člověk nevystačí s navyklým vzorcem chování, musí vynaložit zvýšené úsilí, popřípadě překonat určité překážky na cestě k </a:t>
            </a:r>
            <a:r>
              <a:rPr lang="cs-CZ" dirty="0" smtClean="0"/>
              <a:t>uskutečnění cíle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5250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750626"/>
          </a:xfrm>
        </p:spPr>
        <p:txBody>
          <a:bodyPr/>
          <a:lstStyle/>
          <a:p>
            <a:pPr algn="ctr"/>
            <a:r>
              <a:rPr lang="cs-CZ" altLang="cs-C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Prostředky regulace aktuálních psychických stavů</a:t>
            </a:r>
            <a:r>
              <a:rPr lang="cs-CZ" altLang="cs-CZ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32764"/>
            <a:ext cx="9144000" cy="598968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600" b="1" dirty="0" smtClean="0"/>
              <a:t>3</a:t>
            </a:r>
            <a:r>
              <a:rPr lang="cs-CZ" altLang="cs-CZ" sz="2600" b="1" dirty="0"/>
              <a:t>.</a:t>
            </a:r>
            <a:r>
              <a:rPr lang="cs-CZ" altLang="cs-CZ" sz="2600" dirty="0"/>
              <a:t> </a:t>
            </a:r>
            <a:r>
              <a:rPr lang="cs-CZ" altLang="cs-CZ" sz="2600" b="1" dirty="0"/>
              <a:t>Na snížení negativních důsledků neúspěchu v </a:t>
            </a:r>
            <a:r>
              <a:rPr lang="cs-CZ" altLang="cs-CZ" sz="2600" b="1" dirty="0" smtClean="0"/>
              <a:t>soutěži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>
              <a:lnSpc>
                <a:spcPct val="80000"/>
              </a:lnSpc>
            </a:pPr>
            <a:r>
              <a:rPr lang="cs-CZ" altLang="cs-CZ" sz="3200" dirty="0" smtClean="0"/>
              <a:t>prostředky </a:t>
            </a:r>
            <a:r>
              <a:rPr lang="cs-CZ" altLang="cs-CZ" sz="3200" dirty="0"/>
              <a:t>odvádějící pozornost silným emočním </a:t>
            </a:r>
            <a:r>
              <a:rPr lang="cs-CZ" altLang="cs-CZ" sz="3200" dirty="0" smtClean="0"/>
              <a:t>zabarvením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3200" dirty="0" smtClean="0"/>
              <a:t>vyslechnout </a:t>
            </a:r>
            <a:r>
              <a:rPr lang="cs-CZ" altLang="cs-CZ" sz="3200" dirty="0"/>
              <a:t>sportovce argumentující neúspěch i když s </a:t>
            </a:r>
            <a:r>
              <a:rPr lang="cs-CZ" altLang="cs-CZ" sz="3200" dirty="0" smtClean="0"/>
              <a:t>ním nesouhlasíme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3200" dirty="0" smtClean="0"/>
              <a:t>snažit </a:t>
            </a:r>
            <a:r>
              <a:rPr lang="cs-CZ" altLang="cs-CZ" sz="3200" dirty="0"/>
              <a:t>se co nejrychleji zapomenout na neúspěch, připomínající </a:t>
            </a:r>
            <a:r>
              <a:rPr lang="cs-CZ" altLang="cs-CZ" sz="3200" dirty="0" smtClean="0"/>
              <a:t>radostnější chvíle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3200" dirty="0" smtClean="0"/>
              <a:t>využít </a:t>
            </a:r>
            <a:r>
              <a:rPr lang="cs-CZ" altLang="cs-CZ" sz="3200" dirty="0"/>
              <a:t>neúspěch k zvýšené motivaci k tréninku a soutěžení, které by </a:t>
            </a:r>
            <a:r>
              <a:rPr lang="cs-CZ" altLang="cs-CZ" sz="3200" dirty="0" smtClean="0"/>
              <a:t>vedli k</a:t>
            </a:r>
            <a:r>
              <a:rPr lang="cs-CZ" altLang="cs-CZ" sz="3200" dirty="0"/>
              <a:t> přípravě zabezpečující úspěšnější vystoupení v soutěži.</a:t>
            </a:r>
          </a:p>
        </p:txBody>
      </p:sp>
    </p:spTree>
    <p:extLst>
      <p:ext uri="{BB962C8B-B14F-4D97-AF65-F5344CB8AC3E}">
        <p14:creationId xmlns:p14="http://schemas.microsoft.com/office/powerpoint/2010/main" val="2433941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77671" y="0"/>
            <a:ext cx="8229600" cy="805218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Duševní hygiena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830" y="1064525"/>
            <a:ext cx="8814795" cy="55601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systém propracovaných pravidel a rad sloužících k udržování, prohlubování nebo znovuzískání zdraví a duševní rovnováhy (Míček, 1984</a:t>
            </a:r>
            <a:r>
              <a:rPr lang="cs-CZ" sz="2800" dirty="0" smtClean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 smtClean="0"/>
              <a:t>v širším smyslu slova:</a:t>
            </a:r>
            <a:r>
              <a:rPr lang="cs-CZ" sz="2800" dirty="0" smtClean="0"/>
              <a:t> péče o umožnění optimálního fungování duševní </a:t>
            </a:r>
            <a:r>
              <a:rPr lang="cs-CZ" sz="2800" dirty="0" smtClean="0"/>
              <a:t>činnosti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 smtClean="0"/>
              <a:t>v užším smyslu slova:</a:t>
            </a:r>
            <a:r>
              <a:rPr lang="cs-CZ" sz="2800" dirty="0" smtClean="0"/>
              <a:t> boj proti výskytu duševních </a:t>
            </a:r>
            <a:r>
              <a:rPr lang="cs-CZ" sz="2800" dirty="0" smtClean="0"/>
              <a:t>nemocí</a:t>
            </a:r>
            <a:endParaRPr lang="cs-CZ" sz="2800" dirty="0"/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základem duševní hygieny je tzv. </a:t>
            </a:r>
            <a:r>
              <a:rPr lang="cs-CZ" sz="2800" b="1" dirty="0" smtClean="0"/>
              <a:t>duševní zdraví</a:t>
            </a:r>
            <a:r>
              <a:rPr lang="cs-CZ" sz="2800" dirty="0" smtClean="0"/>
              <a:t> - stav, který je výsledkem vědomého či nevědomého dodržování zásad duševní hygieny,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správná adaptace (přizpůsobení) organizmu - ovlivňování podněty a podmínkami okolí (stresory </a:t>
            </a:r>
            <a:r>
              <a:rPr lang="cs-CZ" sz="2000" dirty="0" smtClean="0"/>
              <a:t>→ </a:t>
            </a:r>
            <a:r>
              <a:rPr lang="cs-CZ" sz="2800" dirty="0" smtClean="0"/>
              <a:t>stres). </a:t>
            </a:r>
          </a:p>
        </p:txBody>
      </p:sp>
    </p:spTree>
    <p:extLst>
      <p:ext uri="{BB962C8B-B14F-4D97-AF65-F5344CB8AC3E}">
        <p14:creationId xmlns:p14="http://schemas.microsoft.com/office/powerpoint/2010/main" val="3654569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  <p:bldP spid="8397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5535"/>
            <a:ext cx="8229600" cy="1112838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Prvky duševní hygieny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546" y="1600200"/>
            <a:ext cx="8816454" cy="45685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b="1" dirty="0" smtClean="0"/>
              <a:t>	Prvky </a:t>
            </a:r>
            <a:r>
              <a:rPr lang="cs-CZ" sz="2800" b="1" dirty="0" smtClean="0"/>
              <a:t>duševní hygieny vedoucí k </a:t>
            </a:r>
            <a:r>
              <a:rPr lang="cs-CZ" sz="2800" b="1" dirty="0" smtClean="0"/>
              <a:t>duševní rovnováze </a:t>
            </a:r>
            <a:r>
              <a:rPr lang="cs-CZ" sz="2800" b="1" dirty="0" smtClean="0"/>
              <a:t>dělíme</a:t>
            </a:r>
            <a:r>
              <a:rPr lang="cs-CZ" sz="2800" b="1" dirty="0" smtClean="0"/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4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3200" dirty="0" smtClean="0"/>
              <a:t>slovo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3200" dirty="0" smtClean="0"/>
              <a:t>hudba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3200" dirty="0" smtClean="0"/>
              <a:t>pohyb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3200" dirty="0" smtClean="0"/>
              <a:t>relaxace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3200" dirty="0" smtClean="0"/>
              <a:t>masáže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3200" dirty="0" smtClean="0"/>
              <a:t>energie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3200" dirty="0" err="1" smtClean="0"/>
              <a:t>psychostimulace</a:t>
            </a:r>
            <a:endParaRPr lang="cs-CZ" sz="3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3200" dirty="0" smtClean="0"/>
              <a:t>životní styl a životní filozofie </a:t>
            </a:r>
          </a:p>
        </p:txBody>
      </p:sp>
    </p:spTree>
    <p:extLst>
      <p:ext uri="{BB962C8B-B14F-4D97-AF65-F5344CB8AC3E}">
        <p14:creationId xmlns:p14="http://schemas.microsoft.com/office/powerpoint/2010/main" val="2507670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243408"/>
            <a:ext cx="8534400" cy="1628800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 </a:t>
            </a:r>
            <a:r>
              <a:rPr lang="cs-C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Zátěžové situace rozlišujeme podle intenzity na: </a:t>
            </a:r>
            <a:endParaRPr lang="cs-CZ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 </a:t>
            </a:r>
            <a:r>
              <a:rPr lang="cs-CZ" b="1" i="1" dirty="0"/>
              <a:t>prosté </a:t>
            </a:r>
            <a:r>
              <a:rPr lang="cs-CZ" dirty="0"/>
              <a:t>- vyžadují zvýšené úsilí, ale člověk se s nimi vyrovná sám bez psychického narušení </a:t>
            </a:r>
            <a:endParaRPr lang="cs-CZ" dirty="0" smtClean="0"/>
          </a:p>
          <a:p>
            <a:endParaRPr lang="cs-CZ" dirty="0"/>
          </a:p>
          <a:p>
            <a:r>
              <a:rPr lang="cs-CZ" b="1" i="1" dirty="0" err="1" smtClean="0"/>
              <a:t>konfliktogenní</a:t>
            </a:r>
            <a:r>
              <a:rPr lang="cs-CZ" i="1" dirty="0" smtClean="0"/>
              <a:t> </a:t>
            </a:r>
            <a:r>
              <a:rPr lang="cs-CZ" dirty="0"/>
              <a:t>- vedou k nežádoucím psychickým stavům (stres, frustrace, konflikt), nakonec se dají zvládnout </a:t>
            </a:r>
            <a:endParaRPr lang="cs-CZ" dirty="0" smtClean="0"/>
          </a:p>
          <a:p>
            <a:endParaRPr lang="cs-CZ" dirty="0"/>
          </a:p>
          <a:p>
            <a:r>
              <a:rPr lang="cs-CZ" b="1" i="1" dirty="0" smtClean="0"/>
              <a:t>patogenní </a:t>
            </a:r>
            <a:r>
              <a:rPr lang="cs-CZ" dirty="0"/>
              <a:t>- vedou </a:t>
            </a:r>
            <a:r>
              <a:rPr lang="cs-CZ" dirty="0" smtClean="0"/>
              <a:t>k psychickým a fyzickým onemocněním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281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5864" y="0"/>
            <a:ext cx="8659688" cy="114300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Rozlišení podle způsobu prožívání</a:t>
            </a:r>
            <a:endParaRPr lang="cs-CZ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268760"/>
            <a:ext cx="9036496" cy="5760640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b="1" i="1" dirty="0" smtClean="0"/>
              <a:t>frustrace </a:t>
            </a:r>
            <a:r>
              <a:rPr lang="cs-CZ" dirty="0"/>
              <a:t>- je psychický stav vyvolaný překážkou, která stojí na cestě k cíli nebo brání (ohrožuje) uspokojení určité potřeby </a:t>
            </a:r>
            <a:endParaRPr lang="cs-CZ" dirty="0" smtClean="0"/>
          </a:p>
          <a:p>
            <a:endParaRPr lang="cs-CZ" sz="900" dirty="0"/>
          </a:p>
          <a:p>
            <a:r>
              <a:rPr lang="cs-CZ" b="1" i="1" dirty="0" smtClean="0"/>
              <a:t>deprivace </a:t>
            </a:r>
            <a:r>
              <a:rPr lang="cs-CZ" i="1" dirty="0"/>
              <a:t>- </a:t>
            </a:r>
            <a:r>
              <a:rPr lang="cs-CZ" dirty="0"/>
              <a:t>je psychický stav, který vzniká, když není dlouhodobě uspokojována základní potřeba (nebo není dosaženo vytýčených cílů) </a:t>
            </a:r>
            <a:endParaRPr lang="cs-CZ" dirty="0" smtClean="0"/>
          </a:p>
          <a:p>
            <a:endParaRPr lang="cs-CZ" sz="900" dirty="0"/>
          </a:p>
          <a:p>
            <a:r>
              <a:rPr lang="cs-CZ" b="1" i="1" dirty="0"/>
              <a:t>konflikt </a:t>
            </a:r>
            <a:r>
              <a:rPr lang="cs-CZ" i="1" dirty="0"/>
              <a:t>- </a:t>
            </a:r>
            <a:r>
              <a:rPr lang="cs-CZ" dirty="0"/>
              <a:t>je psychický stav, kdy se jedinec ocitá ve střetu dvou nebo více protichůdných sil (např. vzájemně se vylučujících motivů, potřeb, zájmů, názorů) </a:t>
            </a:r>
            <a:endParaRPr lang="cs-CZ" dirty="0" smtClean="0"/>
          </a:p>
          <a:p>
            <a:endParaRPr lang="cs-CZ" sz="900" dirty="0"/>
          </a:p>
          <a:p>
            <a:r>
              <a:rPr lang="cs-CZ" b="1" i="1" dirty="0" smtClean="0"/>
              <a:t>stres</a:t>
            </a:r>
            <a:endParaRPr lang="cs-CZ" sz="900" dirty="0"/>
          </a:p>
          <a:p>
            <a:endParaRPr lang="cs-CZ" sz="1000" dirty="0"/>
          </a:p>
          <a:p>
            <a:pPr marL="0" indent="0" algn="ctr">
              <a:buNone/>
            </a:pPr>
            <a:r>
              <a:rPr lang="cs-CZ" sz="2600" dirty="0" smtClean="0"/>
              <a:t>Rozdíl </a:t>
            </a:r>
            <a:r>
              <a:rPr lang="cs-CZ" sz="2600" dirty="0"/>
              <a:t>mezi těmito typy není absolutní, vždy záleží na subjektu, který situaci prožívá. </a:t>
            </a:r>
          </a:p>
        </p:txBody>
      </p:sp>
    </p:spTree>
    <p:extLst>
      <p:ext uri="{BB962C8B-B14F-4D97-AF65-F5344CB8AC3E}">
        <p14:creationId xmlns:p14="http://schemas.microsoft.com/office/powerpoint/2010/main" val="466314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1626" y="0"/>
            <a:ext cx="6316662" cy="1009934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088108" y="1124260"/>
            <a:ext cx="7055894" cy="4525963"/>
          </a:xfrm>
        </p:spPr>
        <p:txBody>
          <a:bodyPr/>
          <a:lstStyle/>
          <a:p>
            <a:r>
              <a:rPr lang="cs-CZ" dirty="0"/>
              <a:t>Z biologického </a:t>
            </a:r>
            <a:r>
              <a:rPr lang="cs-CZ" dirty="0" smtClean="0"/>
              <a:t>i </a:t>
            </a:r>
            <a:r>
              <a:rPr lang="cs-CZ" dirty="0"/>
              <a:t>psychologického hlediska </a:t>
            </a:r>
            <a:r>
              <a:rPr lang="cs-CZ" dirty="0" smtClean="0"/>
              <a:t>= </a:t>
            </a:r>
            <a:r>
              <a:rPr lang="cs-CZ" dirty="0"/>
              <a:t>stav organismu, který je nespecifickou reakcí na jakoukoliv výraznou </a:t>
            </a:r>
            <a:r>
              <a:rPr lang="cs-CZ" b="1" dirty="0"/>
              <a:t>zátěž</a:t>
            </a:r>
            <a:r>
              <a:rPr lang="cs-CZ" dirty="0"/>
              <a:t> tělesnou či </a:t>
            </a:r>
            <a:r>
              <a:rPr lang="cs-CZ" dirty="0" smtClean="0"/>
              <a:t>psychickou.</a:t>
            </a:r>
          </a:p>
          <a:p>
            <a:endParaRPr lang="cs-CZ" sz="1050" dirty="0"/>
          </a:p>
          <a:p>
            <a:r>
              <a:rPr lang="cs-CZ" dirty="0"/>
              <a:t>Během stresu se spouštějí vývojově staré mechanismy původně umožňující přežití jedince za stavu fyzického </a:t>
            </a:r>
            <a:r>
              <a:rPr lang="cs-CZ" dirty="0" smtClean="0"/>
              <a:t>ohrožení (útěk – útok).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986" y="4653135"/>
            <a:ext cx="3168352" cy="2185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084168" y="4854499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STRESOR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475656" y="599805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USTRNUTÍ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674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8865" y="206399"/>
            <a:ext cx="7873763" cy="858126"/>
          </a:xfrm>
        </p:spPr>
        <p:txBody>
          <a:bodyPr/>
          <a:lstStyle/>
          <a:p>
            <a:r>
              <a:rPr lang="cs-CZ" sz="4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Fyziologické příznaky stresu</a:t>
            </a:r>
            <a:endParaRPr lang="cs-CZ" sz="4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534400" cy="491601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Bušení srdce</a:t>
            </a:r>
          </a:p>
          <a:p>
            <a:r>
              <a:rPr lang="cs-CZ" dirty="0" smtClean="0"/>
              <a:t>Nadměrné pocení</a:t>
            </a:r>
          </a:p>
          <a:p>
            <a:r>
              <a:rPr lang="cs-CZ" dirty="0" smtClean="0"/>
              <a:t>Bolest a svírání na hrudní kosti</a:t>
            </a:r>
          </a:p>
          <a:p>
            <a:r>
              <a:rPr lang="cs-CZ" dirty="0" smtClean="0"/>
              <a:t>Nechutenství a plynatost</a:t>
            </a:r>
          </a:p>
          <a:p>
            <a:r>
              <a:rPr lang="cs-CZ" dirty="0" smtClean="0"/>
              <a:t>Křeče v dolní části břicha</a:t>
            </a:r>
          </a:p>
          <a:p>
            <a:r>
              <a:rPr lang="cs-CZ" dirty="0" smtClean="0"/>
              <a:t>Časté nucení na moč</a:t>
            </a:r>
          </a:p>
          <a:p>
            <a:r>
              <a:rPr lang="cs-CZ" dirty="0" smtClean="0"/>
              <a:t>Snížení až nedostatek sexuální touhy</a:t>
            </a:r>
          </a:p>
          <a:p>
            <a:r>
              <a:rPr lang="cs-CZ" dirty="0" smtClean="0"/>
              <a:t>Nepravidelnost menstruačního cyklu</a:t>
            </a:r>
          </a:p>
          <a:p>
            <a:r>
              <a:rPr lang="cs-CZ" dirty="0" smtClean="0"/>
              <a:t>Svalové napětí v oblasti krku a dolní části páteře</a:t>
            </a:r>
          </a:p>
          <a:p>
            <a:r>
              <a:rPr lang="cs-CZ" dirty="0" smtClean="0"/>
              <a:t>Úporné bolesti hlavy (často začínající v zátylku)</a:t>
            </a:r>
          </a:p>
          <a:p>
            <a:r>
              <a:rPr lang="cs-CZ" dirty="0" err="1" smtClean="0"/>
              <a:t>Exantén</a:t>
            </a:r>
            <a:r>
              <a:rPr lang="cs-CZ" dirty="0" smtClean="0"/>
              <a:t> (vyrážka v obličeji)</a:t>
            </a:r>
          </a:p>
          <a:p>
            <a:r>
              <a:rPr lang="cs-CZ" dirty="0" smtClean="0"/>
              <a:t>Potíže v soustředění vidění na jeden bod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04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6412" y="0"/>
            <a:ext cx="7341500" cy="1143000"/>
          </a:xfrm>
        </p:spPr>
        <p:txBody>
          <a:bodyPr/>
          <a:lstStyle/>
          <a:p>
            <a:r>
              <a:rPr lang="cs-CZ" sz="4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Psychické příznaky stresu</a:t>
            </a:r>
            <a:endParaRPr lang="cs-CZ" sz="4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00808"/>
            <a:ext cx="8534400" cy="4800600"/>
          </a:xfrm>
        </p:spPr>
        <p:txBody>
          <a:bodyPr>
            <a:normAutofit/>
          </a:bodyPr>
          <a:lstStyle/>
          <a:p>
            <a:r>
              <a:rPr lang="cs-CZ" dirty="0" smtClean="0"/>
              <a:t>Prudké a výrazné změny nálad</a:t>
            </a:r>
          </a:p>
          <a:p>
            <a:r>
              <a:rPr lang="cs-CZ" dirty="0" smtClean="0"/>
              <a:t>Nadměrné trápení se nedůležitými věcmi</a:t>
            </a:r>
          </a:p>
          <a:p>
            <a:r>
              <a:rPr lang="cs-CZ" dirty="0"/>
              <a:t>N</a:t>
            </a:r>
            <a:r>
              <a:rPr lang="cs-CZ" dirty="0" smtClean="0"/>
              <a:t>eschopnost projevit emocionální náklonnost a sympatii či empatii</a:t>
            </a:r>
          </a:p>
          <a:p>
            <a:r>
              <a:rPr lang="cs-CZ" dirty="0" smtClean="0"/>
              <a:t>Nadměrné starosti o vlastní zdravotní stav a fyzický zjev</a:t>
            </a:r>
          </a:p>
          <a:p>
            <a:r>
              <a:rPr lang="cs-CZ" dirty="0" smtClean="0"/>
              <a:t>Nadměrné denní snění a stažení se ze sociálního styku</a:t>
            </a:r>
          </a:p>
          <a:p>
            <a:r>
              <a:rPr lang="cs-CZ" dirty="0" smtClean="0"/>
              <a:t>Nadměrné pocity únavy</a:t>
            </a:r>
          </a:p>
          <a:p>
            <a:r>
              <a:rPr lang="cs-CZ" dirty="0" smtClean="0"/>
              <a:t>Snížená schopnost koncentrace</a:t>
            </a:r>
          </a:p>
          <a:p>
            <a:r>
              <a:rPr lang="cs-CZ" dirty="0" smtClean="0"/>
              <a:t>Zvýšená podrážděnost a úzkostnost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6690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4275" y="0"/>
            <a:ext cx="8078479" cy="1143000"/>
          </a:xfrm>
        </p:spPr>
        <p:txBody>
          <a:bodyPr/>
          <a:lstStyle/>
          <a:p>
            <a:r>
              <a:rPr lang="cs-CZ" sz="4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Chování a jednání lidí ve stresu</a:t>
            </a:r>
            <a:endParaRPr lang="cs-CZ" sz="4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28800"/>
            <a:ext cx="9036496" cy="5040560"/>
          </a:xfrm>
        </p:spPr>
        <p:txBody>
          <a:bodyPr>
            <a:normAutofit/>
          </a:bodyPr>
          <a:lstStyle/>
          <a:p>
            <a:r>
              <a:rPr lang="cs-CZ" dirty="0" smtClean="0"/>
              <a:t>Nerozhodnost a do značné míry i nerozumné nářky</a:t>
            </a:r>
          </a:p>
          <a:p>
            <a:r>
              <a:rPr lang="cs-CZ" dirty="0" smtClean="0"/>
              <a:t>Zvýšená absence v práci, zvýšená nemocnost, pomalé uzdravování po nemocích, nehodách a úrazech</a:t>
            </a:r>
          </a:p>
          <a:p>
            <a:r>
              <a:rPr lang="cs-CZ" dirty="0" smtClean="0"/>
              <a:t>Sklon k nepozornému řízení (auta…) a zvýšená nehodovost</a:t>
            </a:r>
          </a:p>
          <a:p>
            <a:r>
              <a:rPr lang="cs-CZ" dirty="0" smtClean="0"/>
              <a:t>Zhoršená kvalita práce, snaha vyhnout se úkolům, vyhýbání se odpovědnosti, častější výmluvy</a:t>
            </a:r>
          </a:p>
          <a:p>
            <a:r>
              <a:rPr lang="cs-CZ" dirty="0" smtClean="0"/>
              <a:t>Zvýšený počet cigaret a zvýšená konzumace alkoholu</a:t>
            </a:r>
          </a:p>
          <a:p>
            <a:r>
              <a:rPr lang="cs-CZ" dirty="0" smtClean="0"/>
              <a:t>Ztráta chuti k jídlu nebo naopak přejídání</a:t>
            </a:r>
          </a:p>
          <a:p>
            <a:r>
              <a:rPr lang="cs-CZ" dirty="0" smtClean="0"/>
              <a:t>Změny v denním životním stylu a rytmu – dlouhé noční bdění a pozdní vstávání (často s velkým pocitem únavy hned po ránu)</a:t>
            </a:r>
          </a:p>
        </p:txBody>
      </p:sp>
    </p:spTree>
    <p:extLst>
      <p:ext uri="{BB962C8B-B14F-4D97-AF65-F5344CB8AC3E}">
        <p14:creationId xmlns:p14="http://schemas.microsoft.com/office/powerpoint/2010/main" val="196621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45660" y="0"/>
            <a:ext cx="8515208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Obecný adaptační syndrom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91069" y="1600200"/>
            <a:ext cx="8829107" cy="4525963"/>
          </a:xfrm>
        </p:spPr>
        <p:txBody>
          <a:bodyPr>
            <a:normAutofit/>
          </a:bodyPr>
          <a:lstStyle/>
          <a:p>
            <a:r>
              <a:rPr lang="cs-CZ" dirty="0"/>
              <a:t>a</a:t>
            </a:r>
            <a:r>
              <a:rPr lang="cs-CZ" sz="2800" dirty="0" smtClean="0"/>
              <a:t>utor </a:t>
            </a:r>
            <a:r>
              <a:rPr lang="cs-CZ" sz="2800" b="1" dirty="0">
                <a:solidFill>
                  <a:srgbClr val="FF3300"/>
                </a:solidFill>
              </a:rPr>
              <a:t>Hans </a:t>
            </a:r>
            <a:r>
              <a:rPr lang="cs-CZ" sz="2800" b="1" dirty="0" err="1" smtClean="0">
                <a:solidFill>
                  <a:srgbClr val="FF3300"/>
                </a:solidFill>
              </a:rPr>
              <a:t>Selye</a:t>
            </a:r>
            <a:endParaRPr lang="cs-CZ" sz="2800" b="1" dirty="0" smtClean="0">
              <a:solidFill>
                <a:srgbClr val="FF3300"/>
              </a:solidFill>
            </a:endParaRPr>
          </a:p>
          <a:p>
            <a:endParaRPr lang="cs-CZ" sz="2800" dirty="0">
              <a:solidFill>
                <a:srgbClr val="FF3300"/>
              </a:solidFill>
            </a:endParaRPr>
          </a:p>
          <a:p>
            <a:r>
              <a:rPr lang="cs-CZ" sz="2800" b="1" dirty="0" smtClean="0"/>
              <a:t>3 </a:t>
            </a:r>
            <a:r>
              <a:rPr lang="cs-CZ" sz="2800" b="1" dirty="0"/>
              <a:t>fáze  </a:t>
            </a:r>
            <a:r>
              <a:rPr lang="cs-CZ" sz="2800" dirty="0"/>
              <a:t>- poplachová reakce</a:t>
            </a:r>
          </a:p>
          <a:p>
            <a:pPr>
              <a:buFont typeface="Wingdings" pitchFamily="2" charset="2"/>
              <a:buNone/>
            </a:pPr>
            <a:r>
              <a:rPr lang="cs-CZ" sz="2800" dirty="0"/>
              <a:t>               - vyrovnávací fáze</a:t>
            </a:r>
          </a:p>
          <a:p>
            <a:pPr>
              <a:buFont typeface="Wingdings" pitchFamily="2" charset="2"/>
              <a:buNone/>
            </a:pPr>
            <a:r>
              <a:rPr lang="cs-CZ" sz="2800" dirty="0"/>
              <a:t>               - fáze vyčerpání</a:t>
            </a:r>
          </a:p>
          <a:p>
            <a:pPr>
              <a:buFont typeface="Wingdings" pitchFamily="2" charset="2"/>
              <a:buNone/>
            </a:pPr>
            <a:endParaRPr lang="cs-CZ" sz="2800" dirty="0"/>
          </a:p>
          <a:p>
            <a:pPr algn="ctr">
              <a:buFont typeface="Wingdings" pitchFamily="2" charset="2"/>
              <a:buNone/>
            </a:pPr>
            <a:r>
              <a:rPr lang="cs-CZ" sz="2800" dirty="0"/>
              <a:t>Stres není výsadou lidí, lze jej vyvolat </a:t>
            </a:r>
            <a:r>
              <a:rPr lang="cs-CZ" sz="2800" dirty="0" smtClean="0"/>
              <a:t>u zvířat i </a:t>
            </a:r>
            <a:r>
              <a:rPr lang="cs-CZ" sz="2800" dirty="0"/>
              <a:t>u nižších živočichů nebo in vitro v buněčných </a:t>
            </a:r>
            <a:r>
              <a:rPr lang="cs-CZ" sz="2800" dirty="0" smtClean="0"/>
              <a:t>kulturách. </a:t>
            </a:r>
            <a:endParaRPr lang="cs-CZ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1058" y="1650247"/>
            <a:ext cx="3887407" cy="2900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5436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2953_slide">
  <a:themeElements>
    <a:clrScheme name="Motiv systému Office 2">
      <a:dk1>
        <a:srgbClr val="000000"/>
      </a:dk1>
      <a:lt1>
        <a:srgbClr val="99FFFF"/>
      </a:lt1>
      <a:dk2>
        <a:srgbClr val="000000"/>
      </a:dk2>
      <a:lt2>
        <a:srgbClr val="B2B2B2"/>
      </a:lt2>
      <a:accent1>
        <a:srgbClr val="3A6EA6"/>
      </a:accent1>
      <a:accent2>
        <a:srgbClr val="47873D"/>
      </a:accent2>
      <a:accent3>
        <a:srgbClr val="CAFFFF"/>
      </a:accent3>
      <a:accent4>
        <a:srgbClr val="000000"/>
      </a:accent4>
      <a:accent5>
        <a:srgbClr val="AEBAD0"/>
      </a:accent5>
      <a:accent6>
        <a:srgbClr val="3F7A36"/>
      </a:accent6>
      <a:hlink>
        <a:srgbClr val="535087"/>
      </a:hlink>
      <a:folHlink>
        <a:srgbClr val="006B6B"/>
      </a:folHlink>
    </a:clrScheme>
    <a:fontScheme name="Motiv systému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ystému Office 1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7A8C"/>
        </a:accent2>
        <a:accent3>
          <a:srgbClr val="CAFFFF"/>
        </a:accent3>
        <a:accent4>
          <a:srgbClr val="000000"/>
        </a:accent4>
        <a:accent5>
          <a:srgbClr val="AAC5C5"/>
        </a:accent5>
        <a:accent6>
          <a:srgbClr val="006E7E"/>
        </a:accent6>
        <a:hlink>
          <a:srgbClr val="007373"/>
        </a:hlink>
        <a:folHlink>
          <a:srgbClr val="006C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3A6EA6"/>
        </a:accent1>
        <a:accent2>
          <a:srgbClr val="47873D"/>
        </a:accent2>
        <a:accent3>
          <a:srgbClr val="CAFFFF"/>
        </a:accent3>
        <a:accent4>
          <a:srgbClr val="000000"/>
        </a:accent4>
        <a:accent5>
          <a:srgbClr val="AEBAD0"/>
        </a:accent5>
        <a:accent6>
          <a:srgbClr val="3F7A36"/>
        </a:accent6>
        <a:hlink>
          <a:srgbClr val="535087"/>
        </a:hlink>
        <a:folHlink>
          <a:srgbClr val="006B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8C6838"/>
        </a:accent1>
        <a:accent2>
          <a:srgbClr val="007A7A"/>
        </a:accent2>
        <a:accent3>
          <a:srgbClr val="CAFFFF"/>
        </a:accent3>
        <a:accent4>
          <a:srgbClr val="000000"/>
        </a:accent4>
        <a:accent5>
          <a:srgbClr val="C5B9AE"/>
        </a:accent5>
        <a:accent6>
          <a:srgbClr val="006E6E"/>
        </a:accent6>
        <a:hlink>
          <a:srgbClr val="8C3F43"/>
        </a:hlink>
        <a:folHlink>
          <a:srgbClr val="8039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807D39"/>
        </a:accent1>
        <a:accent2>
          <a:srgbClr val="8C5438"/>
        </a:accent2>
        <a:accent3>
          <a:srgbClr val="CAFFFF"/>
        </a:accent3>
        <a:accent4>
          <a:srgbClr val="000000"/>
        </a:accent4>
        <a:accent5>
          <a:srgbClr val="C0BFAE"/>
        </a:accent5>
        <a:accent6>
          <a:srgbClr val="7E4B32"/>
        </a:accent6>
        <a:hlink>
          <a:srgbClr val="006E6E"/>
        </a:hlink>
        <a:folHlink>
          <a:srgbClr val="6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7A8C"/>
        </a:accent2>
        <a:accent3>
          <a:srgbClr val="FFFFFF"/>
        </a:accent3>
        <a:accent4>
          <a:srgbClr val="000000"/>
        </a:accent4>
        <a:accent5>
          <a:srgbClr val="AAC5C5"/>
        </a:accent5>
        <a:accent6>
          <a:srgbClr val="006E7E"/>
        </a:accent6>
        <a:hlink>
          <a:srgbClr val="007373"/>
        </a:hlink>
        <a:folHlink>
          <a:srgbClr val="006C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A6EA6"/>
        </a:accent1>
        <a:accent2>
          <a:srgbClr val="47873D"/>
        </a:accent2>
        <a:accent3>
          <a:srgbClr val="FFFFFF"/>
        </a:accent3>
        <a:accent4>
          <a:srgbClr val="000000"/>
        </a:accent4>
        <a:accent5>
          <a:srgbClr val="AEBAD0"/>
        </a:accent5>
        <a:accent6>
          <a:srgbClr val="3F7A36"/>
        </a:accent6>
        <a:hlink>
          <a:srgbClr val="535087"/>
        </a:hlink>
        <a:folHlink>
          <a:srgbClr val="006B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C6838"/>
        </a:accent1>
        <a:accent2>
          <a:srgbClr val="007A7A"/>
        </a:accent2>
        <a:accent3>
          <a:srgbClr val="FFFFFF"/>
        </a:accent3>
        <a:accent4>
          <a:srgbClr val="000000"/>
        </a:accent4>
        <a:accent5>
          <a:srgbClr val="C5B9AE"/>
        </a:accent5>
        <a:accent6>
          <a:srgbClr val="006E6E"/>
        </a:accent6>
        <a:hlink>
          <a:srgbClr val="8C3F43"/>
        </a:hlink>
        <a:folHlink>
          <a:srgbClr val="8039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7D39"/>
        </a:accent1>
        <a:accent2>
          <a:srgbClr val="8C5438"/>
        </a:accent2>
        <a:accent3>
          <a:srgbClr val="FFFFFF"/>
        </a:accent3>
        <a:accent4>
          <a:srgbClr val="000000"/>
        </a:accent4>
        <a:accent5>
          <a:srgbClr val="C0BFAE"/>
        </a:accent5>
        <a:accent6>
          <a:srgbClr val="7E4B32"/>
        </a:accent6>
        <a:hlink>
          <a:srgbClr val="006E6E"/>
        </a:hlink>
        <a:folHlink>
          <a:srgbClr val="674B7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99FFFF"/>
      </a:lt1>
      <a:dk2>
        <a:srgbClr val="000000"/>
      </a:dk2>
      <a:lt2>
        <a:srgbClr val="B2B2B2"/>
      </a:lt2>
      <a:accent1>
        <a:srgbClr val="3A6EA6"/>
      </a:accent1>
      <a:accent2>
        <a:srgbClr val="47873D"/>
      </a:accent2>
      <a:accent3>
        <a:srgbClr val="CAFFFF"/>
      </a:accent3>
      <a:accent4>
        <a:srgbClr val="000000"/>
      </a:accent4>
      <a:accent5>
        <a:srgbClr val="AEBAD0"/>
      </a:accent5>
      <a:accent6>
        <a:srgbClr val="3F7A36"/>
      </a:accent6>
      <a:hlink>
        <a:srgbClr val="535087"/>
      </a:hlink>
      <a:folHlink>
        <a:srgbClr val="006B6B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7A8C"/>
        </a:accent2>
        <a:accent3>
          <a:srgbClr val="CAFFFF"/>
        </a:accent3>
        <a:accent4>
          <a:srgbClr val="000000"/>
        </a:accent4>
        <a:accent5>
          <a:srgbClr val="AAC5C5"/>
        </a:accent5>
        <a:accent6>
          <a:srgbClr val="006E7E"/>
        </a:accent6>
        <a:hlink>
          <a:srgbClr val="007373"/>
        </a:hlink>
        <a:folHlink>
          <a:srgbClr val="006C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3A6EA6"/>
        </a:accent1>
        <a:accent2>
          <a:srgbClr val="47873D"/>
        </a:accent2>
        <a:accent3>
          <a:srgbClr val="CAFFFF"/>
        </a:accent3>
        <a:accent4>
          <a:srgbClr val="000000"/>
        </a:accent4>
        <a:accent5>
          <a:srgbClr val="AEBAD0"/>
        </a:accent5>
        <a:accent6>
          <a:srgbClr val="3F7A36"/>
        </a:accent6>
        <a:hlink>
          <a:srgbClr val="535087"/>
        </a:hlink>
        <a:folHlink>
          <a:srgbClr val="006B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8C6838"/>
        </a:accent1>
        <a:accent2>
          <a:srgbClr val="007A7A"/>
        </a:accent2>
        <a:accent3>
          <a:srgbClr val="CAFFFF"/>
        </a:accent3>
        <a:accent4>
          <a:srgbClr val="000000"/>
        </a:accent4>
        <a:accent5>
          <a:srgbClr val="C5B9AE"/>
        </a:accent5>
        <a:accent6>
          <a:srgbClr val="006E6E"/>
        </a:accent6>
        <a:hlink>
          <a:srgbClr val="8C3F43"/>
        </a:hlink>
        <a:folHlink>
          <a:srgbClr val="8039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807D39"/>
        </a:accent1>
        <a:accent2>
          <a:srgbClr val="8C5438"/>
        </a:accent2>
        <a:accent3>
          <a:srgbClr val="CAFFFF"/>
        </a:accent3>
        <a:accent4>
          <a:srgbClr val="000000"/>
        </a:accent4>
        <a:accent5>
          <a:srgbClr val="C0BFAE"/>
        </a:accent5>
        <a:accent6>
          <a:srgbClr val="7E4B32"/>
        </a:accent6>
        <a:hlink>
          <a:srgbClr val="006E6E"/>
        </a:hlink>
        <a:folHlink>
          <a:srgbClr val="6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7A8C"/>
        </a:accent2>
        <a:accent3>
          <a:srgbClr val="FFFFFF"/>
        </a:accent3>
        <a:accent4>
          <a:srgbClr val="000000"/>
        </a:accent4>
        <a:accent5>
          <a:srgbClr val="AAC5C5"/>
        </a:accent5>
        <a:accent6>
          <a:srgbClr val="006E7E"/>
        </a:accent6>
        <a:hlink>
          <a:srgbClr val="007373"/>
        </a:hlink>
        <a:folHlink>
          <a:srgbClr val="006C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A6EA6"/>
        </a:accent1>
        <a:accent2>
          <a:srgbClr val="47873D"/>
        </a:accent2>
        <a:accent3>
          <a:srgbClr val="FFFFFF"/>
        </a:accent3>
        <a:accent4>
          <a:srgbClr val="000000"/>
        </a:accent4>
        <a:accent5>
          <a:srgbClr val="AEBAD0"/>
        </a:accent5>
        <a:accent6>
          <a:srgbClr val="3F7A36"/>
        </a:accent6>
        <a:hlink>
          <a:srgbClr val="535087"/>
        </a:hlink>
        <a:folHlink>
          <a:srgbClr val="006B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C6838"/>
        </a:accent1>
        <a:accent2>
          <a:srgbClr val="007A7A"/>
        </a:accent2>
        <a:accent3>
          <a:srgbClr val="FFFFFF"/>
        </a:accent3>
        <a:accent4>
          <a:srgbClr val="000000"/>
        </a:accent4>
        <a:accent5>
          <a:srgbClr val="C5B9AE"/>
        </a:accent5>
        <a:accent6>
          <a:srgbClr val="006E6E"/>
        </a:accent6>
        <a:hlink>
          <a:srgbClr val="8C3F43"/>
        </a:hlink>
        <a:folHlink>
          <a:srgbClr val="8039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7D39"/>
        </a:accent1>
        <a:accent2>
          <a:srgbClr val="8C5438"/>
        </a:accent2>
        <a:accent3>
          <a:srgbClr val="FFFFFF"/>
        </a:accent3>
        <a:accent4>
          <a:srgbClr val="000000"/>
        </a:accent4>
        <a:accent5>
          <a:srgbClr val="C0BFAE"/>
        </a:accent5>
        <a:accent6>
          <a:srgbClr val="7E4B32"/>
        </a:accent6>
        <a:hlink>
          <a:srgbClr val="006E6E"/>
        </a:hlink>
        <a:folHlink>
          <a:srgbClr val="674B7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ind_2953_slide</Template>
  <TotalTime>65</TotalTime>
  <Words>858</Words>
  <Application>Microsoft Office PowerPoint</Application>
  <PresentationFormat>Předvádění na obrazovce (4:3)</PresentationFormat>
  <Paragraphs>180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ind_2953_slide</vt:lpstr>
      <vt:lpstr>1_Default Design</vt:lpstr>
      <vt:lpstr>REGULAČNÍ PROSTŘEDKY  &amp;  TECHNIKY VE SPORTU</vt:lpstr>
      <vt:lpstr>Zátěžové situace</vt:lpstr>
      <vt:lpstr>  Zátěžové situace rozlišujeme podle intenzity na: </vt:lpstr>
      <vt:lpstr>Rozlišení podle způsobu prožívání</vt:lpstr>
      <vt:lpstr>Stres</vt:lpstr>
      <vt:lpstr>Fyziologické příznaky stresu</vt:lpstr>
      <vt:lpstr>Psychické příznaky stresu</vt:lpstr>
      <vt:lpstr>Chování a jednání lidí ve stresu</vt:lpstr>
      <vt:lpstr>Obecný adaptační syndrom</vt:lpstr>
      <vt:lpstr>Proces stresu v čase (Hans Selye)</vt:lpstr>
      <vt:lpstr> EUSTRES X DISTRES </vt:lpstr>
      <vt:lpstr>Stresory</vt:lpstr>
      <vt:lpstr>Stresory</vt:lpstr>
      <vt:lpstr>Stres a zdravotní stav</vt:lpstr>
      <vt:lpstr>Faktory ovlivňující odezvu na stres</vt:lpstr>
      <vt:lpstr>Prevence stresu</vt:lpstr>
      <vt:lpstr>Příprava pro regulaci aktuálních psychických stavů</vt:lpstr>
      <vt:lpstr>Prostředky regulace aktuálních psychických stavů </vt:lpstr>
      <vt:lpstr>Prostředky regulace aktuálních psychických stavů </vt:lpstr>
      <vt:lpstr>Prostředky regulace aktuálních psychických stavů </vt:lpstr>
      <vt:lpstr>Duševní hygiena</vt:lpstr>
      <vt:lpstr>Prvky duševní hygieny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REGULAČNÍ PROSTŘEDKY  &amp;  TECHNIKY VE SPORTU</dc:title>
  <dc:creator>fujitsu</dc:creator>
  <cp:lastModifiedBy>fujitsu</cp:lastModifiedBy>
  <cp:revision>10</cp:revision>
  <dcterms:created xsi:type="dcterms:W3CDTF">2014-10-20T08:27:48Z</dcterms:created>
  <dcterms:modified xsi:type="dcterms:W3CDTF">2014-10-20T09:32:55Z</dcterms:modified>
</cp:coreProperties>
</file>