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9"/>
  </p:notesMasterIdLst>
  <p:sldIdLst>
    <p:sldId id="256" r:id="rId2"/>
    <p:sldId id="257" r:id="rId3"/>
    <p:sldId id="258" r:id="rId4"/>
    <p:sldId id="273" r:id="rId5"/>
    <p:sldId id="259" r:id="rId6"/>
    <p:sldId id="260" r:id="rId7"/>
    <p:sldId id="270" r:id="rId8"/>
    <p:sldId id="271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7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B8CB39-B61F-41E6-A66D-E514FFB2200D}" type="datetimeFigureOut">
              <a:rPr lang="cs-CZ" smtClean="0"/>
              <a:t>7. 10. 2014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64872-848E-4B0E-9DBB-9515B5F7F9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782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unkce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reflexu je zlepšovat svalový tonus</a:t>
            </a:r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podporuje vznik první koordinace oko-ruka, ovlivňuje vývoj laterality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964872-848E-4B0E-9DBB-9515B5F7F90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3898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CBD9-C69E-4218-A2E0-3008441F6E6B}" type="datetimeFigureOut">
              <a:rPr lang="cs-CZ" smtClean="0"/>
              <a:t>7. 10. 2014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D464-683C-4A9A-9218-86BE5A9C96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CBD9-C69E-4218-A2E0-3008441F6E6B}" type="datetimeFigureOut">
              <a:rPr lang="cs-CZ" smtClean="0"/>
              <a:t>7. 10. 2014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D464-683C-4A9A-9218-86BE5A9C96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CBD9-C69E-4218-A2E0-3008441F6E6B}" type="datetimeFigureOut">
              <a:rPr lang="cs-CZ" smtClean="0"/>
              <a:t>7. 10. 2014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D464-683C-4A9A-9218-86BE5A9C96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CBD9-C69E-4218-A2E0-3008441F6E6B}" type="datetimeFigureOut">
              <a:rPr lang="cs-CZ" smtClean="0"/>
              <a:t>7. 10. 2014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D464-683C-4A9A-9218-86BE5A9C96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CBD9-C69E-4218-A2E0-3008441F6E6B}" type="datetimeFigureOut">
              <a:rPr lang="cs-CZ" smtClean="0"/>
              <a:t>7. 10. 2014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D464-683C-4A9A-9218-86BE5A9C96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CBD9-C69E-4218-A2E0-3008441F6E6B}" type="datetimeFigureOut">
              <a:rPr lang="cs-CZ" smtClean="0"/>
              <a:t>7. 10. 2014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D464-683C-4A9A-9218-86BE5A9C96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CBD9-C69E-4218-A2E0-3008441F6E6B}" type="datetimeFigureOut">
              <a:rPr lang="cs-CZ" smtClean="0"/>
              <a:t>7. 10. 2014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D464-683C-4A9A-9218-86BE5A9C96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CBD9-C69E-4218-A2E0-3008441F6E6B}" type="datetimeFigureOut">
              <a:rPr lang="cs-CZ" smtClean="0"/>
              <a:t>7. 10. 2014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D464-683C-4A9A-9218-86BE5A9C96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CBD9-C69E-4218-A2E0-3008441F6E6B}" type="datetimeFigureOut">
              <a:rPr lang="cs-CZ" smtClean="0"/>
              <a:t>7. 10. 2014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D464-683C-4A9A-9218-86BE5A9C96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CBD9-C69E-4218-A2E0-3008441F6E6B}" type="datetimeFigureOut">
              <a:rPr lang="cs-CZ" smtClean="0"/>
              <a:t>7. 10. 2014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D464-683C-4A9A-9218-86BE5A9C96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CBD9-C69E-4218-A2E0-3008441F6E6B}" type="datetimeFigureOut">
              <a:rPr lang="cs-CZ" smtClean="0"/>
              <a:t>7. 10. 2014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D464-683C-4A9A-9218-86BE5A9C9678}" type="slidenum">
              <a:rPr lang="cs-CZ" smtClean="0"/>
              <a:t>‹#›</a:t>
            </a:fld>
            <a:endParaRPr lang="cs-CZ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BCBD9-C69E-4218-A2E0-3008441F6E6B}" type="datetimeFigureOut">
              <a:rPr lang="cs-CZ" smtClean="0"/>
              <a:t>7. 10. 2014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5D464-683C-4A9A-9218-86BE5A9C9678}" type="slidenum">
              <a:rPr lang="cs-CZ" smtClean="0"/>
              <a:t>‹#›</a:t>
            </a:fld>
            <a:endParaRPr lang="cs-CZ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5da7RSNTw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LATERALITA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/>
              <a:t>A její význam ve </a:t>
            </a:r>
            <a:r>
              <a:rPr lang="cs-CZ" dirty="0" err="1" smtClean="0"/>
              <a:t>sprtu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438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Motorická lateralita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23728" y="1268760"/>
            <a:ext cx="6696744" cy="5400600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 err="1" smtClean="0"/>
              <a:t>Rukovovost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err="1" smtClean="0"/>
              <a:t>Nohovost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err="1" smtClean="0"/>
              <a:t>Ochovost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err="1" smtClean="0"/>
              <a:t>Okovost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Točivost</a:t>
            </a:r>
          </a:p>
          <a:p>
            <a:endParaRPr lang="cs-CZ" sz="2800" dirty="0" smtClean="0"/>
          </a:p>
          <a:p>
            <a:r>
              <a:rPr lang="cs-CZ" sz="2800" dirty="0" err="1" smtClean="0"/>
              <a:t>Zatáčivost</a:t>
            </a:r>
            <a:endParaRPr lang="cs-CZ" sz="2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302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Lateralita rukou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132856"/>
            <a:ext cx="8136904" cy="4573967"/>
          </a:xfrm>
        </p:spPr>
        <p:txBody>
          <a:bodyPr>
            <a:normAutofit fontScale="92500"/>
          </a:bodyPr>
          <a:lstStyle/>
          <a:p>
            <a:r>
              <a:rPr lang="cs-CZ" sz="2800" dirty="0" smtClean="0"/>
              <a:t>Význam při manipulaci s </a:t>
            </a:r>
            <a:r>
              <a:rPr lang="cs-CZ" sz="2800" dirty="0" smtClean="0"/>
              <a:t>předměty</a:t>
            </a:r>
          </a:p>
          <a:p>
            <a:endParaRPr lang="cs-CZ" sz="2800" dirty="0" smtClean="0"/>
          </a:p>
          <a:p>
            <a:r>
              <a:rPr lang="cs-CZ" sz="2800" dirty="0" smtClean="0"/>
              <a:t>U nevyhraněných platí, že obě ruce jsou spíše méně šikovné (ale lépe </a:t>
            </a:r>
            <a:r>
              <a:rPr lang="cs-CZ" sz="2800" dirty="0" err="1" smtClean="0"/>
              <a:t>trénovatelné</a:t>
            </a:r>
            <a:r>
              <a:rPr lang="cs-CZ" sz="2800" dirty="0" smtClean="0"/>
              <a:t>)</a:t>
            </a:r>
          </a:p>
          <a:p>
            <a:r>
              <a:rPr lang="cs-CZ" sz="2800" dirty="0" smtClean="0"/>
              <a:t>Rozložení v populaci je spojité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Testy: </a:t>
            </a:r>
            <a:r>
              <a:rPr lang="cs-CZ" sz="2800" dirty="0" err="1" smtClean="0"/>
              <a:t>Vem</a:t>
            </a:r>
            <a:r>
              <a:rPr lang="cs-CZ" sz="2800" dirty="0" smtClean="0"/>
              <a:t> si zvoneček, Vezmi si kostičku, Házení míčku, Míchání vařečkou, stavění komínků z kostiček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250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Lateralita dolních končetin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573967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 smtClean="0"/>
              <a:t>Morfologická nesouměrnost je znatelná již ve stádiu plodu – u praváků je zdatnější (silnější) levá noha</a:t>
            </a:r>
          </a:p>
          <a:p>
            <a:endParaRPr lang="cs-CZ" sz="2800" dirty="0" smtClean="0"/>
          </a:p>
          <a:p>
            <a:r>
              <a:rPr lang="cs-CZ" sz="2800" dirty="0" smtClean="0"/>
              <a:t>Aktivnější je noha, která je na stejné straně jako ruka zručnější</a:t>
            </a:r>
          </a:p>
          <a:p>
            <a:endParaRPr lang="cs-CZ" sz="2800" dirty="0" smtClean="0"/>
          </a:p>
          <a:p>
            <a:r>
              <a:rPr lang="cs-CZ" sz="2800" dirty="0" smtClean="0"/>
              <a:t>Dominantní je noha švihová nikoli odrazová</a:t>
            </a:r>
          </a:p>
          <a:p>
            <a:endParaRPr lang="cs-CZ" sz="2800" dirty="0" smtClean="0"/>
          </a:p>
          <a:p>
            <a:r>
              <a:rPr lang="cs-CZ" sz="2800" dirty="0" smtClean="0"/>
              <a:t>Testování: rozdíl </a:t>
            </a:r>
            <a:r>
              <a:rPr lang="cs-CZ" sz="2800" dirty="0"/>
              <a:t>s</a:t>
            </a:r>
            <a:r>
              <a:rPr lang="cs-CZ" sz="2800" dirty="0" smtClean="0"/>
              <a:t>koků na jedné noze, odkop míče, vedení míče u nohy…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7078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Lateralita očí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568952" cy="5661248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sz="2400" dirty="0"/>
              <a:t>Máme tendenci používat jedno oko více</a:t>
            </a:r>
          </a:p>
          <a:p>
            <a:pPr>
              <a:lnSpc>
                <a:spcPct val="90000"/>
              </a:lnSpc>
            </a:pP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sz="2400" dirty="0"/>
              <a:t>Tato dominance jednoho oka se ustaluje už v dětství</a:t>
            </a:r>
          </a:p>
          <a:p>
            <a:pPr>
              <a:lnSpc>
                <a:spcPct val="90000"/>
              </a:lnSpc>
            </a:pP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sz="2400" dirty="0"/>
              <a:t>Jedno oko řídící, druhé zaměřovací</a:t>
            </a:r>
          </a:p>
          <a:p>
            <a:pPr>
              <a:lnSpc>
                <a:spcPct val="90000"/>
              </a:lnSpc>
            </a:pP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sz="2400" dirty="0"/>
              <a:t>Pravé oko dominuje v 64 % případů, levé 34 %</a:t>
            </a:r>
          </a:p>
          <a:p>
            <a:pPr>
              <a:lnSpc>
                <a:spcPct val="90000"/>
              </a:lnSpc>
            </a:pP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sz="2400" dirty="0"/>
              <a:t>Vztah </a:t>
            </a:r>
            <a:r>
              <a:rPr lang="cs-CZ" altLang="cs-CZ" sz="2400" dirty="0" err="1"/>
              <a:t>rukovosti</a:t>
            </a:r>
            <a:r>
              <a:rPr lang="cs-CZ" altLang="cs-CZ" sz="2400" dirty="0"/>
              <a:t> a </a:t>
            </a:r>
            <a:r>
              <a:rPr lang="cs-CZ" altLang="cs-CZ" sz="2400" dirty="0" err="1"/>
              <a:t>okovosti</a:t>
            </a:r>
            <a:r>
              <a:rPr lang="cs-CZ" altLang="cs-CZ" sz="2400" dirty="0"/>
              <a:t> – vysoká korelace </a:t>
            </a:r>
          </a:p>
          <a:p>
            <a:pPr>
              <a:lnSpc>
                <a:spcPct val="90000"/>
              </a:lnSpc>
            </a:pP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sz="2400" dirty="0"/>
              <a:t>Lateralitu očí většina lidí nevnímá – rozdíl oproti horním a dolním končetinám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808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Lateralita uší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07361"/>
            <a:ext cx="8352928" cy="46459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dirty="0"/>
              <a:t>Teorie, že jedno ucho je vnímavější pro řeč a druhé pro neřečové zvuky.</a:t>
            </a:r>
          </a:p>
          <a:p>
            <a:pPr>
              <a:lnSpc>
                <a:spcPct val="90000"/>
              </a:lnSpc>
            </a:pPr>
            <a:endParaRPr lang="cs-CZ" altLang="cs-CZ" sz="2800" dirty="0"/>
          </a:p>
          <a:p>
            <a:pPr>
              <a:lnSpc>
                <a:spcPct val="90000"/>
              </a:lnSpc>
            </a:pPr>
            <a:r>
              <a:rPr lang="cs-CZ" altLang="cs-CZ" sz="2800" dirty="0"/>
              <a:t>Jistá pravidelnost potvrzena pro praváky (pravé ucho vnímavější pro řeč)</a:t>
            </a:r>
          </a:p>
          <a:p>
            <a:pPr>
              <a:lnSpc>
                <a:spcPct val="90000"/>
              </a:lnSpc>
            </a:pPr>
            <a:endParaRPr lang="cs-CZ" altLang="cs-CZ" sz="2800" dirty="0">
              <a:solidFill>
                <a:srgbClr val="66FF33"/>
              </a:solidFill>
            </a:endParaRPr>
          </a:p>
          <a:p>
            <a:pPr>
              <a:lnSpc>
                <a:spcPct val="90000"/>
              </a:lnSpc>
            </a:pPr>
            <a:r>
              <a:rPr lang="cs-CZ" altLang="cs-CZ" sz="2800" dirty="0"/>
              <a:t>T</a:t>
            </a:r>
            <a:r>
              <a:rPr lang="cs-CZ" altLang="cs-CZ" sz="2800" dirty="0" smtClean="0"/>
              <a:t>esty typu: </a:t>
            </a:r>
            <a:r>
              <a:rPr lang="cs-CZ" altLang="cs-CZ" sz="2800" dirty="0"/>
              <a:t>Poslouchání rozhovoru přes dveře, natočení jednoho ucha, pokud jsme neslyšeli, co dotyčný říkal aj.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780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Testování motorické laterality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07361"/>
            <a:ext cx="8352928" cy="4357943"/>
          </a:xfrm>
        </p:spPr>
        <p:txBody>
          <a:bodyPr>
            <a:normAutofit fontScale="70000" lnSpcReduction="20000"/>
          </a:bodyPr>
          <a:lstStyle/>
          <a:p>
            <a:r>
              <a:rPr lang="cs-CZ" altLang="cs-CZ" sz="2800" b="1" dirty="0"/>
              <a:t>Metody</a:t>
            </a:r>
            <a:r>
              <a:rPr lang="cs-CZ" altLang="cs-CZ" sz="2800" dirty="0"/>
              <a:t> </a:t>
            </a:r>
          </a:p>
          <a:p>
            <a:pPr marL="0" indent="0">
              <a:buNone/>
            </a:pPr>
            <a:r>
              <a:rPr lang="cs-CZ" altLang="cs-CZ" sz="2800" dirty="0" smtClean="0"/>
              <a:t>dotazníky</a:t>
            </a:r>
            <a:r>
              <a:rPr lang="cs-CZ" altLang="cs-CZ" sz="2800" dirty="0"/>
              <a:t>, pozorování, standardní testy</a:t>
            </a:r>
          </a:p>
          <a:p>
            <a:endParaRPr lang="cs-CZ" altLang="cs-CZ" sz="2800" dirty="0"/>
          </a:p>
          <a:p>
            <a:r>
              <a:rPr lang="cs-CZ" altLang="cs-CZ" sz="2800" b="1" dirty="0"/>
              <a:t>Testy </a:t>
            </a:r>
            <a:endParaRPr lang="cs-CZ" altLang="cs-CZ" sz="2800" b="1" dirty="0" smtClean="0"/>
          </a:p>
          <a:p>
            <a:pPr marL="0" indent="0">
              <a:buNone/>
            </a:pPr>
            <a:r>
              <a:rPr lang="cs-CZ" altLang="cs-CZ" sz="2800" dirty="0" err="1" smtClean="0">
                <a:solidFill>
                  <a:srgbClr val="002060"/>
                </a:solidFill>
              </a:rPr>
              <a:t>Unimanuální</a:t>
            </a:r>
            <a:r>
              <a:rPr lang="cs-CZ" altLang="cs-CZ" sz="2800" dirty="0" smtClean="0">
                <a:solidFill>
                  <a:srgbClr val="002060"/>
                </a:solidFill>
              </a:rPr>
              <a:t> </a:t>
            </a:r>
            <a:r>
              <a:rPr lang="cs-CZ" altLang="cs-CZ" sz="2800" dirty="0" smtClean="0"/>
              <a:t>- </a:t>
            </a:r>
            <a:r>
              <a:rPr lang="cs-CZ" altLang="cs-CZ" sz="2800" dirty="0"/>
              <a:t>činnosti pozorujeme prováděné zvlášť pravou a levou končetinou, sledujeme rozdíly</a:t>
            </a:r>
          </a:p>
          <a:p>
            <a:pPr marL="0" indent="0">
              <a:buNone/>
            </a:pPr>
            <a:endParaRPr lang="cs-CZ" altLang="cs-CZ" sz="2800" dirty="0" smtClean="0"/>
          </a:p>
          <a:p>
            <a:pPr marL="0" indent="0">
              <a:buNone/>
            </a:pPr>
            <a:r>
              <a:rPr lang="cs-CZ" altLang="cs-CZ" sz="2800" dirty="0" err="1" smtClean="0">
                <a:solidFill>
                  <a:srgbClr val="002060"/>
                </a:solidFill>
              </a:rPr>
              <a:t>Bimanuální</a:t>
            </a:r>
            <a:r>
              <a:rPr lang="cs-CZ" altLang="cs-CZ" sz="2800" dirty="0" smtClean="0">
                <a:solidFill>
                  <a:srgbClr val="002060"/>
                </a:solidFill>
              </a:rPr>
              <a:t> </a:t>
            </a:r>
            <a:r>
              <a:rPr lang="cs-CZ" altLang="cs-CZ" sz="2800" dirty="0" smtClean="0"/>
              <a:t>- </a:t>
            </a:r>
            <a:r>
              <a:rPr lang="cs-CZ" altLang="cs-CZ" sz="2800" dirty="0"/>
              <a:t>oběma končetinami – sleduje se podíl té či oné končetiny na </a:t>
            </a:r>
            <a:r>
              <a:rPr lang="cs-CZ" altLang="cs-CZ" sz="2800" dirty="0" smtClean="0"/>
              <a:t>činnosti</a:t>
            </a:r>
          </a:p>
          <a:p>
            <a:pPr marL="0" indent="0">
              <a:buNone/>
            </a:pPr>
            <a:endParaRPr lang="cs-CZ" altLang="cs-CZ" sz="2800" dirty="0"/>
          </a:p>
          <a:p>
            <a:pPr marL="0" indent="0">
              <a:buNone/>
            </a:pPr>
            <a:r>
              <a:rPr lang="cs-CZ" altLang="cs-CZ" sz="2800" dirty="0" smtClean="0">
                <a:solidFill>
                  <a:srgbClr val="002060"/>
                </a:solidFill>
              </a:rPr>
              <a:t>Manuální </a:t>
            </a:r>
            <a:r>
              <a:rPr lang="cs-CZ" altLang="cs-CZ" sz="2800" dirty="0" err="1" smtClean="0">
                <a:solidFill>
                  <a:srgbClr val="002060"/>
                </a:solidFill>
              </a:rPr>
              <a:t>proficience</a:t>
            </a:r>
            <a:r>
              <a:rPr lang="cs-CZ" altLang="cs-CZ" sz="2800" dirty="0" smtClean="0">
                <a:solidFill>
                  <a:srgbClr val="002060"/>
                </a:solidFill>
              </a:rPr>
              <a:t> </a:t>
            </a:r>
            <a:r>
              <a:rPr lang="cs-CZ" altLang="cs-CZ" sz="2800" dirty="0" smtClean="0"/>
              <a:t>- </a:t>
            </a:r>
            <a:r>
              <a:rPr lang="cs-CZ" altLang="cs-CZ" sz="2800" dirty="0"/>
              <a:t>rozdíl ve výkonu činnosti, která je stejná pro obě končetiny</a:t>
            </a:r>
            <a:endParaRPr lang="cs-CZ" altLang="cs-CZ" sz="2800" dirty="0" smtClean="0"/>
          </a:p>
          <a:p>
            <a:pPr marL="0" indent="0">
              <a:buNone/>
            </a:pP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936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Praktické rady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07361"/>
            <a:ext cx="8568952" cy="42139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/>
              <a:t>Nepřeučovat, přeučování vede k nežádoucím účinkům (př. děti mohou mít komplexy, protože je jim vytýkána lenost nebo špatné </a:t>
            </a:r>
            <a:r>
              <a:rPr lang="cs-CZ" sz="2000" dirty="0" smtClean="0"/>
              <a:t>chování, </a:t>
            </a:r>
            <a:r>
              <a:rPr lang="cs-CZ" sz="2000" dirty="0" smtClean="0"/>
              <a:t>s </a:t>
            </a:r>
            <a:r>
              <a:rPr lang="cs-CZ" sz="2000" dirty="0"/>
              <a:t>jemnou motorikou, mluvením, obrazovou představivostí, srovnáváním a pamětí</a:t>
            </a:r>
            <a:r>
              <a:rPr lang="cs-CZ" sz="2000" dirty="0" smtClean="0"/>
              <a:t>).</a:t>
            </a: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400" i="1" dirty="0" smtClean="0"/>
              <a:t>Přeškolování </a:t>
            </a:r>
            <a:r>
              <a:rPr lang="cs-CZ" sz="2400" i="1" dirty="0"/>
              <a:t>leváků na praváky je jedním z </a:t>
            </a:r>
            <a:r>
              <a:rPr lang="cs-CZ" sz="2400" i="1" dirty="0" smtClean="0"/>
              <a:t>nejhorších </a:t>
            </a:r>
            <a:r>
              <a:rPr lang="cs-CZ" sz="2400" i="1" dirty="0"/>
              <a:t>zásahů do lidského mozku, tvrdí zakladatelé Prvního rakouského institutu pro leváky a přeškolené leváky ve Štýrském Hradci (Graz).</a:t>
            </a:r>
          </a:p>
        </p:txBody>
      </p:sp>
    </p:spTree>
    <p:extLst>
      <p:ext uri="{BB962C8B-B14F-4D97-AF65-F5344CB8AC3E}">
        <p14:creationId xmlns:p14="http://schemas.microsoft.com/office/powerpoint/2010/main" val="12970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Testování laterality u dětí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b="1" dirty="0">
                <a:solidFill>
                  <a:srgbClr val="C00000"/>
                </a:solidFill>
                <a:hlinkClick r:id="rId2"/>
              </a:rPr>
              <a:t>https://www.youtube.com/watch?v=T5da7RSNTwM</a:t>
            </a:r>
            <a:endParaRPr lang="cs-CZ" b="1" dirty="0">
              <a:solidFill>
                <a:srgbClr val="C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5680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je lateralita?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2816"/>
            <a:ext cx="8748464" cy="4051437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/>
              <a:t>P</a:t>
            </a:r>
            <a:r>
              <a:rPr lang="cs-CZ" sz="2800" dirty="0" smtClean="0"/>
              <a:t>řednostní </a:t>
            </a:r>
            <a:r>
              <a:rPr lang="cs-CZ" sz="2800" dirty="0"/>
              <a:t>užívání jednoho z párových orgánů pohybového nebo smyslového </a:t>
            </a:r>
            <a:r>
              <a:rPr lang="cs-CZ" sz="2800" dirty="0" smtClean="0"/>
              <a:t>ústrojí.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Z latinského </a:t>
            </a:r>
            <a:r>
              <a:rPr lang="cs-CZ" sz="2800" i="1" dirty="0" smtClean="0"/>
              <a:t>lotus</a:t>
            </a:r>
            <a:r>
              <a:rPr lang="cs-CZ" sz="2800" dirty="0" smtClean="0"/>
              <a:t> = strana, bok</a:t>
            </a:r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992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Lateralita další specifikace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07361"/>
            <a:ext cx="8640960" cy="4645975"/>
          </a:xfrm>
        </p:spPr>
        <p:txBody>
          <a:bodyPr>
            <a:normAutofit/>
          </a:bodyPr>
          <a:lstStyle/>
          <a:p>
            <a:r>
              <a:rPr lang="cs-CZ" sz="2800" dirty="0" smtClean="0">
                <a:latin typeface="Arial"/>
              </a:rPr>
              <a:t>Lateralitou také </a:t>
            </a:r>
            <a:r>
              <a:rPr lang="cs-CZ" sz="2800" dirty="0">
                <a:latin typeface="Arial"/>
              </a:rPr>
              <a:t>rozumíme nerovnoměrné využívání párových hybných (ruka, noha) a senzorických (oko, ucho) orgánů. </a:t>
            </a:r>
            <a:endParaRPr lang="cs-CZ" sz="2800" dirty="0" smtClean="0">
              <a:latin typeface="Arial"/>
            </a:endParaRPr>
          </a:p>
          <a:p>
            <a:endParaRPr lang="cs-CZ" sz="2800" dirty="0" smtClean="0">
              <a:latin typeface="Arial"/>
            </a:endParaRPr>
          </a:p>
          <a:p>
            <a:r>
              <a:rPr lang="cs-CZ" sz="2800" dirty="0" smtClean="0">
                <a:latin typeface="Arial"/>
              </a:rPr>
              <a:t>Lateralita </a:t>
            </a:r>
            <a:r>
              <a:rPr lang="cs-CZ" sz="2800" dirty="0">
                <a:latin typeface="Arial"/>
              </a:rPr>
              <a:t>je odrazem dominance mozkových center. </a:t>
            </a:r>
            <a:endParaRPr lang="cs-CZ" sz="2800" dirty="0" smtClean="0">
              <a:latin typeface="Arial"/>
            </a:endParaRPr>
          </a:p>
          <a:p>
            <a:endParaRPr lang="cs-CZ" sz="2800" dirty="0" smtClean="0">
              <a:latin typeface="Arial"/>
            </a:endParaRPr>
          </a:p>
          <a:p>
            <a:r>
              <a:rPr lang="cs-CZ" sz="2800" dirty="0" smtClean="0">
                <a:latin typeface="Arial"/>
              </a:rPr>
              <a:t>Nejznámější </a:t>
            </a:r>
            <a:r>
              <a:rPr lang="cs-CZ" sz="2800" dirty="0">
                <a:latin typeface="Arial"/>
              </a:rPr>
              <a:t>projevy laterality jsou praváctví a </a:t>
            </a:r>
            <a:r>
              <a:rPr lang="cs-CZ" sz="2800" dirty="0" smtClean="0">
                <a:latin typeface="Arial"/>
              </a:rPr>
              <a:t>leváctví.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9905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412776"/>
            <a:ext cx="7125112" cy="4051437"/>
          </a:xfrm>
        </p:spPr>
        <p:txBody>
          <a:bodyPr>
            <a:normAutofit/>
          </a:bodyPr>
          <a:lstStyle/>
          <a:p>
            <a:r>
              <a:rPr lang="cs-CZ" sz="3200" dirty="0" smtClean="0"/>
              <a:t>Pravorukost </a:t>
            </a:r>
            <a:r>
              <a:rPr lang="cs-CZ" sz="3200" dirty="0"/>
              <a:t>= </a:t>
            </a:r>
            <a:r>
              <a:rPr lang="cs-CZ" sz="3200" i="1" dirty="0" err="1" smtClean="0"/>
              <a:t>dextrie</a:t>
            </a:r>
            <a:endParaRPr lang="cs-CZ" sz="3200" i="1" dirty="0" smtClean="0"/>
          </a:p>
          <a:p>
            <a:endParaRPr lang="cs-CZ" sz="3200" dirty="0" smtClean="0"/>
          </a:p>
          <a:p>
            <a:r>
              <a:rPr lang="cs-CZ" sz="3200" dirty="0" smtClean="0"/>
              <a:t>Levorukost </a:t>
            </a:r>
            <a:r>
              <a:rPr lang="cs-CZ" sz="3200" dirty="0"/>
              <a:t>= </a:t>
            </a:r>
            <a:r>
              <a:rPr lang="cs-CZ" sz="3200" i="1" dirty="0" err="1" smtClean="0"/>
              <a:t>sinistrie</a:t>
            </a:r>
            <a:endParaRPr lang="cs-CZ" sz="3200" i="1" dirty="0" smtClean="0"/>
          </a:p>
          <a:p>
            <a:endParaRPr lang="cs-CZ" sz="3200" dirty="0" smtClean="0"/>
          </a:p>
          <a:p>
            <a:r>
              <a:rPr lang="cs-CZ" sz="3200" dirty="0" smtClean="0"/>
              <a:t>Nevyhraněnost = </a:t>
            </a:r>
            <a:r>
              <a:rPr lang="cs-CZ" sz="3200" i="1" dirty="0" smtClean="0"/>
              <a:t>ambidextrie</a:t>
            </a:r>
            <a:endParaRPr lang="cs-CZ" sz="3200" i="1" dirty="0"/>
          </a:p>
        </p:txBody>
      </p:sp>
    </p:spTree>
    <p:extLst>
      <p:ext uri="{BB962C8B-B14F-4D97-AF65-F5344CB8AC3E}">
        <p14:creationId xmlns:p14="http://schemas.microsoft.com/office/powerpoint/2010/main" val="1491988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Kde se vyskytuje lateralita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07361"/>
            <a:ext cx="8640960" cy="4051437"/>
          </a:xfrm>
        </p:spPr>
        <p:txBody>
          <a:bodyPr>
            <a:normAutofit/>
          </a:bodyPr>
          <a:lstStyle/>
          <a:p>
            <a:r>
              <a:rPr lang="cs-CZ" sz="2800" dirty="0"/>
              <a:t>Všechny párové orgány, </a:t>
            </a:r>
            <a:endParaRPr lang="cs-CZ" sz="2800" dirty="0" smtClean="0"/>
          </a:p>
          <a:p>
            <a:r>
              <a:rPr lang="cs-CZ" sz="2800" dirty="0" smtClean="0"/>
              <a:t>motorické</a:t>
            </a:r>
            <a:r>
              <a:rPr lang="cs-CZ" sz="2800" dirty="0"/>
              <a:t>, </a:t>
            </a:r>
            <a:endParaRPr lang="cs-CZ" sz="2800" dirty="0" smtClean="0"/>
          </a:p>
          <a:p>
            <a:r>
              <a:rPr lang="cs-CZ" sz="2800" dirty="0" smtClean="0"/>
              <a:t>senzorické</a:t>
            </a:r>
            <a:r>
              <a:rPr lang="cs-CZ" sz="2800" dirty="0"/>
              <a:t>, </a:t>
            </a:r>
            <a:endParaRPr lang="cs-CZ" sz="2800" dirty="0" smtClean="0"/>
          </a:p>
          <a:p>
            <a:r>
              <a:rPr lang="cs-CZ" sz="2800" dirty="0" smtClean="0"/>
              <a:t>orgány </a:t>
            </a:r>
            <a:r>
              <a:rPr lang="cs-CZ" sz="2800" dirty="0"/>
              <a:t>s vnitřní </a:t>
            </a:r>
            <a:r>
              <a:rPr lang="cs-CZ" sz="2800" dirty="0" smtClean="0"/>
              <a:t>sekrecí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9184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Vývoj laterality u jedince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881336"/>
            <a:ext cx="9123207" cy="5976664"/>
          </a:xfrm>
        </p:spPr>
        <p:txBody>
          <a:bodyPr>
            <a:normAutofit/>
          </a:bodyPr>
          <a:lstStyle/>
          <a:p>
            <a:r>
              <a:rPr lang="cs-CZ" sz="2400" dirty="0"/>
              <a:t>V ontogenetickém vývoji jsou patrné první známky budoucího vývoje laterality z </a:t>
            </a:r>
            <a:r>
              <a:rPr lang="cs-CZ" sz="2400" b="1" dirty="0"/>
              <a:t>tonicko-šíjového reflexu</a:t>
            </a:r>
            <a:r>
              <a:rPr lang="cs-CZ" sz="2400" dirty="0"/>
              <a:t>. </a:t>
            </a:r>
            <a:endParaRPr lang="cs-CZ" sz="2400" dirty="0" smtClean="0"/>
          </a:p>
          <a:p>
            <a:r>
              <a:rPr lang="cs-CZ" sz="2400" dirty="0" smtClean="0"/>
              <a:t>V</a:t>
            </a:r>
            <a:r>
              <a:rPr lang="cs-CZ" sz="2400" dirty="0"/>
              <a:t> aktivních projevech je patrné u většiny dětí kolem 4.měsíce symetrické užívání obou rukou  a kolem 7. měsíce posun k asymetrickému, </a:t>
            </a:r>
            <a:r>
              <a:rPr lang="cs-CZ" sz="2400" dirty="0" err="1"/>
              <a:t>lateralizovanému</a:t>
            </a:r>
            <a:r>
              <a:rPr lang="cs-CZ" sz="2400" dirty="0"/>
              <a:t> výkonu (souvislost s dozráváním nervových drah). </a:t>
            </a:r>
            <a:endParaRPr lang="cs-CZ" sz="2400" dirty="0" smtClean="0"/>
          </a:p>
          <a:p>
            <a:r>
              <a:rPr lang="cs-CZ" sz="2400" dirty="0" smtClean="0"/>
              <a:t>Následně </a:t>
            </a:r>
            <a:r>
              <a:rPr lang="cs-CZ" sz="2400" dirty="0"/>
              <a:t>vývoj dlouho kolísá mezi symetrií a asymetrií. </a:t>
            </a:r>
            <a:endParaRPr lang="cs-CZ" sz="2400" dirty="0" smtClean="0"/>
          </a:p>
          <a:p>
            <a:r>
              <a:rPr lang="cs-CZ" sz="2400" dirty="0" smtClean="0"/>
              <a:t>K</a:t>
            </a:r>
            <a:r>
              <a:rPr lang="cs-CZ" sz="2400" dirty="0"/>
              <a:t> postupné, </a:t>
            </a:r>
            <a:r>
              <a:rPr lang="cs-CZ" sz="2400" dirty="0" err="1"/>
              <a:t>diagnostikovatelné</a:t>
            </a:r>
            <a:r>
              <a:rPr lang="cs-CZ" sz="2400" dirty="0"/>
              <a:t> stabilizaci laterality dochází až po 4.roce života. </a:t>
            </a:r>
            <a:endParaRPr lang="cs-CZ" sz="2400" dirty="0" smtClean="0"/>
          </a:p>
          <a:p>
            <a:r>
              <a:rPr lang="cs-CZ" sz="2400" dirty="0" smtClean="0"/>
              <a:t>Pokud </a:t>
            </a:r>
            <a:r>
              <a:rPr lang="cs-CZ" sz="2400" dirty="0"/>
              <a:t>není lateralita ruky jasná před 6.rokem, mělo by být dítě vyšetřeno v pedagogicko-psychologické poradně.</a:t>
            </a:r>
          </a:p>
        </p:txBody>
      </p:sp>
    </p:spTree>
    <p:extLst>
      <p:ext uri="{BB962C8B-B14F-4D97-AF65-F5344CB8AC3E}">
        <p14:creationId xmlns:p14="http://schemas.microsoft.com/office/powerpoint/2010/main" val="189779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9067800" y="0"/>
            <a:ext cx="76200" cy="304800"/>
          </a:xfrm>
        </p:spPr>
        <p:txBody>
          <a:bodyPr/>
          <a:lstStyle/>
          <a:p>
            <a:endParaRPr lang="cs-CZ" altLang="cs-CZ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914400" y="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000">
                <a:solidFill>
                  <a:schemeClr val="tx2"/>
                </a:solidFill>
                <a:latin typeface="Impact" pitchFamily="34" charset="0"/>
              </a:defRPr>
            </a:lvl1pPr>
            <a:lvl2pPr>
              <a:defRPr sz="4000">
                <a:solidFill>
                  <a:schemeClr val="tx2"/>
                </a:solidFill>
                <a:latin typeface="Impact" pitchFamily="34" charset="0"/>
              </a:defRPr>
            </a:lvl2pPr>
            <a:lvl3pPr>
              <a:defRPr sz="4000">
                <a:solidFill>
                  <a:schemeClr val="tx2"/>
                </a:solidFill>
                <a:latin typeface="Impact" pitchFamily="34" charset="0"/>
              </a:defRPr>
            </a:lvl3pPr>
            <a:lvl4pPr>
              <a:defRPr sz="4000">
                <a:solidFill>
                  <a:schemeClr val="tx2"/>
                </a:solidFill>
                <a:latin typeface="Impact" pitchFamily="34" charset="0"/>
              </a:defRPr>
            </a:lvl4pPr>
            <a:lvl5pPr>
              <a:defRPr sz="4000">
                <a:solidFill>
                  <a:schemeClr val="tx2"/>
                </a:solidFill>
                <a:latin typeface="Impact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Impact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Impact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Impact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Impact" pitchFamily="34" charset="0"/>
              </a:defRPr>
            </a:lvl9pPr>
          </a:lstStyle>
          <a:p>
            <a:r>
              <a:rPr lang="cs-CZ" altLang="cs-CZ" sz="3600"/>
              <a:t>Genetika nebo prostředí?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71550" y="1196975"/>
            <a:ext cx="7653338" cy="5400675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cs-CZ" altLang="cs-CZ" sz="2400"/>
              <a:t>Pro genetické ovlivnění laterality svědčí sledování pohybu lidských plodů v průběhu nitroděložního vývoje v rozmezí 12. až 27. týdne.</a:t>
            </a:r>
          </a:p>
          <a:p>
            <a:pPr>
              <a:lnSpc>
                <a:spcPct val="80000"/>
              </a:lnSpc>
            </a:pPr>
            <a:endParaRPr lang="cs-CZ" altLang="cs-CZ" sz="2400"/>
          </a:p>
          <a:p>
            <a:pPr>
              <a:lnSpc>
                <a:spcPct val="80000"/>
              </a:lnSpc>
            </a:pPr>
            <a:r>
              <a:rPr lang="cs-CZ" altLang="cs-CZ" sz="2400"/>
              <a:t>83 % plodů pohybuje častěji pravou než levou paží. Do pusy si vkládá palec pravé ruky 93 % lidských plodů.</a:t>
            </a:r>
          </a:p>
          <a:p>
            <a:pPr>
              <a:lnSpc>
                <a:spcPct val="80000"/>
              </a:lnSpc>
            </a:pPr>
            <a:endParaRPr lang="cs-CZ" altLang="cs-CZ" sz="2400"/>
          </a:p>
          <a:p>
            <a:pPr>
              <a:lnSpc>
                <a:spcPct val="80000"/>
              </a:lnSpc>
            </a:pPr>
            <a:r>
              <a:rPr lang="cs-CZ" altLang="cs-CZ" sz="2400"/>
              <a:t>Jestliže jsou oba biologičtí rodiče praváci,  pak pravděpodobnost, že budou mít dítě  leváka, je 9,5 %.</a:t>
            </a:r>
          </a:p>
          <a:p>
            <a:pPr>
              <a:lnSpc>
                <a:spcPct val="80000"/>
              </a:lnSpc>
            </a:pPr>
            <a:endParaRPr lang="cs-CZ" altLang="cs-CZ" sz="2400"/>
          </a:p>
          <a:p>
            <a:pPr>
              <a:lnSpc>
                <a:spcPct val="80000"/>
              </a:lnSpc>
            </a:pPr>
            <a:r>
              <a:rPr lang="cs-CZ" altLang="cs-CZ" sz="2400"/>
              <a:t>Jestliže je levákem jeden biologický rodič, stoupá pravděpodobnost, že bude jejich dítě levákem na 19,5 %, kromě toho se zdá, že leváctví maminek se prosazuje víc než leváctví otců.</a:t>
            </a:r>
          </a:p>
          <a:p>
            <a:pPr>
              <a:lnSpc>
                <a:spcPct val="80000"/>
              </a:lnSpc>
            </a:pPr>
            <a:endParaRPr lang="cs-CZ" altLang="cs-CZ" sz="2400"/>
          </a:p>
        </p:txBody>
      </p:sp>
    </p:spTree>
    <p:extLst>
      <p:ext uri="{BB962C8B-B14F-4D97-AF65-F5344CB8AC3E}">
        <p14:creationId xmlns:p14="http://schemas.microsoft.com/office/powerpoint/2010/main" val="315311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2800"/>
              <a:t>Jsou-li leváky oba biologičtí rodiče, bude jejich dítě levákem s pravděpodobností 26,5 %.</a:t>
            </a:r>
          </a:p>
          <a:p>
            <a:pPr>
              <a:lnSpc>
                <a:spcPct val="80000"/>
              </a:lnSpc>
            </a:pPr>
            <a:endParaRPr lang="cs-CZ" altLang="cs-CZ" sz="2800"/>
          </a:p>
          <a:p>
            <a:pPr>
              <a:lnSpc>
                <a:spcPct val="80000"/>
              </a:lnSpc>
            </a:pPr>
            <a:r>
              <a:rPr lang="cs-CZ" altLang="cs-CZ" sz="2800"/>
              <a:t>Přibližně 18 % populace nemá podle předpokladu mít gen, který podmiňuje praváctví. Polovina z nich, 9 % populace, budou čistí leváci, zbylá poloviny „nepraváci“.  </a:t>
            </a:r>
          </a:p>
          <a:p>
            <a:pPr>
              <a:lnSpc>
                <a:spcPct val="80000"/>
              </a:lnSpc>
            </a:pPr>
            <a:endParaRPr lang="cs-CZ" altLang="cs-CZ" sz="2800"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800">
                <a:cs typeface="Arial" charset="0"/>
              </a:rPr>
              <a:t>Kromě dědičnosti ovlivňuje lateralitu i nitroděložní prostředí plodu, zejména hladina mužského pohlavního hormonu testosteronu.</a:t>
            </a:r>
            <a:endParaRPr lang="cs-CZ" altLang="cs-CZ" sz="2800"/>
          </a:p>
          <a:p>
            <a:pPr>
              <a:lnSpc>
                <a:spcPct val="80000"/>
              </a:lnSpc>
            </a:pPr>
            <a:endParaRPr lang="cs-CZ" altLang="cs-CZ" sz="2800"/>
          </a:p>
          <a:p>
            <a:pPr>
              <a:lnSpc>
                <a:spcPct val="80000"/>
              </a:lnSpc>
            </a:pPr>
            <a:endParaRPr lang="cs-CZ" altLang="cs-CZ" sz="2400"/>
          </a:p>
        </p:txBody>
      </p:sp>
    </p:spTree>
    <p:extLst>
      <p:ext uri="{BB962C8B-B14F-4D97-AF65-F5344CB8AC3E}">
        <p14:creationId xmlns:p14="http://schemas.microsoft.com/office/powerpoint/2010/main" val="59520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Druhy laterality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424936" cy="5184576"/>
          </a:xfrm>
        </p:spPr>
        <p:txBody>
          <a:bodyPr>
            <a:normAutofit lnSpcReduction="10000"/>
          </a:bodyPr>
          <a:lstStyle/>
          <a:p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Tvarová</a:t>
            </a:r>
            <a:r>
              <a:rPr lang="cs-CZ" sz="2800" dirty="0" smtClean="0"/>
              <a:t> – kvantitativní nesouměrnost (délka končetiny)</a:t>
            </a:r>
          </a:p>
          <a:p>
            <a:endParaRPr lang="cs-CZ" sz="2800" dirty="0" smtClean="0"/>
          </a:p>
          <a:p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Funkční</a:t>
            </a:r>
            <a:r>
              <a:rPr lang="cs-CZ" sz="2800" dirty="0" smtClean="0"/>
              <a:t> – kvalitativní nesouměrnosti (rozdíl ve výkonu končetiny</a:t>
            </a:r>
          </a:p>
          <a:p>
            <a:endParaRPr lang="cs-CZ" sz="2800" dirty="0"/>
          </a:p>
          <a:p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Souhlasná</a:t>
            </a:r>
            <a:r>
              <a:rPr lang="cs-CZ" sz="2800" dirty="0" smtClean="0"/>
              <a:t> (75%) – dominantní ruka a noha jsou stejné</a:t>
            </a:r>
          </a:p>
          <a:p>
            <a:endParaRPr lang="cs-CZ" sz="2800" dirty="0" smtClean="0"/>
          </a:p>
          <a:p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Zkřížená</a:t>
            </a:r>
            <a:r>
              <a:rPr lang="cs-CZ" sz="2800" dirty="0" smtClean="0"/>
              <a:t> (25%) – neshodná dominance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7882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Léto</Template>
  <TotalTime>114</TotalTime>
  <Words>503</Words>
  <Application>Microsoft Office PowerPoint</Application>
  <PresentationFormat>Předvádění na obrazovce (4:3)</PresentationFormat>
  <Paragraphs>115</Paragraphs>
  <Slides>17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Summer</vt:lpstr>
      <vt:lpstr>LATERALITA</vt:lpstr>
      <vt:lpstr>Co je lateralita?</vt:lpstr>
      <vt:lpstr>Lateralita další specifikace</vt:lpstr>
      <vt:lpstr>Prezentace aplikace PowerPoint</vt:lpstr>
      <vt:lpstr>Kde se vyskytuje lateralita</vt:lpstr>
      <vt:lpstr>Vývoj laterality u jedince</vt:lpstr>
      <vt:lpstr>Prezentace aplikace PowerPoint</vt:lpstr>
      <vt:lpstr>Prezentace aplikace PowerPoint</vt:lpstr>
      <vt:lpstr>Druhy laterality</vt:lpstr>
      <vt:lpstr>Motorická lateralita</vt:lpstr>
      <vt:lpstr>Lateralita rukou</vt:lpstr>
      <vt:lpstr>Lateralita dolních končetin</vt:lpstr>
      <vt:lpstr>Lateralita očí</vt:lpstr>
      <vt:lpstr>Lateralita uší</vt:lpstr>
      <vt:lpstr>Testování motorické laterality</vt:lpstr>
      <vt:lpstr>Praktické rady</vt:lpstr>
      <vt:lpstr>Testování laterality u dětí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LATERALITA</dc:title>
  <dc:creator>fujitsu</dc:creator>
  <cp:lastModifiedBy>fujitsu</cp:lastModifiedBy>
  <cp:revision>16</cp:revision>
  <dcterms:created xsi:type="dcterms:W3CDTF">2014-10-07T14:24:52Z</dcterms:created>
  <dcterms:modified xsi:type="dcterms:W3CDTF">2014-10-07T16:21:05Z</dcterms:modified>
</cp:coreProperties>
</file>