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0" r:id="rId6"/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37AC-EC6F-4F5A-AC21-E7418B37B952}" type="datetime1">
              <a:rPr lang="cs-CZ"/>
              <a:pPr>
                <a:defRPr/>
              </a:pPr>
              <a:t>2. 10. 2014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Šance pro všechny CZ.1.07/1.2.06/02.0012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E37A-4A36-42E4-AB81-0F7C01806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094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FC6457-58E6-4E7E-B817-69F7B8E87F5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111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09147F-2927-4C76-B069-5E5E473491B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104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1F1AAD-B9E2-4F33-B2B4-CAA8CAEB1E0F}" type="datetimeFigureOut">
              <a:rPr lang="cs-CZ" smtClean="0"/>
              <a:t>2. 10. 2014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z/imgres?imgurl=http://www.dinarin.cz/fph/media.nsf/v/1453978D39904EF1C125757A00711617/$file/senior_m.jpg&amp;imgrefurl=http://www.dinarin.cz/art_list.jsp?target%3Dclanky_starnuti&amp;usg=__GP5jtllY375o-21L52Ow9aB5_N4=&amp;h=514&amp;w=514&amp;sz=52&amp;hl=cs&amp;start=77&amp;um=1&amp;tbnid=SyYxtrgmzZMOJM:&amp;tbnh=131&amp;tbnw=131&amp;prev=/images?q%3Dst%C3%A1%C5%99%C3%AD%26ndsp%3D20%26hl%3Dcs%26lr%3D%26sa%3DN%26start%3D60%26um%3D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72200" cy="1894362"/>
          </a:xfrm>
        </p:spPr>
        <p:txBody>
          <a:bodyPr/>
          <a:lstStyle/>
          <a:p>
            <a:pPr algn="ctr"/>
            <a:r>
              <a:rPr lang="cs-CZ" dirty="0" smtClean="0"/>
              <a:t>PSYCHOLOGIE LIDSKÉHO VÝVOJE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7931224" cy="60692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altLang="cs-CZ" sz="3200" b="1" dirty="0"/>
              <a:t>1. věk </a:t>
            </a:r>
            <a:r>
              <a:rPr lang="cs-CZ" altLang="cs-CZ" sz="3200" b="1" dirty="0" smtClean="0"/>
              <a:t>Důvěra </a:t>
            </a:r>
            <a:r>
              <a:rPr lang="cs-CZ" altLang="cs-CZ" sz="3200" b="1" dirty="0"/>
              <a:t>x nejistota</a:t>
            </a:r>
            <a:r>
              <a:rPr lang="cs-CZ" altLang="cs-CZ" sz="3200" dirty="0"/>
              <a:t> </a:t>
            </a:r>
            <a:endParaRPr lang="cs-CZ" altLang="cs-CZ" sz="32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dítě </a:t>
            </a:r>
            <a:r>
              <a:rPr lang="cs-CZ" altLang="cs-CZ" sz="2800" dirty="0"/>
              <a:t>získává pocit základní důvěry, učí se věřit svému sociálnímu okolí (pečujícím osobám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Důležitá je stálost péče a kvalita vztahu matky (pečující osoby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Úspěšné překonání-důvěra ve druhé, chuť objevovat okolí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Neúspěšné-nedostatečný pocit bezpečí.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9759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2800" b="1" dirty="0"/>
              <a:t>2. věk </a:t>
            </a:r>
            <a:r>
              <a:rPr lang="cs-CZ" altLang="cs-CZ" sz="2800" b="1" dirty="0" smtClean="0"/>
              <a:t>Autonomie </a:t>
            </a:r>
            <a:r>
              <a:rPr lang="cs-CZ" altLang="cs-CZ" sz="2800" b="1" dirty="0"/>
              <a:t>x pocit studu a </a:t>
            </a:r>
            <a:r>
              <a:rPr lang="cs-CZ" altLang="cs-CZ" sz="2800" b="1" dirty="0" smtClean="0"/>
              <a:t>pochyby</a:t>
            </a:r>
          </a:p>
          <a:p>
            <a:pPr algn="ctr">
              <a:buFont typeface="Wingdings" pitchFamily="2" charset="2"/>
              <a:buNone/>
            </a:pPr>
            <a:endParaRPr lang="cs-CZ" altLang="cs-CZ" sz="2800" b="1" dirty="0"/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Úspěšné zvládnutí tohoto období-pocit autonomie, víra ve své schopnosti</a:t>
            </a:r>
            <a:r>
              <a:rPr lang="cs-CZ" altLang="cs-CZ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Neúspěšné-stud, pochyby o sobě.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endParaRPr lang="cs-CZ" altLang="cs-CZ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943350"/>
            <a:ext cx="2136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3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003232" cy="599728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3200" b="1" dirty="0"/>
              <a:t>3. věk </a:t>
            </a:r>
            <a:r>
              <a:rPr lang="cs-CZ" altLang="cs-CZ" sz="3200" b="1" dirty="0" smtClean="0"/>
              <a:t>3-6/7 let Vlastní </a:t>
            </a:r>
            <a:r>
              <a:rPr lang="cs-CZ" altLang="cs-CZ" sz="3200" b="1" dirty="0"/>
              <a:t>iniciativa x pocity viny </a:t>
            </a:r>
            <a:endParaRPr lang="cs-CZ" altLang="cs-CZ" sz="3200" b="1" dirty="0" smtClean="0"/>
          </a:p>
          <a:p>
            <a:pPr>
              <a:buFont typeface="Wingdings" pitchFamily="2" charset="2"/>
              <a:buNone/>
            </a:pPr>
            <a:endParaRPr lang="cs-CZ" altLang="cs-CZ" sz="3200" b="1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Předškoláci se učí být iniciativní, zahajovat aktivity. </a:t>
            </a:r>
            <a:endParaRPr lang="cs-CZ" altLang="cs-CZ" sz="3200" dirty="0" smtClean="0"/>
          </a:p>
          <a:p>
            <a:pPr>
              <a:buFont typeface="Wingdings" pitchFamily="2" charset="2"/>
              <a:buNone/>
            </a:pPr>
            <a:endParaRPr lang="cs-CZ" altLang="cs-CZ" sz="3200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Vinu mohou pociťovat nad vlastní nezávislou aktivitou.</a:t>
            </a:r>
          </a:p>
          <a:p>
            <a:endParaRPr lang="cs-CZ" alt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8038"/>
            <a:ext cx="2698750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/>
              <a:t>Erik </a:t>
            </a:r>
            <a:r>
              <a:rPr lang="cs-CZ" altLang="cs-CZ" sz="4000" dirty="0" smtClean="0"/>
              <a:t>H</a:t>
            </a:r>
            <a:endParaRPr lang="en-US" altLang="cs-CZ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075240" cy="4269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700" b="1" dirty="0"/>
              <a:t>4. věk </a:t>
            </a:r>
            <a:r>
              <a:rPr lang="cs-CZ" altLang="cs-CZ" sz="2700" b="1" dirty="0" smtClean="0"/>
              <a:t>7let </a:t>
            </a:r>
            <a:r>
              <a:rPr lang="cs-CZ" altLang="cs-CZ" sz="2700" b="1" dirty="0"/>
              <a:t>až pubescence cca 15 let</a:t>
            </a:r>
          </a:p>
          <a:p>
            <a:pPr>
              <a:buFont typeface="Wingdings" pitchFamily="2" charset="2"/>
              <a:buNone/>
            </a:pPr>
            <a:r>
              <a:rPr lang="cs-CZ" altLang="cs-CZ" sz="2700" b="1" dirty="0"/>
              <a:t>Snaživost x pocit méněcennosti</a:t>
            </a:r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Význam nástupu školní docházky</a:t>
            </a:r>
            <a:r>
              <a:rPr lang="cs-CZ" altLang="cs-CZ" sz="27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700" dirty="0"/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Úspěšně zvládnuté období-pocit kompetence, schopnosti rozvíjet svoje dovednosti.</a:t>
            </a:r>
          </a:p>
          <a:p>
            <a:pPr>
              <a:buFont typeface="Wingdings" pitchFamily="2" charset="2"/>
              <a:buNone/>
            </a:pPr>
            <a:r>
              <a:rPr lang="cs-CZ" altLang="cs-CZ" sz="2700" dirty="0"/>
              <a:t>Neúspěšně zvládnuté období-pocit podřadnosti, méněcennosti-strach ze selhání, </a:t>
            </a:r>
            <a:r>
              <a:rPr lang="cs-CZ" altLang="cs-CZ" sz="2700" dirty="0" err="1"/>
              <a:t>neuroticismus</a:t>
            </a:r>
            <a:r>
              <a:rPr lang="cs-CZ" altLang="cs-CZ" sz="2700" dirty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700" dirty="0">
              <a:solidFill>
                <a:srgbClr val="FFFF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6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332656"/>
            <a:ext cx="8280920" cy="590465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/>
              <a:t>5. věk </a:t>
            </a:r>
            <a:r>
              <a:rPr lang="cs-CZ" altLang="cs-CZ" sz="2800" b="1" dirty="0" smtClean="0"/>
              <a:t>15 </a:t>
            </a:r>
            <a:r>
              <a:rPr lang="cs-CZ" altLang="cs-CZ" sz="2800" b="1" dirty="0"/>
              <a:t>let, tj. adolescence  až raná dospělost</a:t>
            </a:r>
            <a:r>
              <a:rPr lang="cs-CZ" altLang="cs-CZ" sz="28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/>
              <a:t>Identita x zmatení rolí </a:t>
            </a:r>
            <a:r>
              <a:rPr lang="cs-CZ" altLang="cs-CZ" sz="2800" dirty="0" smtClean="0"/>
              <a:t>(</a:t>
            </a:r>
            <a:r>
              <a:rPr lang="cs-CZ" altLang="cs-CZ" sz="2800" dirty="0"/>
              <a:t>nejistota o své roli (kdo jsem</a:t>
            </a:r>
            <a:r>
              <a:rPr lang="cs-CZ" altLang="cs-CZ" sz="2800" dirty="0" smtClean="0"/>
              <a:t>).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V adolescenci dochází k rozvoji vlastní identity-kdo jsem</a:t>
            </a:r>
            <a:r>
              <a:rPr lang="cs-CZ" altLang="cs-CZ" sz="2800" dirty="0" smtClean="0"/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6538"/>
            <a:ext cx="2805113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3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435280" cy="6069288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3200" b="1" dirty="0"/>
              <a:t>6. věk  (tj. mladší dospělost) 20.-cca 35 let 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sz="3200" b="1" dirty="0"/>
              <a:t>Intimita x izolace </a:t>
            </a:r>
            <a:endParaRPr lang="cs-CZ" altLang="cs-CZ" sz="3200" b="1" dirty="0" smtClean="0"/>
          </a:p>
          <a:p>
            <a:pPr algn="ctr">
              <a:buFont typeface="Wingdings" pitchFamily="2" charset="2"/>
              <a:buNone/>
            </a:pPr>
            <a:endParaRPr lang="cs-CZ" altLang="cs-CZ" sz="3200" b="1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Intimita ve smyslu vztahu s druhým člověkem, splynutím s ním. </a:t>
            </a:r>
            <a:endParaRPr lang="cs-CZ" altLang="cs-CZ" sz="3200" dirty="0"/>
          </a:p>
          <a:p>
            <a:pPr>
              <a:buFont typeface="Wingdings" pitchFamily="2" charset="2"/>
              <a:buNone/>
            </a:pPr>
            <a:endParaRPr lang="cs-CZ" altLang="cs-CZ" sz="3200" dirty="0"/>
          </a:p>
          <a:p>
            <a:pPr>
              <a:buFont typeface="Wingdings" pitchFamily="2" charset="2"/>
              <a:buNone/>
            </a:pPr>
            <a:r>
              <a:rPr lang="cs-CZ" altLang="cs-CZ" sz="3200" dirty="0"/>
              <a:t>Izolace-sklon </a:t>
            </a:r>
            <a:r>
              <a:rPr lang="cs-CZ" altLang="cs-CZ" sz="3200" dirty="0" smtClean="0"/>
              <a:t>vyhýbat </a:t>
            </a:r>
            <a:r>
              <a:rPr lang="cs-CZ" altLang="cs-CZ" sz="3200" dirty="0"/>
              <a:t>se vztahům.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19306"/>
            <a:ext cx="3616077" cy="24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0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/>
              <a:t>7. věk (tj. střední dospělost) 35let cca 55 let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 err="1"/>
              <a:t>Generativita</a:t>
            </a:r>
            <a:r>
              <a:rPr lang="cs-CZ" altLang="cs-CZ" sz="2400" b="1" dirty="0"/>
              <a:t> x </a:t>
            </a:r>
            <a:r>
              <a:rPr lang="cs-CZ" altLang="cs-CZ" sz="2400" b="1" dirty="0" smtClean="0"/>
              <a:t>stagnace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cs-CZ" altLang="cs-CZ" sz="16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err="1"/>
              <a:t>Generativita</a:t>
            </a:r>
            <a:r>
              <a:rPr lang="cs-CZ" altLang="cs-CZ" sz="2800" dirty="0"/>
              <a:t> ve smyslu péče o potomstvo, ale i v širším přesahu-tvořivost, přínos pro druhé</a:t>
            </a:r>
            <a:r>
              <a:rPr lang="cs-CZ" altLang="cs-CZ" sz="2800" dirty="0" smtClean="0"/>
              <a:t>.</a:t>
            </a:r>
            <a:endParaRPr lang="cs-CZ" altLang="cs-CZ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Stagnace – malý nebo žádný zájem na tom přispět svému okolí, vytvářet pro </a:t>
            </a:r>
            <a:r>
              <a:rPr lang="cs-CZ" altLang="cs-CZ" sz="2800" dirty="0" smtClean="0"/>
              <a:t>ostatní.</a:t>
            </a:r>
            <a:endParaRPr lang="en-US" altLang="cs-CZ" sz="28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243388"/>
            <a:ext cx="3121025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147248" cy="59972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dirty="0"/>
              <a:t>8. věk (pozdní dospělost a stáří)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/>
              <a:t>Integrita „já“ x </a:t>
            </a:r>
            <a:r>
              <a:rPr lang="cs-CZ" altLang="cs-CZ" b="1" dirty="0" smtClean="0"/>
              <a:t>zoufalství</a:t>
            </a:r>
          </a:p>
          <a:p>
            <a:pPr algn="ctr">
              <a:buFont typeface="Wingdings" pitchFamily="2" charset="2"/>
              <a:buNone/>
            </a:pPr>
            <a:endParaRPr lang="cs-CZ" altLang="cs-CZ" b="1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Integrita ve smyslu moudrosti a přijetí vlastního životního příběhu</a:t>
            </a:r>
            <a:r>
              <a:rPr lang="cs-CZ" altLang="cs-CZ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Zoufalství-deprese nad uplynulým životem a úzkost ze smrti.</a:t>
            </a:r>
            <a:endParaRPr lang="en-US" altLang="cs-CZ" dirty="0"/>
          </a:p>
        </p:txBody>
      </p:sp>
      <p:pic>
        <p:nvPicPr>
          <p:cNvPr id="2355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86969"/>
            <a:ext cx="2075633" cy="20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8243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Co je to </a:t>
            </a:r>
            <a:r>
              <a:rPr lang="cs-CZ" altLang="cs-CZ" b="1" dirty="0" smtClean="0">
                <a:solidFill>
                  <a:schemeClr val="tx1"/>
                </a:solidFill>
              </a:rPr>
              <a:t>vývoj ?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1. Vývoj jako řada zákonitých </a:t>
            </a:r>
            <a:r>
              <a:rPr lang="cs-CZ" altLang="cs-CZ" dirty="0" smtClean="0"/>
              <a:t>změn</a:t>
            </a:r>
          </a:p>
          <a:p>
            <a:endParaRPr lang="cs-CZ" altLang="cs-CZ" dirty="0"/>
          </a:p>
          <a:p>
            <a:r>
              <a:rPr lang="cs-CZ" altLang="cs-CZ" dirty="0"/>
              <a:t>2</a:t>
            </a:r>
            <a:r>
              <a:rPr lang="cs-CZ" altLang="cs-CZ" dirty="0" smtClean="0"/>
              <a:t>. Evoluce </a:t>
            </a:r>
            <a:r>
              <a:rPr lang="cs-CZ" altLang="cs-CZ" dirty="0"/>
              <a:t>a </a:t>
            </a:r>
            <a:r>
              <a:rPr lang="cs-CZ" altLang="cs-CZ" dirty="0" smtClean="0"/>
              <a:t>involuce</a:t>
            </a:r>
          </a:p>
          <a:p>
            <a:endParaRPr lang="cs-CZ" altLang="cs-CZ" dirty="0"/>
          </a:p>
          <a:p>
            <a:r>
              <a:rPr lang="cs-CZ" altLang="cs-CZ" dirty="0"/>
              <a:t>3. Diferenciace a </a:t>
            </a:r>
            <a:r>
              <a:rPr lang="cs-CZ" altLang="cs-CZ" dirty="0" smtClean="0"/>
              <a:t>integrace</a:t>
            </a:r>
          </a:p>
          <a:p>
            <a:endParaRPr lang="cs-CZ" altLang="cs-CZ" dirty="0"/>
          </a:p>
          <a:p>
            <a:r>
              <a:rPr lang="cs-CZ" altLang="cs-CZ" dirty="0"/>
              <a:t>4. Vývoj jako </a:t>
            </a:r>
            <a:r>
              <a:rPr lang="cs-CZ" altLang="cs-CZ" dirty="0" smtClean="0"/>
              <a:t>iniciativa</a:t>
            </a:r>
          </a:p>
          <a:p>
            <a:endParaRPr lang="cs-CZ" altLang="cs-CZ" dirty="0"/>
          </a:p>
          <a:p>
            <a:r>
              <a:rPr lang="cs-CZ" altLang="cs-CZ" dirty="0"/>
              <a:t>5. Učení jako mechanismus vývoje</a:t>
            </a:r>
          </a:p>
        </p:txBody>
      </p:sp>
    </p:spTree>
    <p:extLst>
      <p:ext uri="{BB962C8B-B14F-4D97-AF65-F5344CB8AC3E}">
        <p14:creationId xmlns:p14="http://schemas.microsoft.com/office/powerpoint/2010/main" val="24197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Hybné síly vývoje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1.</a:t>
            </a:r>
            <a:r>
              <a:rPr lang="cs-CZ" altLang="cs-CZ" b="1" dirty="0"/>
              <a:t>Biologické</a:t>
            </a:r>
            <a:r>
              <a:rPr lang="cs-CZ" altLang="cs-CZ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dědičnost </a:t>
            </a:r>
            <a:r>
              <a:rPr lang="cs-CZ" altLang="cs-CZ" dirty="0"/>
              <a:t>x prostředí (</a:t>
            </a:r>
            <a:r>
              <a:rPr lang="cs-CZ" altLang="cs-CZ" dirty="0" err="1"/>
              <a:t>nature</a:t>
            </a:r>
            <a:r>
              <a:rPr lang="cs-CZ" altLang="cs-CZ" dirty="0"/>
              <a:t> x </a:t>
            </a:r>
            <a:r>
              <a:rPr lang="cs-CZ" altLang="cs-CZ" dirty="0" err="1"/>
              <a:t>nurture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2. </a:t>
            </a:r>
            <a:r>
              <a:rPr lang="cs-CZ" altLang="cs-CZ" b="1" dirty="0"/>
              <a:t>Sociální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/>
              <a:t>Socializace</a:t>
            </a:r>
            <a:r>
              <a:rPr lang="cs-CZ" altLang="cs-CZ" dirty="0"/>
              <a:t>, </a:t>
            </a:r>
            <a:r>
              <a:rPr lang="cs-CZ" altLang="cs-CZ" dirty="0" smtClean="0"/>
              <a:t>sociální zrání</a:t>
            </a:r>
          </a:p>
          <a:p>
            <a:pPr lvl="1"/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3.	 </a:t>
            </a:r>
            <a:r>
              <a:rPr lang="cs-CZ" altLang="cs-CZ" b="1" dirty="0"/>
              <a:t>Osobnost</a:t>
            </a:r>
            <a:r>
              <a:rPr lang="cs-CZ" altLang="cs-CZ" dirty="0"/>
              <a:t> </a:t>
            </a:r>
          </a:p>
          <a:p>
            <a:pPr lvl="1"/>
            <a:endParaRPr lang="cs-CZ" altLang="cs-CZ" dirty="0"/>
          </a:p>
          <a:p>
            <a:pPr marL="365760" lvl="1" indent="0">
              <a:buNone/>
            </a:pPr>
            <a:endParaRPr lang="cs-CZ" altLang="cs-CZ" dirty="0"/>
          </a:p>
          <a:p>
            <a:pPr lvl="1">
              <a:buFont typeface="Wingdings" pitchFamily="2" charset="2"/>
              <a:buNone/>
            </a:pPr>
            <a:r>
              <a:rPr lang="cs-CZ" altLang="cs-CZ" dirty="0" smtClean="0"/>
              <a:t>        BIO </a:t>
            </a:r>
            <a:r>
              <a:rPr lang="cs-CZ" altLang="cs-CZ" dirty="0"/>
              <a:t>- PSYCHO - SOCIÁLNÍ DETERMINACE</a:t>
            </a:r>
          </a:p>
          <a:p>
            <a:pPr lvl="1">
              <a:buFont typeface="Wingdings" pitchFamily="2" charset="2"/>
              <a:buNone/>
            </a:pPr>
            <a:r>
              <a:rPr lang="cs-CZ" altLang="cs-CZ" dirty="0"/>
              <a:t>			</a:t>
            </a:r>
            <a:r>
              <a:rPr lang="cs-CZ" altLang="cs-CZ" dirty="0" smtClean="0"/>
              <a:t>      DUŠEVNÍHO </a:t>
            </a:r>
            <a:r>
              <a:rPr lang="cs-CZ" altLang="cs-CZ" dirty="0"/>
              <a:t>VÝVOJE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89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835696" y="-27777"/>
            <a:ext cx="7467600" cy="1143000"/>
          </a:xfrm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Základní mechanismy vývoje</a:t>
            </a:r>
          </a:p>
        </p:txBody>
      </p:sp>
      <p:sp>
        <p:nvSpPr>
          <p:cNvPr id="39939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1. </a:t>
            </a:r>
            <a:r>
              <a:rPr lang="cs-CZ" altLang="cs-CZ" b="1" dirty="0" smtClean="0"/>
              <a:t>Zrání</a:t>
            </a:r>
          </a:p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endParaRPr lang="cs-CZ" altLang="cs-CZ" b="1" dirty="0" smtClean="0"/>
          </a:p>
          <a:p>
            <a:r>
              <a:rPr lang="cs-CZ" altLang="cs-CZ" b="1" dirty="0" smtClean="0"/>
              <a:t>2</a:t>
            </a:r>
            <a:r>
              <a:rPr lang="cs-CZ" altLang="cs-CZ" b="1" dirty="0"/>
              <a:t>. Učení</a:t>
            </a:r>
            <a:endParaRPr lang="cs-CZ" altLang="cs-CZ" dirty="0"/>
          </a:p>
          <a:p>
            <a:pPr>
              <a:buNone/>
            </a:pPr>
            <a:r>
              <a:rPr lang="cs-CZ" dirty="0"/>
              <a:t>P</a:t>
            </a:r>
            <a:r>
              <a:rPr lang="cs-CZ" dirty="0" smtClean="0"/>
              <a:t>roces </a:t>
            </a:r>
            <a:r>
              <a:rPr lang="cs-CZ" dirty="0"/>
              <a:t>získávání a předávání zkušeností, návyků, dovedností, znalostí, hodnot a podobně. 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9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/>
          <a:lstStyle/>
          <a:p>
            <a:pPr algn="ctr"/>
            <a:r>
              <a:rPr lang="cs-CZ" altLang="cs-CZ" b="1" dirty="0">
                <a:solidFill>
                  <a:schemeClr val="tx1"/>
                </a:solidFill>
              </a:rPr>
              <a:t>Zákonitosti vývojových změn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Sledujeme vývoj zdravého dítěte od narození:</a:t>
            </a:r>
          </a:p>
          <a:p>
            <a:pPr lvl="1"/>
            <a:r>
              <a:rPr lang="cs-CZ" altLang="cs-CZ" dirty="0"/>
              <a:t>1. postup</a:t>
            </a:r>
          </a:p>
          <a:p>
            <a:pPr lvl="1"/>
            <a:r>
              <a:rPr lang="cs-CZ" altLang="cs-CZ" dirty="0"/>
              <a:t>2</a:t>
            </a:r>
            <a:r>
              <a:rPr lang="cs-CZ" altLang="cs-CZ" dirty="0" smtClean="0"/>
              <a:t>. věk</a:t>
            </a:r>
            <a:endParaRPr lang="cs-CZ" altLang="cs-CZ" dirty="0"/>
          </a:p>
          <a:p>
            <a:pPr lvl="1"/>
            <a:r>
              <a:rPr lang="cs-CZ" altLang="cs-CZ" dirty="0"/>
              <a:t>3. integrace</a:t>
            </a:r>
          </a:p>
          <a:p>
            <a:pPr lvl="1"/>
            <a:r>
              <a:rPr lang="cs-CZ" altLang="cs-CZ" dirty="0" smtClean="0"/>
              <a:t>4.ireversibilila</a:t>
            </a:r>
          </a:p>
          <a:p>
            <a:pPr marL="365760" lvl="1" indent="0">
              <a:buNone/>
            </a:pPr>
            <a:endParaRPr lang="cs-CZ" altLang="cs-CZ" dirty="0" smtClean="0"/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2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268413"/>
            <a:ext cx="981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chemeClr val="folHlink"/>
                </a:solidFill>
              </a:rPr>
              <a:t>   DEFINICE</a:t>
            </a:r>
            <a:r>
              <a:rPr lang="cs-CZ" altLang="cs-CZ" sz="2400" b="1" dirty="0">
                <a:solidFill>
                  <a:schemeClr val="folHlink"/>
                </a:solidFill>
              </a:rPr>
              <a:t>:</a:t>
            </a:r>
            <a:r>
              <a:rPr lang="cs-CZ" altLang="cs-CZ" dirty="0">
                <a:solidFill>
                  <a:srgbClr val="5F5F5F"/>
                </a:solidFill>
              </a:rPr>
              <a:t> 		</a:t>
            </a:r>
            <a:r>
              <a:rPr lang="cs-CZ" altLang="cs-CZ" dirty="0">
                <a:solidFill>
                  <a:srgbClr val="393939"/>
                </a:solidFill>
              </a:rPr>
              <a:t>zabývá se psychikou člověka v různých věkových etapách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21336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3399FF"/>
                </a:solidFill>
              </a:rPr>
              <a:t>   FYLOGENEZE</a:t>
            </a:r>
            <a:r>
              <a:rPr lang="cs-CZ" altLang="cs-CZ" dirty="0">
                <a:solidFill>
                  <a:srgbClr val="5F5F5F"/>
                </a:solidFill>
              </a:rPr>
              <a:t>	</a:t>
            </a:r>
            <a:r>
              <a:rPr lang="cs-CZ" altLang="cs-CZ" dirty="0">
                <a:solidFill>
                  <a:srgbClr val="393939"/>
                </a:solidFill>
              </a:rPr>
              <a:t>vývoj lidského druhu v historii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5589588"/>
            <a:ext cx="643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3399FF"/>
                </a:solidFill>
              </a:rPr>
              <a:t>   ONTOGENEZE</a:t>
            </a:r>
            <a:r>
              <a:rPr lang="cs-CZ" altLang="cs-CZ" dirty="0">
                <a:solidFill>
                  <a:srgbClr val="5F5F5F"/>
                </a:solidFill>
              </a:rPr>
              <a:t>	</a:t>
            </a:r>
            <a:r>
              <a:rPr lang="cs-CZ" altLang="cs-CZ" dirty="0">
                <a:solidFill>
                  <a:srgbClr val="393939"/>
                </a:solidFill>
              </a:rPr>
              <a:t>vývoj člověka od narození do smrti</a:t>
            </a: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232305" y="247745"/>
            <a:ext cx="4987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800" b="1" dirty="0"/>
              <a:t>VÝVOJOVÁ PSYCHOLOGIE </a:t>
            </a:r>
            <a:endParaRPr lang="cs-CZ" altLang="cs-CZ" sz="2800" dirty="0"/>
          </a:p>
        </p:txBody>
      </p:sp>
      <p:pic>
        <p:nvPicPr>
          <p:cNvPr id="410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8439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2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-659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dirty="0" smtClean="0"/>
              <a:t>Erik </a:t>
            </a:r>
            <a:r>
              <a:rPr lang="cs-CZ" altLang="cs-CZ" sz="4000" dirty="0" err="1" smtClean="0"/>
              <a:t>Erikson</a:t>
            </a:r>
            <a:r>
              <a:rPr lang="cs-CZ" altLang="cs-CZ" sz="4000" dirty="0" smtClean="0"/>
              <a:t> </a:t>
            </a:r>
            <a:r>
              <a:rPr lang="cs-CZ" altLang="cs-CZ" sz="4000" dirty="0"/>
              <a:t>a osm věků člověka</a:t>
            </a:r>
            <a:endParaRPr lang="en-US" alt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064896" cy="48737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dánský </a:t>
            </a:r>
            <a:r>
              <a:rPr lang="cs-CZ" altLang="cs-CZ" sz="2800" dirty="0"/>
              <a:t>a severoamerický </a:t>
            </a:r>
            <a:r>
              <a:rPr lang="cs-CZ" altLang="cs-CZ" sz="2800" dirty="0" err="1"/>
              <a:t>psychog</a:t>
            </a:r>
            <a:r>
              <a:rPr lang="cs-CZ" altLang="cs-CZ" sz="2800" dirty="0"/>
              <a:t>, psychoanalytik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Teorie „Osm věků člověka“ 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Prodloužení vývojového pohledu na celý život člověka (od kolébky do smrti</a:t>
            </a:r>
            <a:r>
              <a:rPr lang="cs-CZ" altLang="cs-CZ" sz="2800" dirty="0" smtClean="0"/>
              <a:t>).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Na každém stupni vývoje si jedinec musí vyřešit psychosociální </a:t>
            </a:r>
            <a:r>
              <a:rPr lang="cs-CZ" altLang="cs-CZ" sz="2800" b="1" dirty="0"/>
              <a:t>konflikt (krizi). </a:t>
            </a:r>
            <a:r>
              <a:rPr lang="cs-CZ" altLang="cs-CZ" sz="2800" dirty="0"/>
              <a:t>Výsledek této krize vede jak ke zdravým, tak nezdravým rysům v osobnosti. </a:t>
            </a:r>
          </a:p>
          <a:p>
            <a:pPr>
              <a:lnSpc>
                <a:spcPct val="80000"/>
              </a:lnSpc>
            </a:pPr>
            <a:endParaRPr lang="en-US" altLang="cs-CZ" sz="2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81075"/>
            <a:ext cx="1727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9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48680"/>
            <a:ext cx="8280920" cy="53187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err="1"/>
              <a:t>Erikson</a:t>
            </a:r>
            <a:r>
              <a:rPr lang="cs-CZ" altLang="cs-CZ" sz="2800" dirty="0"/>
              <a:t> byl student a blízký spolupracovník Sigmunda Freuda v Rakousku. Spolupracoval též s jeho dcerou Annou Freudovou. Zpočátku považoval svoji teorii za přepracovanou verzi Freudovy teorie psychosexuálního vývoje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 Souhlasil s Freudem v tom, že lidé musí projít specifickými vývojovými stádii ve vývoji osobnosti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 Předpokládal, že Freud přecenil úlohu sexuálního vývoje ve vývoji osobnosti</a:t>
            </a:r>
            <a:r>
              <a:rPr lang="cs-CZ" altLang="cs-CZ" sz="2800" dirty="0" smtClean="0"/>
              <a:t>.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Zahrnul do vývojové teorie celý běh života </a:t>
            </a:r>
            <a:r>
              <a:rPr lang="cs-CZ" altLang="cs-CZ" sz="2800" dirty="0" smtClean="0"/>
              <a:t>člověka.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3191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19256" cy="6192688"/>
          </a:xfrm>
        </p:spPr>
        <p:txBody>
          <a:bodyPr>
            <a:normAutofit/>
          </a:bodyPr>
          <a:lstStyle/>
          <a:p>
            <a:r>
              <a:rPr lang="cs-CZ" altLang="cs-CZ" sz="2800" dirty="0" err="1"/>
              <a:t>Erikson</a:t>
            </a:r>
            <a:r>
              <a:rPr lang="cs-CZ" altLang="cs-CZ" sz="2800" dirty="0"/>
              <a:t> vycházel z předpokladu, že si jedinec musí vyřešit psychosociální konflikt-krizi v každém jednotlivém „věku“ (tj. vývojové etapě</a:t>
            </a:r>
            <a:r>
              <a:rPr lang="cs-CZ" altLang="cs-CZ" sz="2800" dirty="0" smtClean="0"/>
              <a:t>).</a:t>
            </a:r>
          </a:p>
          <a:p>
            <a:endParaRPr lang="cs-CZ" altLang="cs-CZ" sz="2800" dirty="0"/>
          </a:p>
          <a:p>
            <a:r>
              <a:rPr lang="cs-CZ" altLang="cs-CZ" sz="2800" dirty="0"/>
              <a:t>Uspěje-li, může postoupit zdárně dále do dalšího věku</a:t>
            </a:r>
            <a:r>
              <a:rPr lang="cs-CZ" altLang="cs-CZ" sz="2800" dirty="0" smtClean="0"/>
              <a:t>.</a:t>
            </a:r>
          </a:p>
          <a:p>
            <a:endParaRPr lang="cs-CZ" altLang="cs-CZ" sz="2800" dirty="0"/>
          </a:p>
          <a:p>
            <a:r>
              <a:rPr lang="cs-CZ" altLang="cs-CZ" sz="2800" dirty="0"/>
              <a:t>K prvním pěti vývojovým stadiím (shodná s Freudem-stadium orální, anální, falické, latentní a genitální) přidává další 3.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9197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579</Words>
  <Application>Microsoft Office PowerPoint</Application>
  <PresentationFormat>Předvádění na obrazovce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PSYCHOLOGIE LIDSKÉHO VÝVOJE</vt:lpstr>
      <vt:lpstr>Co je to vývoj ?</vt:lpstr>
      <vt:lpstr>Hybné síly vývoje</vt:lpstr>
      <vt:lpstr>Základní mechanismy vývoje</vt:lpstr>
      <vt:lpstr>Zákonitosti vývojových změn</vt:lpstr>
      <vt:lpstr>Prezentace aplikace PowerPoint</vt:lpstr>
      <vt:lpstr>Erik Erikson a osm věků člověka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Erik H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fujitsu</dc:creator>
  <cp:lastModifiedBy>fujitsu</cp:lastModifiedBy>
  <cp:revision>10</cp:revision>
  <dcterms:created xsi:type="dcterms:W3CDTF">2014-09-30T14:32:34Z</dcterms:created>
  <dcterms:modified xsi:type="dcterms:W3CDTF">2014-10-02T11:42:21Z</dcterms:modified>
</cp:coreProperties>
</file>