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D43347-8D99-4701-8AC5-19E8CAD44629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C35CB0-1C07-486F-BCC7-353DEC52437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DIAGNOSTIKA VE SPECIÁLNÍ PEDAGOGICE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Skotáková, 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VYBRANÉ DIAGNOSTICKÉ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2"/>
                </a:solidFill>
              </a:rPr>
              <a:t>Kresba </a:t>
            </a:r>
            <a:endParaRPr lang="cs-CZ" sz="3600" dirty="0" smtClean="0"/>
          </a:p>
          <a:p>
            <a:r>
              <a:rPr lang="cs-CZ" sz="3600" dirty="0" smtClean="0">
                <a:solidFill>
                  <a:schemeClr val="tx2"/>
                </a:solidFill>
              </a:rPr>
              <a:t>Hra</a:t>
            </a:r>
            <a:r>
              <a:rPr lang="cs-CZ" sz="3600" dirty="0" smtClean="0"/>
              <a:t> – odráží stav vývoje, je možné sledovat mnoho diagnostických oblastí</a:t>
            </a:r>
          </a:p>
          <a:p>
            <a:r>
              <a:rPr lang="cs-CZ" sz="3600" dirty="0" smtClean="0">
                <a:solidFill>
                  <a:schemeClr val="tx2"/>
                </a:solidFill>
              </a:rPr>
              <a:t>Vyučování</a:t>
            </a:r>
            <a:r>
              <a:rPr lang="cs-CZ" sz="3600" dirty="0" smtClean="0"/>
              <a:t> – běžné projevy, výkony a chování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DIAGNOSTIKA DLE JEDNOSTLIVÝCH OBDOBÍ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Raný a předškolní věk – </a:t>
            </a:r>
            <a:r>
              <a:rPr lang="cs-CZ" dirty="0" smtClean="0"/>
              <a:t>důležité pro včasné zachycení poruchy. Raná péče </a:t>
            </a:r>
            <a:r>
              <a:rPr lang="cs-CZ" sz="1800" dirty="0" smtClean="0"/>
              <a:t>– 0-6 let (probíhá uceleně s účastí zdravotnické, rehabilitační, vzdělávací a sociální složky). </a:t>
            </a:r>
            <a:r>
              <a:rPr lang="cs-CZ" dirty="0" smtClean="0"/>
              <a:t>diagnostika v přirozeném prostředí dítěte, diagnostika školní zralosti a připravenosti na školu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Školní věk </a:t>
            </a:r>
            <a:r>
              <a:rPr lang="cs-CZ" dirty="0" smtClean="0"/>
              <a:t>- diagnostika zaměřená na možnost integrace a budoucí volbu povolání, manuální schopnosti, samostatnost, koncentrace, rozumové schopnosti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Dospělost (získané postižení) </a:t>
            </a:r>
            <a:r>
              <a:rPr lang="cs-CZ" dirty="0" smtClean="0"/>
              <a:t>určení prognózy dalšího uplatnění člověka ve společnosti, profesní orientace, rekvalifikace a resocializace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ŠKOLNÍ ZRALOSTI A PŘIPRAVENOSTI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rgbClr val="FF0000"/>
                </a:solidFill>
              </a:rPr>
              <a:t>Školní zralost </a:t>
            </a:r>
          </a:p>
          <a:p>
            <a:pPr>
              <a:buNone/>
            </a:pPr>
            <a:r>
              <a:rPr lang="cs-CZ" dirty="0" smtClean="0"/>
              <a:t> Předpokladem je určitá zralost CNS (odolnost vůči zátěži, reaktivita, stabilita dítěte, koncentrace pozornosti – přizpůsobení dítěte školnímu režimu, </a:t>
            </a:r>
            <a:r>
              <a:rPr lang="cs-CZ" dirty="0" err="1" smtClean="0">
                <a:solidFill>
                  <a:srgbClr val="FF0000"/>
                </a:solidFill>
              </a:rPr>
              <a:t>lateralizace</a:t>
            </a:r>
            <a:r>
              <a:rPr lang="cs-CZ" dirty="0" smtClean="0"/>
              <a:t> ruky, motorická a </a:t>
            </a:r>
            <a:r>
              <a:rPr lang="cs-CZ" dirty="0" err="1" smtClean="0"/>
              <a:t>senzomotorická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koordinace</a:t>
            </a:r>
            <a:r>
              <a:rPr lang="cs-CZ" dirty="0" smtClean="0"/>
              <a:t> a manuální </a:t>
            </a:r>
            <a:r>
              <a:rPr lang="cs-CZ" dirty="0" smtClean="0">
                <a:solidFill>
                  <a:srgbClr val="FF0000"/>
                </a:solidFill>
              </a:rPr>
              <a:t>zručnost</a:t>
            </a:r>
            <a:r>
              <a:rPr lang="cs-CZ" dirty="0" smtClean="0"/>
              <a:t>, rozvoj percepce, úroveň </a:t>
            </a:r>
            <a:r>
              <a:rPr lang="cs-CZ" dirty="0" smtClean="0">
                <a:solidFill>
                  <a:srgbClr val="FF0000"/>
                </a:solidFill>
              </a:rPr>
              <a:t>zrakového vnímání </a:t>
            </a:r>
            <a:r>
              <a:rPr lang="cs-CZ" dirty="0" smtClean="0"/>
              <a:t>– umožňuje dítěte úspěšně číst a psát, </a:t>
            </a:r>
            <a:r>
              <a:rPr lang="cs-CZ" dirty="0" smtClean="0">
                <a:solidFill>
                  <a:srgbClr val="FF0000"/>
                </a:solidFill>
              </a:rPr>
              <a:t>sluchové vnímání </a:t>
            </a:r>
            <a:r>
              <a:rPr lang="cs-CZ" dirty="0" smtClean="0"/>
              <a:t>– diferenciace, spolupráce obou hemisfér, </a:t>
            </a:r>
            <a:r>
              <a:rPr lang="cs-CZ" dirty="0" smtClean="0">
                <a:solidFill>
                  <a:srgbClr val="FF0000"/>
                </a:solidFill>
              </a:rPr>
              <a:t>kognitivní procesy </a:t>
            </a:r>
            <a:r>
              <a:rPr lang="cs-CZ" dirty="0" smtClean="0"/>
              <a:t>– konkrétní logické operace, emoční zralost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ŠKOLNÍ ZRALOSTI A PŘIPRAVENOSTI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Školní připravenost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smtClean="0"/>
              <a:t>- </a:t>
            </a:r>
            <a:r>
              <a:rPr lang="cs-CZ" dirty="0" smtClean="0"/>
              <a:t>Hodnota a smysl školního vzdělávání (nutný osobní příklad, životní styl rodiny)</a:t>
            </a:r>
          </a:p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smtClean="0"/>
              <a:t>- </a:t>
            </a:r>
            <a:r>
              <a:rPr lang="cs-CZ" dirty="0" smtClean="0"/>
              <a:t>Dostatečná úroveň dítěte při nástupu do školy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- Dostatečně rozvinutá schopnost verbální komunikace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r>
              <a:rPr lang="cs-CZ" dirty="0" smtClean="0"/>
              <a:t>- Orientace v systému hodnot a norem chování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	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DIAGNOSTIKA ŠKOLNÍ ZRALOSTI A PŘIPRAVENOSTI NA ŠKOLU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Oblasti, na které se diagnostika zaměřuje:</a:t>
            </a:r>
          </a:p>
          <a:p>
            <a:pPr>
              <a:buNone/>
            </a:pPr>
            <a:r>
              <a:rPr lang="cs-CZ" dirty="0" smtClean="0"/>
              <a:t>	- tělesná zdatnost</a:t>
            </a:r>
          </a:p>
          <a:p>
            <a:pPr>
              <a:buNone/>
            </a:pPr>
            <a:r>
              <a:rPr lang="cs-CZ" dirty="0" smtClean="0"/>
              <a:t>	- rozumová zralost</a:t>
            </a:r>
          </a:p>
          <a:p>
            <a:pPr>
              <a:buNone/>
            </a:pPr>
            <a:r>
              <a:rPr lang="cs-CZ" dirty="0" smtClean="0"/>
              <a:t>	- citová zralost</a:t>
            </a:r>
          </a:p>
          <a:p>
            <a:pPr>
              <a:buNone/>
            </a:pPr>
            <a:r>
              <a:rPr lang="cs-CZ" dirty="0" smtClean="0"/>
              <a:t>	- sociální zralost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Testy</a:t>
            </a:r>
          </a:p>
          <a:p>
            <a:pPr>
              <a:buNone/>
            </a:pPr>
            <a:r>
              <a:rPr lang="cs-CZ" dirty="0" smtClean="0"/>
              <a:t>	Orientační test školní zralosti: kresba mužské postavy, napodobení psacího písma a obkreslení určitého počtu bodů s daným umístěním v prostoru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Edfedtův</a:t>
            </a:r>
            <a:r>
              <a:rPr lang="cs-CZ" dirty="0" smtClean="0"/>
              <a:t> reverzní test, obrázkově-slovníková zkouška, </a:t>
            </a:r>
            <a:r>
              <a:rPr lang="cs-CZ" dirty="0" err="1" smtClean="0"/>
              <a:t>Vinelandská</a:t>
            </a:r>
            <a:r>
              <a:rPr lang="cs-CZ" dirty="0" smtClean="0"/>
              <a:t> škála sociální zralosti, </a:t>
            </a:r>
            <a:r>
              <a:rPr lang="cs-CZ" dirty="0" err="1" smtClean="0"/>
              <a:t>Wechslerovy</a:t>
            </a:r>
            <a:r>
              <a:rPr lang="cs-CZ" dirty="0" smtClean="0"/>
              <a:t> testy inteligence,..)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Přinosilová</a:t>
            </a:r>
            <a:r>
              <a:rPr lang="cs-CZ" dirty="0" smtClean="0"/>
              <a:t>, D. Diagnostika ve speciální pedagogice. </a:t>
            </a:r>
            <a:r>
              <a:rPr lang="cs-CZ" i="1" dirty="0" smtClean="0"/>
              <a:t>Texty k distančnímu vzdělávání. </a:t>
            </a:r>
            <a:r>
              <a:rPr lang="cs-CZ" dirty="0" smtClean="0"/>
              <a:t>Brno: </a:t>
            </a:r>
            <a:r>
              <a:rPr lang="cs-CZ" dirty="0" err="1" smtClean="0"/>
              <a:t>Paido</a:t>
            </a:r>
            <a:r>
              <a:rPr lang="cs-CZ" dirty="0" smtClean="0"/>
              <a:t>, 2007. </a:t>
            </a:r>
            <a:r>
              <a:rPr lang="cs-CZ" smtClean="0"/>
              <a:t>ISBN 978-80-7315-142-3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Diagnostika </a:t>
            </a:r>
            <a:r>
              <a:rPr lang="cs-CZ" dirty="0" smtClean="0"/>
              <a:t>– je poznávacím procesem, jehož cílem je co nejdokonalejší </a:t>
            </a:r>
            <a:r>
              <a:rPr lang="cs-CZ" b="1" dirty="0" smtClean="0"/>
              <a:t>poznání</a:t>
            </a:r>
            <a:r>
              <a:rPr lang="cs-CZ" dirty="0" smtClean="0"/>
              <a:t> daného předmětu či objektu našeho zájmu, a to všech jeho důležitých znaků a charakteristik a jejich vzájemných vztahů a souvislostí. Výsledkem tohoto poznání je </a:t>
            </a:r>
            <a:r>
              <a:rPr lang="cs-CZ" dirty="0" smtClean="0">
                <a:solidFill>
                  <a:schemeClr val="tx2"/>
                </a:solidFill>
              </a:rPr>
              <a:t>diagnóza</a:t>
            </a:r>
            <a:r>
              <a:rPr lang="cs-CZ" dirty="0" smtClean="0"/>
              <a:t>. </a:t>
            </a:r>
          </a:p>
          <a:p>
            <a:r>
              <a:rPr lang="cs-CZ" dirty="0" err="1" smtClean="0">
                <a:solidFill>
                  <a:schemeClr val="tx2"/>
                </a:solidFill>
              </a:rPr>
              <a:t>Speciálněpedagogická</a:t>
            </a:r>
            <a:r>
              <a:rPr lang="cs-CZ" dirty="0" smtClean="0">
                <a:solidFill>
                  <a:schemeClr val="tx2"/>
                </a:solidFill>
              </a:rPr>
              <a:t> diagnostika </a:t>
            </a:r>
            <a:r>
              <a:rPr lang="cs-CZ" dirty="0" smtClean="0"/>
              <a:t>– užší vymezení, provádí přímo speciální pedagog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Diagnostika ve speciální pedagogice </a:t>
            </a:r>
            <a:r>
              <a:rPr lang="cs-CZ" dirty="0" smtClean="0"/>
              <a:t>– širší vymezení, zahrnuje komplexní diagnostiku (lékařská, psychologická, sociální a </a:t>
            </a:r>
            <a:r>
              <a:rPr lang="cs-CZ" dirty="0" err="1" smtClean="0"/>
              <a:t>speciálněpedagogická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CÍL DIAGNOSTIKY VE SPECIÁLNÍ PEDAGOGICE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nejdokonaleji poznat člověka s postižením.</a:t>
            </a:r>
          </a:p>
          <a:p>
            <a:r>
              <a:rPr lang="cs-CZ" dirty="0" smtClean="0"/>
              <a:t>Získání co nejvíce informací o osobnosti jedince a jeho možnostech v oblasti vzdělavatelnosti a vychovatelnosti</a:t>
            </a:r>
          </a:p>
          <a:p>
            <a:r>
              <a:rPr lang="cs-CZ" dirty="0" smtClean="0"/>
              <a:t>Podle cílů lze diagnostiku dělit: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chemeClr val="tx2"/>
                </a:solidFill>
              </a:rPr>
              <a:t>dg. globální  </a:t>
            </a:r>
            <a:r>
              <a:rPr lang="cs-CZ" dirty="0" smtClean="0"/>
              <a:t>- zaměřena na celou osobnost vzhledem k </a:t>
            </a:r>
            <a:r>
              <a:rPr lang="cs-CZ" dirty="0" err="1" smtClean="0"/>
              <a:t>vých.vzděl</a:t>
            </a:r>
            <a:r>
              <a:rPr lang="cs-CZ" dirty="0" smtClean="0"/>
              <a:t>. procesu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 smtClean="0">
                <a:solidFill>
                  <a:schemeClr val="tx2"/>
                </a:solidFill>
              </a:rPr>
              <a:t>dg. parciální </a:t>
            </a:r>
            <a:r>
              <a:rPr lang="cs-CZ" dirty="0" smtClean="0"/>
              <a:t>– zaměřuje se pouze na aktuální projevy (jemná motorika,…)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DĚLENÍ</a:t>
            </a:r>
            <a:endParaRPr lang="cs-CZ" dirty="0"/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Podle časového sledu provádění</a:t>
            </a:r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Vstupní</a:t>
            </a: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Průběžná</a:t>
            </a:r>
            <a:endParaRPr lang="cs-CZ" dirty="0"/>
          </a:p>
          <a:p>
            <a:pPr>
              <a:lnSpc>
                <a:spcPct val="90000"/>
              </a:lnSpc>
              <a:buNone/>
            </a:pPr>
            <a:r>
              <a:rPr lang="cs-CZ" dirty="0" smtClean="0"/>
              <a:t>	Výstupní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Podle druhu postižení </a:t>
            </a:r>
            <a:r>
              <a:rPr lang="cs-CZ" dirty="0" smtClean="0"/>
              <a:t>– </a:t>
            </a:r>
            <a:r>
              <a:rPr lang="cs-CZ" dirty="0" err="1" smtClean="0"/>
              <a:t>somatopedická</a:t>
            </a:r>
            <a:r>
              <a:rPr lang="cs-CZ" dirty="0" smtClean="0"/>
              <a:t>, </a:t>
            </a:r>
            <a:r>
              <a:rPr lang="cs-CZ" dirty="0" err="1" smtClean="0"/>
              <a:t>psychopedická</a:t>
            </a:r>
            <a:r>
              <a:rPr lang="cs-CZ" dirty="0" smtClean="0"/>
              <a:t>, ….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Podle věku klienta </a:t>
            </a:r>
            <a:r>
              <a:rPr lang="cs-CZ" dirty="0" smtClean="0"/>
              <a:t>– raného a předškolního věku, školního věku, dospělosti, stáří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Diferenciální diagnostika - </a:t>
            </a:r>
            <a:r>
              <a:rPr lang="cs-CZ" dirty="0" smtClean="0"/>
              <a:t>hovoříme </a:t>
            </a:r>
            <a:r>
              <a:rPr lang="cs-CZ" dirty="0"/>
              <a:t>o ní tehdy, když zjištěné charakteristiky dostatečně nenaznačují, o kterou diagnózu by se mohlo jednat. Např. odlišení hluchoty od mentální retardace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DIAGNOSTICKÉ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chemeClr val="tx2"/>
                </a:solidFill>
              </a:rPr>
              <a:t>Metody obecné 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Rodinná</a:t>
            </a:r>
            <a:r>
              <a:rPr lang="cs-CZ" dirty="0" smtClean="0"/>
              <a:t> anamnéza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Osobní</a:t>
            </a:r>
            <a:r>
              <a:rPr lang="cs-CZ" dirty="0" smtClean="0"/>
              <a:t> anamnéza (informace o jedinci od </a:t>
            </a:r>
            <a:r>
              <a:rPr lang="cs-CZ" dirty="0" err="1" smtClean="0"/>
              <a:t>ranného</a:t>
            </a:r>
            <a:r>
              <a:rPr lang="cs-CZ" dirty="0" smtClean="0"/>
              <a:t> dětství do současnosti. Biologický, neuropsychologický a sociální vývoj)</a:t>
            </a:r>
          </a:p>
          <a:p>
            <a:r>
              <a:rPr lang="cs-CZ" dirty="0" err="1" smtClean="0">
                <a:solidFill>
                  <a:schemeClr val="tx2"/>
                </a:solidFill>
              </a:rPr>
              <a:t>Katamnéza</a:t>
            </a:r>
            <a:r>
              <a:rPr lang="cs-CZ" dirty="0" smtClean="0"/>
              <a:t> – příčiny opakovaného objevení se nežádoucích projevů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SPECIÁLNÍ 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Pozorování </a:t>
            </a:r>
            <a:r>
              <a:rPr lang="cs-CZ" dirty="0" smtClean="0"/>
              <a:t>– plánovité, systematické, soustředěné, objektivní, přesné, diskrétní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Metody explorační </a:t>
            </a:r>
            <a:r>
              <a:rPr lang="cs-CZ" dirty="0" smtClean="0"/>
              <a:t>– rozhovor, dotazník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Diagnostické zkoušky </a:t>
            </a:r>
            <a:r>
              <a:rPr lang="cs-CZ" dirty="0" smtClean="0"/>
              <a:t>– ústní  -zaměřují se na vědomosti, nebo úroveň mluvené řeči, písemné – úroveň vědomostí, úroveň psaní a kvalitu jeho osvojení, analýzu chyb,  praktické  -</a:t>
            </a:r>
            <a:r>
              <a:rPr lang="cs-CZ" dirty="0" err="1" smtClean="0"/>
              <a:t>fce</a:t>
            </a:r>
            <a:r>
              <a:rPr lang="cs-CZ" dirty="0" smtClean="0"/>
              <a:t> smyslů, lateralita, motorika</a:t>
            </a: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Testové metody </a:t>
            </a:r>
            <a:r>
              <a:rPr lang="cs-CZ" dirty="0" smtClean="0"/>
              <a:t>– zkouška skládající se z různých úkolů – standardizované (poskytují normu), nestandardizované, upravené (pro </a:t>
            </a:r>
            <a:r>
              <a:rPr lang="cs-CZ" dirty="0" err="1" smtClean="0"/>
              <a:t>Zp</a:t>
            </a:r>
            <a:r>
              <a:rPr lang="cs-CZ" dirty="0" smtClean="0"/>
              <a:t>,…)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SPECIÁLNÍ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tx2"/>
                </a:solidFill>
              </a:rPr>
              <a:t>Analýza výsledků činnosti </a:t>
            </a:r>
            <a:r>
              <a:rPr lang="cs-CZ" sz="2800" dirty="0" smtClean="0"/>
              <a:t>– informace o stupni osvojení požadovaných vědomostí a dovedností (písemné práce,výtvarné a pracovní činnosti). Sledujeme obsahovou i formální úroveň.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tx2"/>
                </a:solidFill>
              </a:rPr>
              <a:t>Kazuistika </a:t>
            </a:r>
            <a:r>
              <a:rPr lang="cs-CZ" sz="2800" dirty="0" smtClean="0"/>
              <a:t>– studium všech dostupných materiálů. Jedná se o pomocnou, sumarizační metodu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tx2"/>
                </a:solidFill>
              </a:rPr>
              <a:t>Přístrojové metody </a:t>
            </a:r>
            <a:r>
              <a:rPr lang="cs-CZ" sz="2800" dirty="0" smtClean="0"/>
              <a:t>– registrace a kvantifikace určitých výkonů, vlastností nebo funkcí. Např. audiometrie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OBLASTI DIAGNOSTIKY VE SPECIÁLNÍ PEDAGOGICE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Hrubá motorika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Jemná motorika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tx2"/>
                </a:solidFill>
              </a:rPr>
              <a:t>Grafomotorika</a:t>
            </a:r>
            <a:r>
              <a:rPr lang="cs-CZ" sz="2400" dirty="0" smtClean="0">
                <a:solidFill>
                  <a:schemeClr val="tx2"/>
                </a:solidFill>
              </a:rPr>
              <a:t> a kresba </a:t>
            </a:r>
            <a:r>
              <a:rPr lang="cs-CZ" sz="2400" dirty="0" smtClean="0"/>
              <a:t>– např. test kresby lidské postavy, test obkreslování, kresba rodiny, kresba začarované rodiny)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Lateralita</a:t>
            </a:r>
            <a:r>
              <a:rPr lang="cs-CZ" sz="2400" dirty="0" smtClean="0"/>
              <a:t> – vyhraňuje se mezi 3 – 4 rokem</a:t>
            </a:r>
          </a:p>
          <a:p>
            <a:pPr>
              <a:lnSpc>
                <a:spcPct val="90000"/>
              </a:lnSpc>
            </a:pPr>
            <a:r>
              <a:rPr lang="cs-CZ" sz="2400" dirty="0" err="1" smtClean="0">
                <a:solidFill>
                  <a:schemeClr val="tx2"/>
                </a:solidFill>
              </a:rPr>
              <a:t>Sebeobslužné</a:t>
            </a:r>
            <a:r>
              <a:rPr lang="cs-CZ" sz="2400" dirty="0" smtClean="0">
                <a:solidFill>
                  <a:schemeClr val="tx2"/>
                </a:solidFill>
              </a:rPr>
              <a:t> činnosti </a:t>
            </a:r>
            <a:r>
              <a:rPr lang="cs-CZ" sz="2400" dirty="0" smtClean="0"/>
              <a:t>– stravovací úkony, hygienické návyky, oblékání a obouvání 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Sociální a citová oblast - </a:t>
            </a:r>
            <a:r>
              <a:rPr lang="cs-CZ" sz="2400" dirty="0" smtClean="0"/>
              <a:t>úroveň sociability</a:t>
            </a:r>
            <a:endParaRPr lang="cs-CZ" sz="24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Rozumové schopnosti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Komunikační schopnosti – </a:t>
            </a:r>
            <a:r>
              <a:rPr lang="cs-CZ" sz="2400" dirty="0" smtClean="0"/>
              <a:t>verbální (obsahová, formální stránka – logopedie), neverbální </a:t>
            </a:r>
            <a:endParaRPr lang="cs-CZ" sz="2400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Rodinné prostředí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Hra </a:t>
            </a:r>
            <a:r>
              <a:rPr lang="cs-CZ" sz="2400" dirty="0" smtClean="0"/>
              <a:t>– komentování </a:t>
            </a:r>
            <a:r>
              <a:rPr lang="cs-CZ" sz="2400" dirty="0" err="1" smtClean="0"/>
              <a:t>hrové</a:t>
            </a:r>
            <a:r>
              <a:rPr lang="cs-CZ" sz="2400" dirty="0" smtClean="0"/>
              <a:t> činnosti při individuální hře dítěte, verbální komunikace s ostatními  dětmi při skupinové hře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Dramatizace a hraní rolí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Reprodukce říkanek, básniček, písniček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Leporela, dětské knížky, obrázky, encyklopedie, časopisy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Kresba</a:t>
            </a:r>
            <a:r>
              <a:rPr lang="cs-CZ" sz="2400" dirty="0" smtClean="0"/>
              <a:t>  - volná, </a:t>
            </a:r>
            <a:r>
              <a:rPr lang="cs-CZ" sz="2400" dirty="0" err="1" smtClean="0"/>
              <a:t>tématická</a:t>
            </a:r>
            <a:r>
              <a:rPr lang="cs-CZ" sz="2400" dirty="0" smtClean="0"/>
              <a:t>, individuální, skupinová.Po skončení kresby rozhovor nad obrázkem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Televize, video, rozhlas, počítačové programy </a:t>
            </a:r>
            <a:r>
              <a:rPr lang="cs-CZ" sz="2400" dirty="0" smtClean="0"/>
              <a:t>– pečlivě vybírat z nabídky programů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</TotalTime>
  <Words>672</Words>
  <Application>Microsoft Office PowerPoint</Application>
  <PresentationFormat>Předvádění na obrazovce (4:3)</PresentationFormat>
  <Paragraphs>82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DIAGNOSTIKA VE SPECIÁLNÍ PEDAGOGICE</vt:lpstr>
      <vt:lpstr>POJMY</vt:lpstr>
      <vt:lpstr>CÍL DIAGNOSTIKY VE SPECIÁLNÍ PEDAGOGICE</vt:lpstr>
      <vt:lpstr>DĚLENÍ</vt:lpstr>
      <vt:lpstr>DIAGNOSTICKÉ METODY</vt:lpstr>
      <vt:lpstr>SPECIÁLNÍ  METODY</vt:lpstr>
      <vt:lpstr>SPECIÁLNÍ METODY</vt:lpstr>
      <vt:lpstr>HLAVNÍ OBLASTI DIAGNOSTIKY VE SPECIÁLNÍ PEDAGOGICE</vt:lpstr>
      <vt:lpstr>METODY</vt:lpstr>
      <vt:lpstr>VYBRANÉ DIAGNOSTICKÉ SITUACE</vt:lpstr>
      <vt:lpstr>DIAGNOSTIKA DLE JEDNOSTLIVÝCH OBDOBÍ VÝVOJE</vt:lpstr>
      <vt:lpstr>DIAGNOSTIKA ŠKOLNÍ ZRALOSTI A PŘIPRAVENOSTI NA ŠKOLU</vt:lpstr>
      <vt:lpstr>DIAGNOSTIKA ŠKOLNÍ ZRALOSTI A PŘIPRAVENOSTI NA ŠKOLU</vt:lpstr>
      <vt:lpstr>DIAGNOSTIKA ŠKOLNÍ ZRALOSTI A PŘIPRAVENOSTI NA ŠKOLU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VE SPECIÁLNÍ PEDAGOGICE</dc:title>
  <dc:creator>Your User Name</dc:creator>
  <cp:lastModifiedBy>Your User Name</cp:lastModifiedBy>
  <cp:revision>15</cp:revision>
  <dcterms:created xsi:type="dcterms:W3CDTF">2011-09-03T11:46:52Z</dcterms:created>
  <dcterms:modified xsi:type="dcterms:W3CDTF">2011-11-02T10:57:09Z</dcterms:modified>
</cp:coreProperties>
</file>