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F0BE47-F796-435D-8A3E-F6AF45A91FA8}" type="datetimeFigureOut">
              <a:rPr lang="cs-CZ" smtClean="0"/>
              <a:pPr/>
              <a:t>3.2.2012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D5DB051-1696-4493-8516-BE1A14F94E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SYSTÉM ŠKOLSKÝCH ZAŘÍZENÍ PRO VÝKON ÚSTAVNÍ A OCHRANNÉ VÝCHOVY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Od 3-18/19 let, poskytují výchovu a vzdělávání. Na základě rozhodnutí soudu o ústavní výchově, ochranné výchově, předběžného opatření</a:t>
            </a:r>
          </a:p>
          <a:p>
            <a:pPr lvl="0"/>
            <a:r>
              <a:rPr lang="cs-CZ" b="1" dirty="0" smtClean="0"/>
              <a:t>diagnostický ústav</a:t>
            </a:r>
          </a:p>
          <a:p>
            <a:pPr lvl="0"/>
            <a:r>
              <a:rPr lang="cs-CZ" b="1" dirty="0" smtClean="0"/>
              <a:t>dětský domov</a:t>
            </a:r>
          </a:p>
          <a:p>
            <a:pPr lvl="0"/>
            <a:r>
              <a:rPr lang="cs-CZ" b="1" dirty="0" smtClean="0"/>
              <a:t>dětský domov se školou</a:t>
            </a:r>
          </a:p>
          <a:p>
            <a:pPr lvl="0"/>
            <a:r>
              <a:rPr lang="cs-CZ" b="1" dirty="0" smtClean="0"/>
              <a:t>výchovný ústav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142984"/>
            <a:ext cx="7901014" cy="521257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b="1" dirty="0" smtClean="0">
                <a:solidFill>
                  <a:schemeClr val="accent4"/>
                </a:solidFill>
              </a:rPr>
              <a:t>Krátkodobý pobyt, </a:t>
            </a:r>
            <a:r>
              <a:rPr lang="cs-CZ" b="1" dirty="0" smtClean="0"/>
              <a:t>zpravidla 8 týdnů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Provádí </a:t>
            </a:r>
            <a:r>
              <a:rPr lang="cs-CZ" b="1" dirty="0" smtClean="0"/>
              <a:t>komplexní diagnostiku - na jejím základě umísťuje do školského zařízení, na žádost rodičů poskytuje preventivně-výchovnou péči, pečuje o děti s nařízenou ÚV nebo OV zadržených na útěku z jiných zařízení nebo od rodičů.</a:t>
            </a:r>
          </a:p>
          <a:p>
            <a:pPr lvl="0"/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Plní úkoly:</a:t>
            </a:r>
            <a:r>
              <a:rPr lang="cs-CZ" b="1" dirty="0" smtClean="0"/>
              <a:t>	diagnostické, vzdělávací, terapeutické, výchovné a sociální, organizační a koordinační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Navrhuje</a:t>
            </a:r>
            <a:r>
              <a:rPr lang="cs-CZ" b="1" dirty="0" smtClean="0"/>
              <a:t> „program rozvoje osobnosti“-umísťuje dítě do dětského domova,  dětského domova se školou, výchovného ústavu. Každé dítě (mimo dětí bez závažných poruch chování, z kojeneckého ústavu)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DĚTSKÝ DOMOV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357298"/>
            <a:ext cx="7972452" cy="5000660"/>
          </a:xfrm>
        </p:spPr>
        <p:txBody>
          <a:bodyPr/>
          <a:lstStyle/>
          <a:p>
            <a:pPr lvl="0"/>
            <a:r>
              <a:rPr lang="cs-CZ" sz="3200" b="1" dirty="0" smtClean="0">
                <a:solidFill>
                  <a:schemeClr val="accent4"/>
                </a:solidFill>
              </a:rPr>
              <a:t>Děti 3-18 let (</a:t>
            </a:r>
            <a:r>
              <a:rPr lang="cs-CZ" sz="3200" b="1" dirty="0" smtClean="0"/>
              <a:t>nezletilé matky spolu s jejich dětmi) s nařízenou ÚV, nemají závažné poruchy chování, umístěny jsou ze sociálních důvodů (rodiče nemohou/neumí se postarat o dítě)</a:t>
            </a:r>
          </a:p>
          <a:p>
            <a:pPr lvl="0"/>
            <a:r>
              <a:rPr lang="cs-CZ" sz="3200" b="1" dirty="0" smtClean="0">
                <a:solidFill>
                  <a:schemeClr val="accent4"/>
                </a:solidFill>
              </a:rPr>
              <a:t>Plní </a:t>
            </a:r>
            <a:r>
              <a:rPr lang="cs-CZ" sz="3200" b="1" dirty="0" smtClean="0"/>
              <a:t>úkoly výchovné, vzdělávací, sociální</a:t>
            </a:r>
          </a:p>
          <a:p>
            <a:pPr lvl="0"/>
            <a:r>
              <a:rPr lang="cs-CZ" sz="3200" b="1" dirty="0" smtClean="0"/>
              <a:t>rodinné skupiny 6-8 dětí, do škol dochází mimo DD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DĚTSKÝ DOMOV SE ŠKOLOU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6 let - ukončení povinné školní docházky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Edukace</a:t>
            </a:r>
            <a:r>
              <a:rPr lang="cs-CZ" b="1" dirty="0" smtClean="0"/>
              <a:t> pro děti: s nařízenou ÚV se závažnými poruchami chování nebo s duševní poruchou  vyžadují výchovně-léčebnou péči nebo s uloženou OV a nezletilé matky s poruchami chování, duševní poruchou se svými dětmi.</a:t>
            </a:r>
          </a:p>
          <a:p>
            <a:pPr lvl="0"/>
            <a:r>
              <a:rPr lang="cs-CZ" b="1" dirty="0" smtClean="0"/>
              <a:t>Pokud porucha pokračuje po ukončení </a:t>
            </a:r>
            <a:r>
              <a:rPr lang="cs-CZ" b="1" dirty="0" err="1" smtClean="0"/>
              <a:t>šk</a:t>
            </a:r>
            <a:r>
              <a:rPr lang="cs-CZ" b="1" dirty="0" smtClean="0"/>
              <a:t>. Docházky, bývají přeřazeni do VÚ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4000" b="1" dirty="0" smtClean="0">
                <a:solidFill>
                  <a:schemeClr val="accent4"/>
                </a:solidFill>
              </a:rPr>
              <a:t>Od 15 let </a:t>
            </a:r>
            <a:r>
              <a:rPr lang="cs-CZ" sz="4000" b="1" dirty="0" smtClean="0"/>
              <a:t>(od 12 let při závažných případech) se závažnou poruchou chování, kde byla nařízena ÚV nebo OV)</a:t>
            </a:r>
          </a:p>
          <a:p>
            <a:pPr lvl="0"/>
            <a:r>
              <a:rPr lang="cs-CZ" sz="4000" b="1" dirty="0" smtClean="0">
                <a:solidFill>
                  <a:schemeClr val="accent4"/>
                </a:solidFill>
              </a:rPr>
              <a:t>Plní</a:t>
            </a:r>
            <a:r>
              <a:rPr lang="cs-CZ" sz="4000" b="1" dirty="0" smtClean="0"/>
              <a:t> úkoly výchovné, vzdělávací, sociální</a:t>
            </a:r>
          </a:p>
          <a:p>
            <a:pPr lvl="0"/>
            <a:r>
              <a:rPr lang="cs-CZ" sz="4000" b="1" dirty="0" smtClean="0">
                <a:solidFill>
                  <a:schemeClr val="accent4"/>
                </a:solidFill>
              </a:rPr>
              <a:t>Součástí </a:t>
            </a:r>
            <a:r>
              <a:rPr lang="cs-CZ" sz="4000" b="1" dirty="0" smtClean="0"/>
              <a:t>je základní škola, popř. střední škola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Pipeková</a:t>
            </a:r>
            <a:r>
              <a:rPr lang="cs-CZ" dirty="0" smtClean="0"/>
              <a:t>, J. (</a:t>
            </a:r>
            <a:r>
              <a:rPr lang="cs-CZ" dirty="0" err="1" smtClean="0"/>
              <a:t>ed</a:t>
            </a:r>
            <a:r>
              <a:rPr lang="cs-CZ" dirty="0" smtClean="0"/>
              <a:t>.). </a:t>
            </a:r>
            <a:r>
              <a:rPr lang="cs-CZ" i="1" dirty="0" smtClean="0"/>
              <a:t>Kapitoly ze speciální pedagogiky.</a:t>
            </a:r>
            <a:r>
              <a:rPr lang="cs-CZ" dirty="0" smtClean="0"/>
              <a:t> Brno : </a:t>
            </a:r>
            <a:r>
              <a:rPr lang="cs-CZ" dirty="0" err="1" smtClean="0"/>
              <a:t>Paido</a:t>
            </a:r>
            <a:r>
              <a:rPr lang="cs-CZ" dirty="0" smtClean="0"/>
              <a:t>, 2006. ISBN 80-7315-120-0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 err="1" smtClean="0">
                <a:solidFill>
                  <a:schemeClr val="accent4"/>
                </a:solidFill>
              </a:rPr>
              <a:t>Etopedie</a:t>
            </a:r>
            <a:r>
              <a:rPr lang="cs-CZ" dirty="0" smtClean="0">
                <a:solidFill>
                  <a:schemeClr val="accent4"/>
                </a:solidFill>
              </a:rPr>
              <a:t> </a:t>
            </a:r>
            <a:r>
              <a:rPr lang="cs-CZ" dirty="0" smtClean="0"/>
              <a:t>- zabývá se edukací, reedukací a zkoumáním jedinců s rizikem poruch emocí nebo chování a s poruchami emocí nebo chování. Předmětem </a:t>
            </a:r>
            <a:r>
              <a:rPr lang="cs-CZ" dirty="0" err="1" smtClean="0"/>
              <a:t>etopedie</a:t>
            </a:r>
            <a:r>
              <a:rPr lang="cs-CZ" dirty="0" smtClean="0"/>
              <a:t> je proces edukace. </a:t>
            </a:r>
            <a:r>
              <a:rPr lang="cs-CZ" dirty="0" err="1" smtClean="0"/>
              <a:t>Ethos</a:t>
            </a:r>
            <a:r>
              <a:rPr lang="cs-CZ" dirty="0" smtClean="0"/>
              <a:t> – mrav, nebo </a:t>
            </a:r>
            <a:r>
              <a:rPr lang="cs-CZ" dirty="0" err="1" smtClean="0"/>
              <a:t>éthos</a:t>
            </a:r>
            <a:r>
              <a:rPr lang="cs-CZ" dirty="0" smtClean="0"/>
              <a:t> – zvyk, </a:t>
            </a:r>
            <a:r>
              <a:rPr lang="cs-CZ" dirty="0" err="1" smtClean="0"/>
              <a:t>paidea</a:t>
            </a:r>
            <a:r>
              <a:rPr lang="cs-CZ" dirty="0" smtClean="0"/>
              <a:t> – výchova</a:t>
            </a:r>
          </a:p>
          <a:p>
            <a:pPr lvl="0"/>
            <a:r>
              <a:rPr lang="cs-CZ" dirty="0" smtClean="0">
                <a:solidFill>
                  <a:schemeClr val="accent4"/>
                </a:solidFill>
              </a:rPr>
              <a:t>Současné pojetí poruchy emocí a chování zohledňuje </a:t>
            </a:r>
            <a:r>
              <a:rPr lang="cs-CZ" dirty="0" smtClean="0">
                <a:solidFill>
                  <a:schemeClr val="tx2"/>
                </a:solidFill>
              </a:rPr>
              <a:t>- </a:t>
            </a:r>
            <a:r>
              <a:rPr lang="cs-CZ" dirty="0" smtClean="0"/>
              <a:t>celkovou životní a sociální situaci dítěte, ale i potencialitu dítěte (zvažuje dopad poruchy emocí a chování do vzdělávání, míru znevýhodnění)</a:t>
            </a:r>
          </a:p>
          <a:p>
            <a:pPr lvl="0"/>
            <a:endParaRPr lang="cs-CZ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ODLIŠNOSTI ETOPEDIE OD OSTATNÍCH SPRCIÁLNĚPEDAGOGICKÝCH DISCIPLÍN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Termiologie</a:t>
            </a:r>
            <a:r>
              <a:rPr lang="cs-CZ" dirty="0" smtClean="0"/>
              <a:t> – nevychází tolik z medicínské terminologie, přejímá termíny z psychiatrie, sociologie, práva,…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Charakter postiženého jedince – </a:t>
            </a:r>
            <a:r>
              <a:rPr lang="cs-CZ" dirty="0" smtClean="0"/>
              <a:t>převažují jedinci s poškozením získaným v průběhu života, pro nápravu je významnější vnitřní předpoklad než-li intenzita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Segregační tendence intervence 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3 rámcové fáze: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Prevence </a:t>
            </a:r>
            <a:r>
              <a:rPr lang="cs-CZ" dirty="0" smtClean="0"/>
              <a:t>– ve školách a školských zařízeních hlavního proudu (preventivní aktivity  a opatření, diagnostika, poradenská práce)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Intervence</a:t>
            </a:r>
            <a:r>
              <a:rPr lang="cs-CZ" dirty="0" smtClean="0"/>
              <a:t> – ve školách a školských zařízeních hlavního proudu, těžiště je ale v zařízeních preventivně-výchovné péče (diagnostika, intervence – pro žáky, rodiče, vychovatele, dlouhodobé vedení)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Rehabilitace (resocializace)</a:t>
            </a:r>
            <a:r>
              <a:rPr lang="cs-CZ" dirty="0" smtClean="0"/>
              <a:t> – ve školských zařízeních pro výkon ochranné a ústavní výchovy, těžiště působení je v reedukaci. Současně  probíhá i vzdělávání, které směřuje  k profesní orientaci jedince. </a:t>
            </a:r>
            <a:endParaRPr lang="cs-CZ" dirty="0" smtClean="0">
              <a:solidFill>
                <a:schemeClr val="accent4"/>
              </a:solidFill>
            </a:endParaRPr>
          </a:p>
          <a:p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CÍLE SPECIÁLNĚPEDAGOGICKÉHO PROCESU ETOPEDIE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accent4"/>
                </a:solidFill>
              </a:rPr>
              <a:t>Optimalizace</a:t>
            </a:r>
            <a:r>
              <a:rPr lang="cs-CZ" b="1" dirty="0" smtClean="0"/>
              <a:t> životních perspektiv jedince s poruchou emocí a chování,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Efektivita</a:t>
            </a:r>
            <a:r>
              <a:rPr lang="cs-CZ" b="1" dirty="0" smtClean="0"/>
              <a:t> </a:t>
            </a:r>
            <a:r>
              <a:rPr lang="cs-CZ" b="1" smtClean="0"/>
              <a:t>výuky  </a:t>
            </a:r>
            <a:r>
              <a:rPr lang="cs-CZ" b="1" dirty="0" smtClean="0"/>
              <a:t>(předškolní, základní, střední),</a:t>
            </a:r>
          </a:p>
          <a:p>
            <a:pPr lvl="0"/>
            <a:r>
              <a:rPr lang="cs-CZ" b="1" dirty="0" smtClean="0"/>
              <a:t>Efektivní výuka předchází vytváření bariér v dosažení odpovídajícího </a:t>
            </a:r>
            <a:r>
              <a:rPr lang="cs-CZ" b="1" dirty="0" smtClean="0">
                <a:solidFill>
                  <a:schemeClr val="accent4"/>
                </a:solidFill>
              </a:rPr>
              <a:t>vzdělání </a:t>
            </a:r>
            <a:r>
              <a:rPr lang="cs-CZ" b="1" dirty="0" smtClean="0"/>
              <a:t>- předpoklad dobré kvality života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SOUČASNÉ NÁZVOSLOVÍ V ETOPEDII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accent4"/>
                </a:solidFill>
              </a:rPr>
              <a:t>Problémové chování </a:t>
            </a:r>
            <a:r>
              <a:rPr lang="cs-CZ" dirty="0" smtClean="0"/>
              <a:t>(</a:t>
            </a:r>
            <a:r>
              <a:rPr lang="cs-CZ" dirty="0" err="1" smtClean="0"/>
              <a:t>emotional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behavioural</a:t>
            </a:r>
            <a:r>
              <a:rPr lang="cs-CZ" dirty="0" smtClean="0"/>
              <a:t> </a:t>
            </a:r>
            <a:r>
              <a:rPr lang="cs-CZ" dirty="0" err="1" smtClean="0"/>
              <a:t>difficulties</a:t>
            </a:r>
            <a:r>
              <a:rPr lang="cs-CZ" dirty="0" smtClean="0"/>
              <a:t>) – termín ukazuje na nežádoucí chování jako na fenomén, který není trvalý, podporuje myšlenku společné edukace jedinců s problémovým chování v hlavním vzdělávacím proudu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Riziková mládež </a:t>
            </a:r>
            <a:r>
              <a:rPr lang="cs-CZ" dirty="0" smtClean="0"/>
              <a:t>– </a:t>
            </a:r>
            <a:r>
              <a:rPr lang="cs-CZ" dirty="0" err="1" smtClean="0"/>
              <a:t>mládež</a:t>
            </a:r>
            <a:r>
              <a:rPr lang="cs-CZ" dirty="0" smtClean="0"/>
              <a:t>, která je ohrožena rizikem kriminálního chování. </a:t>
            </a:r>
            <a:r>
              <a:rPr lang="cs-CZ" i="1" dirty="0" smtClean="0"/>
              <a:t>Mladí lidé, zakopávající na prahu dospělosti. </a:t>
            </a:r>
            <a:r>
              <a:rPr lang="cs-CZ" dirty="0" smtClean="0"/>
              <a:t>Též termín </a:t>
            </a:r>
            <a:r>
              <a:rPr lang="cs-CZ" dirty="0" smtClean="0">
                <a:solidFill>
                  <a:schemeClr val="accent4"/>
                </a:solidFill>
              </a:rPr>
              <a:t>ohrožená mládež</a:t>
            </a:r>
          </a:p>
          <a:p>
            <a:r>
              <a:rPr lang="cs-CZ" dirty="0" smtClean="0">
                <a:solidFill>
                  <a:schemeClr val="accent4"/>
                </a:solidFill>
              </a:rPr>
              <a:t>Dispozice k poruchám chování – (</a:t>
            </a:r>
            <a:r>
              <a:rPr lang="cs-CZ" dirty="0" smtClean="0"/>
              <a:t>proti termínu poruchy chování – nekompromisní, stigmatizující)</a:t>
            </a:r>
            <a:endParaRPr lang="cs-CZ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EDUKACE JEDINCŮ S ÚSTAVNÍ A OCHRANNOU VÝCHOVOU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4"/>
                </a:solidFill>
              </a:rPr>
              <a:t>Stát nahrazuje rodinnou péči institucionální formou, zajišťuje výchovu i vzdělávání </a:t>
            </a:r>
          </a:p>
          <a:p>
            <a:pPr lvl="0"/>
            <a:r>
              <a:rPr lang="cs-CZ" b="1" dirty="0" smtClean="0"/>
              <a:t>pro neschopnost rodičů zajistit podmínky pro zdárný vývoj dítěte,</a:t>
            </a:r>
          </a:p>
          <a:p>
            <a:pPr lvl="0"/>
            <a:r>
              <a:rPr lang="cs-CZ" b="1" dirty="0" smtClean="0"/>
              <a:t>porucha chování ohrožuje zdárný vývoj dítěte; porušování zákonných norem; chování - jako trestný čin,</a:t>
            </a:r>
          </a:p>
          <a:p>
            <a:pPr lvl="0"/>
            <a:r>
              <a:rPr lang="cs-CZ" b="1" dirty="0" smtClean="0"/>
              <a:t>dítě porušuje zákonné normy a je trestně odpovědné - ÚV a OV je alternativní trest,</a:t>
            </a:r>
          </a:p>
          <a:p>
            <a:pPr lvl="0"/>
            <a:r>
              <a:rPr lang="cs-CZ" b="1" dirty="0" smtClean="0"/>
              <a:t>dítě mezi 12-15 rokem v důsledku poruchy chování porušuje zákonné normy - dospělému by byl uložen výjimečný trest.</a:t>
            </a:r>
          </a:p>
          <a:p>
            <a:pPr lvl="0">
              <a:buNone/>
            </a:pPr>
            <a:r>
              <a:rPr lang="cs-CZ" b="1" dirty="0" smtClean="0">
                <a:solidFill>
                  <a:schemeClr val="accent4"/>
                </a:solidFill>
              </a:rPr>
              <a:t>Úmluva o právech dítěte 1991, čl. 3</a:t>
            </a:r>
            <a:r>
              <a:rPr lang="cs-CZ" b="1" dirty="0" smtClean="0"/>
              <a:t>: stát plní povinnost </a:t>
            </a:r>
            <a:r>
              <a:rPr lang="cs-CZ" b="1" i="1" dirty="0" smtClean="0"/>
              <a:t>„zajistit dítěti takovou ochranu a péči, jaká je nezbytná pro jeho blaho“</a:t>
            </a:r>
            <a:r>
              <a:rPr lang="cs-CZ" dirty="0" smtClean="0"/>
              <a:t> </a:t>
            </a:r>
          </a:p>
          <a:p>
            <a:pPr lvl="0">
              <a:buNone/>
            </a:pPr>
            <a:endParaRPr lang="cs-CZ" b="1" dirty="0" smtClean="0"/>
          </a:p>
          <a:p>
            <a:pPr>
              <a:buNone/>
            </a:pPr>
            <a:endParaRPr lang="cs-CZ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214422"/>
            <a:ext cx="7829576" cy="5141138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4"/>
                </a:solidFill>
              </a:rPr>
              <a:t>Nařizuje</a:t>
            </a:r>
            <a:r>
              <a:rPr lang="cs-CZ" b="1" dirty="0" smtClean="0"/>
              <a:t> ji soud dětem do 18 let podle zákona o rodině nebo zákona o soudnictví ve věcech mládeže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Důvody: </a:t>
            </a:r>
            <a:r>
              <a:rPr lang="cs-CZ" b="1" dirty="0" smtClean="0"/>
              <a:t>výchovné a sociální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Po dobu </a:t>
            </a:r>
            <a:r>
              <a:rPr lang="cs-CZ" b="1" dirty="0" smtClean="0"/>
              <a:t>nezbytně nutnou, nejdéle  do dosažení zletilosti,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O zrušení </a:t>
            </a:r>
            <a:r>
              <a:rPr lang="cs-CZ" b="1" dirty="0" smtClean="0"/>
              <a:t>rozhoduje soud, kdykoliv na žádost zákonných zástupců, pokud splnila výchovný účel, může být prodloužena do 19 let (dokončení vzdělávání) se souhlasem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357298"/>
            <a:ext cx="7829576" cy="499826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 smtClean="0">
                <a:solidFill>
                  <a:schemeClr val="accent4"/>
                </a:solidFill>
              </a:rPr>
              <a:t>Nařizuje se </a:t>
            </a:r>
            <a:r>
              <a:rPr lang="cs-CZ" b="1" dirty="0" smtClean="0"/>
              <a:t>jedincům od 12-18/19 let podle zákona o soudnictví ve věcech mládeže.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Důvody</a:t>
            </a:r>
            <a:r>
              <a:rPr lang="cs-CZ" b="1" dirty="0" smtClean="0"/>
              <a:t> - 	dítě mezi 12-15 let - soud nařizuje za čin spáchaný, za který lze dle trest.zákona uložit výjimečný trest;</a:t>
            </a:r>
          </a:p>
          <a:p>
            <a:pPr lvl="0">
              <a:buNone/>
            </a:pPr>
            <a:r>
              <a:rPr lang="cs-CZ" b="1" dirty="0" smtClean="0"/>
              <a:t>				mladistvý mezi 15-18 lety-pokud bude mít větší efekt než uložení trestu odnětí svobody.</a:t>
            </a:r>
          </a:p>
          <a:p>
            <a:pPr lvl="0"/>
            <a:r>
              <a:rPr lang="cs-CZ" b="1" dirty="0" smtClean="0">
                <a:solidFill>
                  <a:schemeClr val="accent4"/>
                </a:solidFill>
              </a:rPr>
              <a:t>Realizuje se </a:t>
            </a:r>
            <a:r>
              <a:rPr lang="cs-CZ" b="1" dirty="0" smtClean="0"/>
              <a:t>ve speciálních školských výchovných zařízeních. Trvá do dosažení zletilosti. Může být prodloužena do 19 let, pokud by nesplnila účel.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631</TotalTime>
  <Words>786</Words>
  <Application>Microsoft Office PowerPoint</Application>
  <PresentationFormat>Předvádění na obrazovce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Metro</vt:lpstr>
      <vt:lpstr>ETOPEDIE</vt:lpstr>
      <vt:lpstr>POJMY</vt:lpstr>
      <vt:lpstr>ODLIŠNOSTI ETOPEDIE OD OSTATNÍCH SPRCIÁLNĚPEDAGOGICKÝCH DISCIPLÍN</vt:lpstr>
      <vt:lpstr>PRAXE ETOPEDIE</vt:lpstr>
      <vt:lpstr>CÍLE SPECIÁLNĚPEDAGOGICKÉHO PROCESU ETOPEDIE</vt:lpstr>
      <vt:lpstr>SOUČASNÉ NÁZVOSLOVÍ V ETOPEDII</vt:lpstr>
      <vt:lpstr>EDUKACE JEDINCŮ S ÚSTAVNÍ A OCHRANNOU VÝCHOVOU</vt:lpstr>
      <vt:lpstr>ÚSTAVNÍ VÝCHOVA</vt:lpstr>
      <vt:lpstr>OCHRANNÁ VÝCHOVA</vt:lpstr>
      <vt:lpstr>SYSTÉM ŠKOLSKÝCH ZAŘÍZENÍ PRO VÝKON ÚSTAVNÍ A OCHRANNÉ VÝCHOVY</vt:lpstr>
      <vt:lpstr>DIAGNOSTICKÝ ÚSTAV</vt:lpstr>
      <vt:lpstr>DĚTSKÝ DOMOV</vt:lpstr>
      <vt:lpstr>DĚTSKÝ DOMOV SE ŠKOLOU</vt:lpstr>
      <vt:lpstr>VÝCHOVNÝ ÚSTAV</vt:lpstr>
      <vt:lpstr>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ETOPEDIE</dc:title>
  <dc:creator>Your User Name</dc:creator>
  <cp:lastModifiedBy>Your User Name</cp:lastModifiedBy>
  <cp:revision>11</cp:revision>
  <dcterms:created xsi:type="dcterms:W3CDTF">2011-08-18T16:22:22Z</dcterms:created>
  <dcterms:modified xsi:type="dcterms:W3CDTF">2012-02-03T09:34:12Z</dcterms:modified>
</cp:coreProperties>
</file>