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6" r:id="rId9"/>
    <p:sldId id="260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9" r:id="rId20"/>
    <p:sldId id="278" r:id="rId21"/>
    <p:sldId id="279" r:id="rId22"/>
    <p:sldId id="280" r:id="rId23"/>
    <p:sldId id="276" r:id="rId24"/>
    <p:sldId id="277" r:id="rId25"/>
    <p:sldId id="281" r:id="rId26"/>
    <p:sldId id="282" r:id="rId27"/>
    <p:sldId id="283" r:id="rId28"/>
    <p:sldId id="284" r:id="rId29"/>
    <p:sldId id="290" r:id="rId30"/>
    <p:sldId id="285" r:id="rId31"/>
    <p:sldId id="289" r:id="rId32"/>
    <p:sldId id="286" r:id="rId33"/>
    <p:sldId id="275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42432-4566-4DEA-B760-D827DB2A9687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FA298-2FAC-40D8-B107-F0E08B98231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FA298-2FAC-40D8-B107-F0E08B98231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CB1E36F-C19B-435C-B1BA-E926869A2399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Mgr.Alena</a:t>
            </a:r>
            <a:r>
              <a:rPr lang="cs-CZ" dirty="0" smtClean="0"/>
              <a:t> </a:t>
            </a:r>
            <a:r>
              <a:rPr lang="cs-CZ" dirty="0" err="1" smtClean="0"/>
              <a:t>skotáková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SOMATOPEDIE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DRUHY OBRN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Mozkové záněty – </a:t>
            </a:r>
            <a:r>
              <a:rPr lang="cs-CZ" dirty="0" smtClean="0"/>
              <a:t>mikrobiální činitelé. 2. fáze (chřipka – vysoké teploty, třes, ochrnutí končetin), po odeznění nemoci většinou odezní</a:t>
            </a:r>
          </a:p>
          <a:p>
            <a:pPr lvl="0"/>
            <a:r>
              <a:rPr lang="cs-CZ" b="1" dirty="0" smtClean="0"/>
              <a:t>Mozkové nádory - p</a:t>
            </a:r>
            <a:r>
              <a:rPr lang="cs-CZ" dirty="0" smtClean="0"/>
              <a:t>o provedené operaci </a:t>
            </a:r>
            <a:r>
              <a:rPr lang="cs-CZ" dirty="0" err="1" smtClean="0"/>
              <a:t>nádoryu</a:t>
            </a:r>
            <a:r>
              <a:rPr lang="cs-CZ" dirty="0" smtClean="0"/>
              <a:t> někdy zanechávají následky v pohybové oblasti</a:t>
            </a:r>
          </a:p>
          <a:p>
            <a:pPr lvl="0"/>
            <a:r>
              <a:rPr lang="cs-CZ" b="1" dirty="0" smtClean="0"/>
              <a:t>Mozková příhoda (</a:t>
            </a:r>
            <a:r>
              <a:rPr lang="cs-CZ" dirty="0" smtClean="0"/>
              <a:t>krvácení do mozku)</a:t>
            </a:r>
            <a:r>
              <a:rPr lang="cs-CZ" b="1" dirty="0" smtClean="0"/>
              <a:t>, mozková embolie (</a:t>
            </a:r>
            <a:r>
              <a:rPr lang="cs-CZ" dirty="0" smtClean="0"/>
              <a:t>nedokrevnost části mozku a odumření mozkové tkáně zaklíněním embolu pohybujícího se krevním proudem). Následek - ochrnutí jedné poloviny těla, paréza až </a:t>
            </a:r>
            <a:r>
              <a:rPr lang="cs-CZ" dirty="0" err="1" smtClean="0"/>
              <a:t>plégie</a:t>
            </a:r>
            <a:r>
              <a:rPr lang="cs-CZ" dirty="0" smtClean="0"/>
              <a:t>, afázie. Ve starším věku.</a:t>
            </a:r>
          </a:p>
          <a:p>
            <a:r>
              <a:rPr lang="cs-CZ" b="1" dirty="0" smtClean="0"/>
              <a:t>Traumatické obrny</a:t>
            </a:r>
            <a:endParaRPr lang="cs-CZ" dirty="0" smtClean="0"/>
          </a:p>
          <a:p>
            <a:pPr lvl="0"/>
            <a:r>
              <a:rPr lang="cs-CZ" dirty="0" smtClean="0"/>
              <a:t>Uzavřené poranění hlavy - otřes mozku (</a:t>
            </a:r>
            <a:r>
              <a:rPr lang="cs-CZ" dirty="0" err="1" smtClean="0"/>
              <a:t>komoce</a:t>
            </a:r>
            <a:r>
              <a:rPr lang="cs-CZ" dirty="0" smtClean="0"/>
              <a:t>), stlačení mozku (komprese), zhmoždění mozku – </a:t>
            </a:r>
            <a:r>
              <a:rPr lang="cs-CZ" dirty="0" err="1" smtClean="0"/>
              <a:t>kontuse</a:t>
            </a:r>
            <a:r>
              <a:rPr lang="cs-CZ" dirty="0" smtClean="0"/>
              <a:t> VŽDY VYHLEDAT LÉKAŘE!!</a:t>
            </a:r>
          </a:p>
          <a:p>
            <a:pPr lvl="0"/>
            <a:r>
              <a:rPr lang="cs-CZ" b="1" dirty="0" smtClean="0"/>
              <a:t> </a:t>
            </a:r>
            <a:r>
              <a:rPr lang="cs-CZ" dirty="0" smtClean="0"/>
              <a:t>Otevřené poranění hlavy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DRUHY OBRN – Obrna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Obrna míchy </a:t>
            </a:r>
            <a:r>
              <a:rPr lang="cs-CZ" dirty="0" smtClean="0"/>
              <a:t>- traumatický úraz páteře s následným poraněním míchy.</a:t>
            </a:r>
          </a:p>
          <a:p>
            <a:pPr lvl="0"/>
            <a:r>
              <a:rPr lang="cs-CZ" b="1" dirty="0" smtClean="0"/>
              <a:t>Částečné poškození </a:t>
            </a:r>
            <a:r>
              <a:rPr lang="cs-CZ" dirty="0" smtClean="0"/>
              <a:t>- chabé obrny bez poruch citlivosti</a:t>
            </a:r>
          </a:p>
          <a:p>
            <a:pPr lvl="0"/>
            <a:r>
              <a:rPr lang="cs-CZ" b="1" dirty="0" smtClean="0"/>
              <a:t>Úplné přerušení míchy</a:t>
            </a:r>
            <a:r>
              <a:rPr lang="cs-CZ" dirty="0" smtClean="0"/>
              <a:t> – trvalé ochrnutí kosterního svalstva a orgánů, které jsou inervovány míšními kořeny uloženými pod místem léze:</a:t>
            </a:r>
          </a:p>
          <a:p>
            <a:pPr lvl="0">
              <a:buNone/>
            </a:pPr>
            <a:r>
              <a:rPr lang="cs-CZ" b="1" dirty="0" smtClean="0"/>
              <a:t>	Chabá paraparéza</a:t>
            </a:r>
            <a:r>
              <a:rPr lang="cs-CZ" dirty="0" smtClean="0"/>
              <a:t> až </a:t>
            </a:r>
            <a:r>
              <a:rPr lang="cs-CZ" b="1" dirty="0" err="1" smtClean="0"/>
              <a:t>paraplégie</a:t>
            </a:r>
            <a:r>
              <a:rPr lang="cs-CZ" b="1" dirty="0" smtClean="0"/>
              <a:t> </a:t>
            </a:r>
            <a:r>
              <a:rPr lang="cs-CZ" dirty="0" smtClean="0"/>
              <a:t>(mícha bederní až křížová)</a:t>
            </a:r>
          </a:p>
          <a:p>
            <a:pPr lvl="0">
              <a:buNone/>
            </a:pPr>
            <a:r>
              <a:rPr lang="cs-CZ" b="1" dirty="0" smtClean="0"/>
              <a:t>	Spastická paraparéza</a:t>
            </a:r>
            <a:r>
              <a:rPr lang="cs-CZ" dirty="0" smtClean="0"/>
              <a:t> až </a:t>
            </a:r>
            <a:r>
              <a:rPr lang="cs-CZ" b="1" dirty="0" err="1" smtClean="0"/>
              <a:t>paraplégie</a:t>
            </a:r>
            <a:r>
              <a:rPr lang="cs-CZ" b="1" dirty="0" smtClean="0"/>
              <a:t> </a:t>
            </a:r>
            <a:r>
              <a:rPr lang="cs-CZ" dirty="0" smtClean="0"/>
              <a:t>(hrudní mícha)</a:t>
            </a:r>
          </a:p>
          <a:p>
            <a:pPr lvl="0">
              <a:buNone/>
            </a:pPr>
            <a:r>
              <a:rPr lang="cs-CZ" b="1" dirty="0" smtClean="0"/>
              <a:t>	Spastická</a:t>
            </a:r>
            <a:r>
              <a:rPr lang="cs-CZ" dirty="0" smtClean="0"/>
              <a:t> </a:t>
            </a:r>
            <a:r>
              <a:rPr lang="cs-CZ" b="1" dirty="0" err="1" smtClean="0"/>
              <a:t>kvadruparéza</a:t>
            </a:r>
            <a:r>
              <a:rPr lang="cs-CZ" dirty="0" smtClean="0"/>
              <a:t> až </a:t>
            </a:r>
            <a:r>
              <a:rPr lang="cs-CZ" b="1" dirty="0" err="1" smtClean="0"/>
              <a:t>kvadruplégie</a:t>
            </a:r>
            <a:r>
              <a:rPr lang="cs-CZ" b="1" dirty="0" smtClean="0"/>
              <a:t> s poruchou citlivosti</a:t>
            </a:r>
            <a:r>
              <a:rPr lang="cs-CZ" dirty="0" smtClean="0"/>
              <a:t> (krční mícha v segmentech C1-C4)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DRUHY OBRN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Rozštěp páteře </a:t>
            </a:r>
            <a:r>
              <a:rPr lang="cs-CZ" dirty="0" smtClean="0"/>
              <a:t>(spina </a:t>
            </a:r>
            <a:r>
              <a:rPr lang="cs-CZ" dirty="0" err="1" smtClean="0"/>
              <a:t>bifida</a:t>
            </a:r>
            <a:r>
              <a:rPr lang="cs-CZ" dirty="0" smtClean="0"/>
              <a:t>) – bez postižení míchy nebo jejich plen</a:t>
            </a:r>
          </a:p>
          <a:p>
            <a:r>
              <a:rPr lang="cs-CZ" b="1" dirty="0" smtClean="0"/>
              <a:t>Rozštěp páteře a míšních plen </a:t>
            </a:r>
            <a:r>
              <a:rPr lang="cs-CZ" dirty="0" smtClean="0"/>
              <a:t>(meningokéla)</a:t>
            </a:r>
          </a:p>
          <a:p>
            <a:r>
              <a:rPr lang="cs-CZ" b="1" dirty="0" smtClean="0"/>
              <a:t>Rozštěp páteře, plen a míchy </a:t>
            </a:r>
            <a:r>
              <a:rPr lang="cs-CZ" dirty="0" smtClean="0"/>
              <a:t>(</a:t>
            </a:r>
            <a:r>
              <a:rPr lang="cs-CZ" dirty="0" err="1" smtClean="0"/>
              <a:t>meningomyelokéla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Částečná nebo úplná obrna dolních končetin a obrnu svěračů, </a:t>
            </a:r>
            <a:r>
              <a:rPr lang="cs-CZ" dirty="0" err="1" smtClean="0"/>
              <a:t>screening</a:t>
            </a:r>
            <a:r>
              <a:rPr lang="cs-CZ" dirty="0" smtClean="0"/>
              <a:t> ultrazvukem</a:t>
            </a:r>
          </a:p>
          <a:p>
            <a:r>
              <a:rPr lang="cs-CZ" b="1" dirty="0" smtClean="0"/>
              <a:t>Degenerativní onemocnění mozku a míchy - </a:t>
            </a:r>
            <a:r>
              <a:rPr lang="cs-CZ" dirty="0" smtClean="0"/>
              <a:t>projevuje se až v průběhu života. Nervová vlákna (později nervové dráhy) postihují proces rozpadu a zániku nervových buněk</a:t>
            </a:r>
          </a:p>
          <a:p>
            <a:pPr lvl="0">
              <a:buNone/>
            </a:pPr>
            <a:r>
              <a:rPr lang="cs-CZ" dirty="0" smtClean="0"/>
              <a:t>    - </a:t>
            </a:r>
            <a:r>
              <a:rPr lang="cs-CZ" b="1" dirty="0" smtClean="0"/>
              <a:t>Mozečková </a:t>
            </a:r>
            <a:r>
              <a:rPr lang="cs-CZ" b="1" dirty="0" err="1" smtClean="0"/>
              <a:t>heredoataxie</a:t>
            </a:r>
            <a:r>
              <a:rPr lang="cs-CZ" b="1" dirty="0" smtClean="0"/>
              <a:t> (</a:t>
            </a:r>
            <a:r>
              <a:rPr lang="cs-CZ" dirty="0" err="1" smtClean="0"/>
              <a:t>Senator</a:t>
            </a:r>
            <a:r>
              <a:rPr lang="cs-CZ" dirty="0" smtClean="0"/>
              <a:t> </a:t>
            </a:r>
            <a:r>
              <a:rPr lang="cs-CZ" dirty="0" err="1" smtClean="0"/>
              <a:t>Marieova</a:t>
            </a:r>
            <a:r>
              <a:rPr lang="cs-CZ" dirty="0" smtClean="0"/>
              <a:t> choroba), vzniká postižením jedné nebo obou hemisfér a je dědičná. Prognóza je nepříznivá, jedná se o postupnou degeneraci mozečku, příp. míchy. Projevuje se vrávoravou chůzí, nystagmem (třes očí, rychle se opakující rytmické pohyby očí), atrofií a poruchami řeči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DRUHY OBRN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 smtClean="0"/>
              <a:t>Roztroušená skleróza mozkomíšní (</a:t>
            </a:r>
            <a:r>
              <a:rPr lang="cs-CZ" dirty="0" err="1" smtClean="0"/>
              <a:t>Sclerosis</a:t>
            </a:r>
            <a:r>
              <a:rPr lang="cs-CZ" dirty="0" smtClean="0"/>
              <a:t> </a:t>
            </a:r>
            <a:r>
              <a:rPr lang="cs-CZ" dirty="0" err="1" smtClean="0"/>
              <a:t>cerebrospinalis</a:t>
            </a:r>
            <a:r>
              <a:rPr lang="cs-CZ" dirty="0" smtClean="0"/>
              <a:t> multiplex), 1% dospělé populace. Vzniká onemocněním centrálního nervstva a vyznačuje se ložiskovými změnami mozku a míchy –poruchy pohybového aparátu, zraku, řeči</a:t>
            </a:r>
          </a:p>
          <a:p>
            <a:pPr lvl="0"/>
            <a:r>
              <a:rPr lang="cs-CZ" b="1" dirty="0" err="1" smtClean="0"/>
              <a:t>Friedreichova</a:t>
            </a:r>
            <a:r>
              <a:rPr lang="cs-CZ" b="1" dirty="0" smtClean="0"/>
              <a:t> </a:t>
            </a:r>
            <a:r>
              <a:rPr lang="cs-CZ" b="1" dirty="0" err="1" smtClean="0"/>
              <a:t>heredoataxie</a:t>
            </a:r>
            <a:r>
              <a:rPr lang="cs-CZ" b="1" dirty="0" smtClean="0"/>
              <a:t> – </a:t>
            </a:r>
            <a:r>
              <a:rPr lang="cs-CZ" dirty="0" smtClean="0"/>
              <a:t>degenerativní </a:t>
            </a:r>
            <a:r>
              <a:rPr lang="cs-CZ" dirty="0" err="1" smtClean="0"/>
              <a:t>onemocění</a:t>
            </a:r>
            <a:r>
              <a:rPr lang="cs-CZ" dirty="0" smtClean="0"/>
              <a:t> míšních provazců. Počátek mezi 6-10 rokem, nepříznivá prognóza. Typická zvláštní deformita nohy, tzv. koňská noha s vysokým nártem a nesprávnou polohou chodidla</a:t>
            </a:r>
          </a:p>
          <a:p>
            <a:pPr lvl="0"/>
            <a:r>
              <a:rPr lang="cs-CZ" b="1" dirty="0" smtClean="0"/>
              <a:t>Obrna periferních nervů </a:t>
            </a:r>
            <a:r>
              <a:rPr lang="cs-CZ" dirty="0" smtClean="0"/>
              <a:t>– při úplné obrně končetina bezvládně visí, při částečné více nebo méně zasažena pohyblivost a síla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Deformace  </a:t>
            </a:r>
            <a:r>
              <a:rPr lang="cs-CZ" dirty="0" smtClean="0"/>
              <a:t>zahrnují  jak  vrozené,  tak  získané  vady,  které  se  vyznačují  nesprávným tvarem některé části těla.</a:t>
            </a:r>
          </a:p>
          <a:p>
            <a:r>
              <a:rPr lang="cs-CZ" b="1" dirty="0" smtClean="0"/>
              <a:t>Vrozené: </a:t>
            </a:r>
            <a:r>
              <a:rPr lang="cs-CZ" dirty="0" smtClean="0"/>
              <a:t>vývojové deformace, lebky, kloubů, svalů</a:t>
            </a:r>
          </a:p>
          <a:p>
            <a:r>
              <a:rPr lang="cs-CZ" b="1" dirty="0" smtClean="0"/>
              <a:t>Získané – </a:t>
            </a:r>
            <a:r>
              <a:rPr lang="cs-CZ" dirty="0" smtClean="0"/>
              <a:t>důsledek nesprávného držení těla (skoliózy, kyfózy, lordózy) </a:t>
            </a:r>
          </a:p>
          <a:p>
            <a:pPr>
              <a:buNone/>
            </a:pPr>
            <a:r>
              <a:rPr lang="cs-CZ" dirty="0" smtClean="0"/>
              <a:t>	Příčiny: 	vnitřní - fyziologické vlivy (růstové konstituční, dědičné, výživa,..)</a:t>
            </a:r>
          </a:p>
          <a:p>
            <a:pPr>
              <a:buNone/>
            </a:pPr>
            <a:r>
              <a:rPr lang="cs-CZ" dirty="0" smtClean="0"/>
              <a:t>			vnější – prostředí (nedostatek pohybu, předčasné posazování kojence, sedavá poloha, jednostranný pohyb, předčasná sportovní specializace, …)</a:t>
            </a:r>
          </a:p>
          <a:p>
            <a:pPr lvl="0"/>
            <a:r>
              <a:rPr lang="cs-CZ" dirty="0" smtClean="0"/>
              <a:t>Deformace v </a:t>
            </a:r>
            <a:r>
              <a:rPr lang="cs-CZ" b="1" dirty="0" smtClean="0"/>
              <a:t>rovině sagitální (</a:t>
            </a:r>
            <a:r>
              <a:rPr lang="cs-CZ" dirty="0" smtClean="0"/>
              <a:t>předozadní ) - hrudní kyfóza(tzv. kulatá záda)</a:t>
            </a:r>
          </a:p>
          <a:p>
            <a:pPr lvl="0"/>
            <a:r>
              <a:rPr lang="cs-CZ" dirty="0" smtClean="0"/>
              <a:t>V </a:t>
            </a:r>
            <a:r>
              <a:rPr lang="cs-CZ" b="1" dirty="0" smtClean="0"/>
              <a:t>rovině frontální (</a:t>
            </a:r>
            <a:r>
              <a:rPr lang="cs-CZ" dirty="0" smtClean="0"/>
              <a:t>čelní)  - vychýlením od středové roviny - skoliózy (2,5% populace dětí a mládeže)</a:t>
            </a:r>
          </a:p>
          <a:p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Znaky vadného držení těla</a:t>
            </a:r>
          </a:p>
          <a:p>
            <a:pPr>
              <a:buNone/>
            </a:pPr>
            <a:r>
              <a:rPr lang="cs-CZ" dirty="0" smtClean="0"/>
              <a:t>Zvýšená hrudní kyfóza</a:t>
            </a:r>
          </a:p>
          <a:p>
            <a:pPr>
              <a:buNone/>
            </a:pPr>
            <a:r>
              <a:rPr lang="cs-CZ" dirty="0" smtClean="0"/>
              <a:t>Zvětšení krční lordóza</a:t>
            </a:r>
          </a:p>
          <a:p>
            <a:pPr>
              <a:buNone/>
            </a:pPr>
            <a:r>
              <a:rPr lang="cs-CZ" dirty="0" smtClean="0"/>
              <a:t>Zvětšená bederní lordóza</a:t>
            </a:r>
          </a:p>
          <a:p>
            <a:pPr>
              <a:buNone/>
            </a:pPr>
            <a:r>
              <a:rPr lang="cs-CZ" dirty="0" smtClean="0"/>
              <a:t>Nedostatečné zakřivení páteře</a:t>
            </a:r>
          </a:p>
          <a:p>
            <a:pPr>
              <a:buNone/>
            </a:pPr>
            <a:r>
              <a:rPr lang="cs-CZ" dirty="0" smtClean="0"/>
              <a:t>Skoliotické držení těla</a:t>
            </a:r>
          </a:p>
          <a:p>
            <a:pPr>
              <a:buNone/>
            </a:pPr>
            <a:r>
              <a:rPr lang="cs-CZ" dirty="0" smtClean="0"/>
              <a:t>Bočitost kolen vnitřní nebo zevní</a:t>
            </a:r>
          </a:p>
          <a:p>
            <a:pPr>
              <a:buNone/>
            </a:pPr>
            <a:r>
              <a:rPr lang="cs-CZ" dirty="0" smtClean="0"/>
              <a:t>Plochá noha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DEFORMITY PÁTEŘE</a:t>
            </a:r>
            <a:endParaRPr lang="cs-CZ" dirty="0"/>
          </a:p>
        </p:txBody>
      </p:sp>
      <p:pic>
        <p:nvPicPr>
          <p:cNvPr id="4" name="Picture 14" descr="scoi-scoliosis-main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00174"/>
            <a:ext cx="28670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kyfoz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1357298"/>
            <a:ext cx="3457575" cy="291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958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3714752"/>
            <a:ext cx="4176712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Nesprávný vývoj kyčelního kloubu </a:t>
            </a:r>
            <a:r>
              <a:rPr lang="cs-CZ" dirty="0" smtClean="0"/>
              <a:t>– luxace, subluxace (prevence – UTZ )</a:t>
            </a:r>
          </a:p>
          <a:p>
            <a:r>
              <a:rPr lang="cs-CZ" b="1" dirty="0" err="1" smtClean="0"/>
              <a:t>Perthesova</a:t>
            </a:r>
            <a:r>
              <a:rPr lang="cs-CZ" b="1" dirty="0" smtClean="0"/>
              <a:t> choroba </a:t>
            </a:r>
            <a:r>
              <a:rPr lang="cs-CZ" dirty="0" smtClean="0"/>
              <a:t>– postižena hlavice stehenní  kosti (cévy), v 5-7 letech, léčba trvá 2 roky, příznivá prognóza</a:t>
            </a:r>
          </a:p>
          <a:p>
            <a:r>
              <a:rPr lang="cs-CZ" b="1" dirty="0" smtClean="0"/>
              <a:t>Progresivní svalová dystrofie </a:t>
            </a:r>
            <a:r>
              <a:rPr lang="cs-CZ" dirty="0" smtClean="0"/>
              <a:t>(myopatie) – onemocnění svalů vzniklé na podkladě dědičné metabolické poruchy – 2 formy (1. postihuje ramenní pletenec, 2. postihují pánevní pletenec, </a:t>
            </a:r>
            <a:r>
              <a:rPr lang="cs-CZ" smtClean="0"/>
              <a:t>Duchenennova</a:t>
            </a:r>
            <a:r>
              <a:rPr lang="cs-CZ" dirty="0" smtClean="0"/>
              <a:t> </a:t>
            </a:r>
            <a:r>
              <a:rPr lang="cs-CZ" dirty="0" smtClean="0"/>
              <a:t>svalová dystrofie)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cs-CZ" sz="2000" dirty="0" smtClean="0"/>
              <a:t>Vrozená vývojová porucha, patologické vyvinutí různých částí těla, nejčastěji končetin. Jde o poruchu na začátku nitroděložního vývoje vlivem některých škodlivin.</a:t>
            </a:r>
          </a:p>
          <a:p>
            <a:pPr lvl="0"/>
            <a:r>
              <a:rPr lang="cs-CZ" sz="2000" b="1" dirty="0" smtClean="0"/>
              <a:t>Amélie</a:t>
            </a:r>
            <a:r>
              <a:rPr lang="cs-CZ" sz="2000" dirty="0" smtClean="0"/>
              <a:t> - chybějící končetina</a:t>
            </a:r>
          </a:p>
          <a:p>
            <a:pPr lvl="0"/>
            <a:r>
              <a:rPr lang="cs-CZ" sz="2000" b="1" dirty="0" err="1" smtClean="0"/>
              <a:t>Fokomélie</a:t>
            </a:r>
            <a:r>
              <a:rPr lang="cs-CZ" sz="2000" dirty="0" smtClean="0"/>
              <a:t> – končetina navazuje přímo na trup, zkrácená končetina, spíše jen naznačená, chybí dlouhé kosti,.</a:t>
            </a:r>
          </a:p>
        </p:txBody>
      </p:sp>
      <p:pic>
        <p:nvPicPr>
          <p:cNvPr id="4" name="Picture 5" descr="_1472536_fing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643314"/>
            <a:ext cx="4176712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3984496" cy="4905396"/>
          </a:xfrm>
        </p:spPr>
        <p:txBody>
          <a:bodyPr/>
          <a:lstStyle/>
          <a:p>
            <a:pPr lvl="0"/>
            <a:r>
              <a:rPr lang="cs-CZ" b="0" dirty="0">
                <a:solidFill>
                  <a:schemeClr val="tx1"/>
                </a:solidFill>
              </a:rPr>
              <a:t>umělé odnětí části končetiny od </a:t>
            </a:r>
            <a:r>
              <a:rPr lang="cs-CZ" b="0" dirty="0" smtClean="0">
                <a:solidFill>
                  <a:schemeClr val="tx1"/>
                </a:solidFill>
              </a:rPr>
              <a:t>trupu</a:t>
            </a:r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dirty="0">
                <a:solidFill>
                  <a:schemeClr val="tx1"/>
                </a:solidFill>
              </a:rPr>
              <a:t>Traumatické amputace –</a:t>
            </a:r>
            <a:r>
              <a:rPr lang="cs-CZ" b="0" dirty="0">
                <a:solidFill>
                  <a:schemeClr val="tx1"/>
                </a:solidFill>
              </a:rPr>
              <a:t>úrazy, poranění el. proudem, výbušniny, sport.</a:t>
            </a:r>
          </a:p>
          <a:p>
            <a:pPr lvl="0"/>
            <a:r>
              <a:rPr lang="cs-CZ" dirty="0">
                <a:solidFill>
                  <a:schemeClr val="tx1"/>
                </a:solidFill>
              </a:rPr>
              <a:t>Cévní onemocnění</a:t>
            </a:r>
          </a:p>
          <a:p>
            <a:pPr lvl="0"/>
            <a:r>
              <a:rPr lang="cs-CZ" dirty="0">
                <a:solidFill>
                  <a:schemeClr val="tx1"/>
                </a:solidFill>
              </a:rPr>
              <a:t>Infekce</a:t>
            </a:r>
          </a:p>
          <a:p>
            <a:r>
              <a:rPr lang="cs-CZ" dirty="0">
                <a:solidFill>
                  <a:schemeClr val="tx1"/>
                </a:solidFill>
              </a:rPr>
              <a:t>Zhoubné nádory na končetinách</a:t>
            </a:r>
          </a:p>
          <a:p>
            <a:endParaRPr lang="cs-CZ" dirty="0"/>
          </a:p>
        </p:txBody>
      </p:sp>
      <p:pic>
        <p:nvPicPr>
          <p:cNvPr id="6" name="Picture 5" descr="mathew_coqdrey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857884" y="3000372"/>
            <a:ext cx="2159000" cy="2413000"/>
          </a:xfrm>
          <a:prstGeom prst="rect">
            <a:avLst/>
          </a:prstGeom>
          <a:noFill/>
        </p:spPr>
      </p:pic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AMPUTACE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Somatopedie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zabývá se výchovou a vzděláváním jedinců s tělesným a zdravotním postižením. V anglicky mluvících zemích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Fysical</a:t>
            </a:r>
            <a:r>
              <a:rPr lang="cs-CZ" dirty="0" smtClean="0"/>
              <a:t> </a:t>
            </a:r>
            <a:r>
              <a:rPr lang="cs-CZ" dirty="0" err="1" smtClean="0"/>
              <a:t>Disability</a:t>
            </a:r>
            <a:r>
              <a:rPr lang="cs-CZ" dirty="0" smtClean="0"/>
              <a:t>) </a:t>
            </a:r>
            <a:r>
              <a:rPr lang="cs-CZ" dirty="0" err="1" smtClean="0"/>
              <a:t>Soma</a:t>
            </a:r>
            <a:r>
              <a:rPr lang="cs-CZ" dirty="0" smtClean="0"/>
              <a:t> = tělo, </a:t>
            </a:r>
            <a:r>
              <a:rPr lang="cs-CZ" dirty="0" err="1" smtClean="0"/>
              <a:t>paidea</a:t>
            </a:r>
            <a:r>
              <a:rPr lang="cs-CZ" dirty="0" smtClean="0"/>
              <a:t> = výchova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Osoby s tělesným postižením – </a:t>
            </a:r>
            <a:r>
              <a:rPr lang="cs-CZ" dirty="0" smtClean="0"/>
              <a:t>heterogenní skupina. Osoby, které jsou omezeny v pohybových schopnostech v důsledku poškození podpůrného nebo pohybového aparátu nebo jiného organického poškození.  Tělesné postižení postihuje člověka v celé jeho osobnosti, jedná se o dlouhodobý nebo trvalý stav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EPILEPSIE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Široké spektrum neurologických i jiných systémových poruch. Záchvat trvá vteřiny až minuty, porucha se projevuje změnou vědomí, příznaky motorické, senzorické, vegetativní. </a:t>
            </a:r>
          </a:p>
          <a:p>
            <a:r>
              <a:rPr lang="cs-CZ" dirty="0" smtClean="0"/>
              <a:t>Dělení záchvatů:</a:t>
            </a:r>
          </a:p>
          <a:p>
            <a:pPr>
              <a:buNone/>
            </a:pPr>
            <a:r>
              <a:rPr lang="cs-CZ" dirty="0" smtClean="0"/>
              <a:t>	 - </a:t>
            </a:r>
            <a:r>
              <a:rPr lang="cs-CZ" b="1" dirty="0" smtClean="0"/>
              <a:t>idiopatické</a:t>
            </a:r>
            <a:r>
              <a:rPr lang="cs-CZ" dirty="0" smtClean="0"/>
              <a:t> – geneticky podmíněné, hlavně v předškolním a školním období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symptomatické</a:t>
            </a:r>
            <a:r>
              <a:rPr lang="cs-CZ" dirty="0" smtClean="0"/>
              <a:t> (sekundární) – známá příčina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kryptogenní</a:t>
            </a:r>
            <a:r>
              <a:rPr lang="cs-CZ" dirty="0" smtClean="0"/>
              <a:t> – na pomezí, podílejí se endogenní i exogenní faktory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EPILEPTICKÝ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Kritéria</a:t>
            </a:r>
            <a:r>
              <a:rPr lang="cs-CZ" dirty="0" smtClean="0"/>
              <a:t>:</a:t>
            </a:r>
          </a:p>
          <a:p>
            <a:r>
              <a:rPr lang="cs-CZ" dirty="0" smtClean="0"/>
              <a:t>Etiologie</a:t>
            </a:r>
          </a:p>
          <a:p>
            <a:r>
              <a:rPr lang="cs-CZ" dirty="0" smtClean="0"/>
              <a:t>Typický záchvatový projev</a:t>
            </a:r>
          </a:p>
          <a:p>
            <a:r>
              <a:rPr lang="cs-CZ" dirty="0" smtClean="0"/>
              <a:t>Typický EEG korelát, jenž může souviset s dispozicí dané věkové skupiny nebo s etiologií syndromu</a:t>
            </a:r>
          </a:p>
          <a:p>
            <a:r>
              <a:rPr lang="cs-CZ" dirty="0" smtClean="0"/>
              <a:t>Manifestace v určité věkové periodě</a:t>
            </a:r>
          </a:p>
          <a:p>
            <a:pPr>
              <a:buNone/>
            </a:pPr>
            <a:r>
              <a:rPr lang="cs-CZ" b="1" dirty="0" smtClean="0"/>
              <a:t>Prognóza:</a:t>
            </a:r>
          </a:p>
          <a:p>
            <a:pPr>
              <a:buNone/>
            </a:pPr>
            <a:r>
              <a:rPr lang="cs-CZ" dirty="0" smtClean="0"/>
              <a:t>75% pacientů se podaří zkompenzovat, 60% se léčba ukončuje. Důležitá spolupráce pacienta, správná životospráva, užívání </a:t>
            </a:r>
            <a:r>
              <a:rPr lang="cs-CZ" dirty="0" err="1" smtClean="0"/>
              <a:t>antiepileptik</a:t>
            </a:r>
            <a:r>
              <a:rPr lang="cs-CZ" dirty="0" smtClean="0"/>
              <a:t>, , výběr povolání, partnera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INTEGRACE ŽÁKŮ S DIAGNÓZOU EPILEPSIE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většině případů jsou žáci s epilepsií schopni navštěvovat bez větších problémů školu. Někdy kvůli záchvatům – snížení rozumových schopností.</a:t>
            </a:r>
          </a:p>
          <a:p>
            <a:r>
              <a:rPr lang="cs-CZ" dirty="0" smtClean="0"/>
              <a:t>Úspěšná integrace/inkluze – seznámení s problematikou onemocnění (pedagog, žáci, rodiče)</a:t>
            </a:r>
          </a:p>
          <a:p>
            <a:r>
              <a:rPr lang="cs-CZ" dirty="0" smtClean="0"/>
              <a:t>Problém – rekonvalescence po prodělaných záchvatech, potřeba větší stimulace, potřeba citové  jistoty a bezpečí, mohou se projevit poruchy pozornosti, paměti, chování, učebního tempa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VZDĚLÁVÁNÍ ŽÁKŮ S TĚLESNÝM POSTIŽENÍM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Včasná intervence (raná podpora, raná péče) – </a:t>
            </a:r>
            <a:r>
              <a:rPr lang="cs-CZ" dirty="0" smtClean="0"/>
              <a:t>fyzioterapeutická intervence (</a:t>
            </a:r>
            <a:r>
              <a:rPr lang="cs-CZ" dirty="0" err="1" smtClean="0"/>
              <a:t>Bobat</a:t>
            </a:r>
            <a:r>
              <a:rPr lang="cs-CZ" dirty="0" smtClean="0"/>
              <a:t>, Vojta, </a:t>
            </a:r>
            <a:r>
              <a:rPr lang="cs-CZ" dirty="0" err="1" smtClean="0"/>
              <a:t>Kabat</a:t>
            </a:r>
            <a:r>
              <a:rPr lang="cs-CZ" dirty="0" smtClean="0"/>
              <a:t>, </a:t>
            </a:r>
            <a:r>
              <a:rPr lang="cs-CZ" dirty="0" err="1" smtClean="0"/>
              <a:t>hipoterapie</a:t>
            </a:r>
            <a:r>
              <a:rPr lang="cs-CZ" dirty="0" smtClean="0"/>
              <a:t>,…), pedagogická (SPC)</a:t>
            </a:r>
            <a:endParaRPr lang="cs-CZ" b="1" dirty="0" smtClean="0"/>
          </a:p>
          <a:p>
            <a:r>
              <a:rPr lang="cs-CZ" b="1" dirty="0" smtClean="0"/>
              <a:t>Předškolní věk</a:t>
            </a:r>
          </a:p>
          <a:p>
            <a:pPr>
              <a:buFontTx/>
              <a:buChar char="-"/>
            </a:pPr>
            <a:r>
              <a:rPr lang="cs-CZ" sz="2800" dirty="0" err="1" smtClean="0"/>
              <a:t>podnětová</a:t>
            </a:r>
            <a:r>
              <a:rPr lang="cs-CZ" sz="2800" dirty="0" smtClean="0"/>
              <a:t> a zkušenostní deprivace (</a:t>
            </a:r>
            <a:r>
              <a:rPr lang="cs-CZ" sz="2800" i="1" dirty="0" smtClean="0"/>
              <a:t>k opoždění může dojít na základě nedostatku podnětů).</a:t>
            </a:r>
          </a:p>
          <a:p>
            <a:pPr>
              <a:buFontTx/>
              <a:buChar char="-"/>
            </a:pPr>
            <a:r>
              <a:rPr lang="cs-CZ" sz="2800" dirty="0" smtClean="0"/>
              <a:t>U organických poruch mozku: poruchy pozornosti, paměti, unavitelnost, snížená aktivační úroveň. Také zraková a sluchová diferenciace, analýza, syntéza.</a:t>
            </a:r>
            <a:r>
              <a:rPr lang="cs-CZ" dirty="0" smtClean="0"/>
              <a:t> </a:t>
            </a:r>
            <a:r>
              <a:rPr lang="cs-CZ" sz="2800" dirty="0" smtClean="0"/>
              <a:t>Problémy v rozlišování tvarů, množství, barvy, velikosti, atp. Časté jsou poruchy řeči: Dysartrie, </a:t>
            </a:r>
            <a:r>
              <a:rPr lang="cs-CZ" sz="2800" dirty="0" err="1" smtClean="0"/>
              <a:t>Dyslálie</a:t>
            </a:r>
            <a:r>
              <a:rPr lang="cs-CZ" sz="2800" dirty="0" smtClean="0"/>
              <a:t>. Citové prožívání je často infantilní, neschopnost kontrolovat své reakce.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VZDĚLÁVÁNÍ ŽÁKŮ S TĚLESNÝM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Základní škola</a:t>
            </a:r>
          </a:p>
          <a:p>
            <a:pPr>
              <a:buNone/>
            </a:pPr>
            <a:r>
              <a:rPr lang="cs-CZ" sz="2800" dirty="0" smtClean="0"/>
              <a:t>Nutné adaptovat školní prostředí pro co největší samostatnost a nezávislost na cizí pomoci. </a:t>
            </a:r>
          </a:p>
          <a:p>
            <a:pPr>
              <a:buNone/>
            </a:pPr>
            <a:r>
              <a:rPr lang="cs-CZ" sz="2800" dirty="0" smtClean="0"/>
              <a:t>U organických poruch mozku: poruchy rozumových schopností, koncentrace, pracovního tempa, socializačního procesu.</a:t>
            </a:r>
          </a:p>
          <a:p>
            <a:pPr>
              <a:buNone/>
            </a:pPr>
            <a:r>
              <a:rPr lang="cs-CZ" sz="2800" dirty="0" smtClean="0"/>
              <a:t>IVP předmět: </a:t>
            </a:r>
            <a:r>
              <a:rPr lang="cs-CZ" sz="2800" b="1" i="1" dirty="0" smtClean="0"/>
              <a:t>Dorozumívací dovednosti</a:t>
            </a:r>
            <a:r>
              <a:rPr lang="cs-CZ" sz="2800" i="1" dirty="0" smtClean="0"/>
              <a:t> – rozšiřuje vyučování mateřského jazyka(1-2 hodiny týdně). Řešení řečových potíží, výcvik čtení a psaní. (trénink zraku, sluchu, </a:t>
            </a:r>
            <a:r>
              <a:rPr lang="cs-CZ" sz="2800" i="1" dirty="0" err="1" smtClean="0"/>
              <a:t>grafomotoriky</a:t>
            </a:r>
            <a:r>
              <a:rPr lang="cs-CZ" sz="2800" i="1" dirty="0" smtClean="0"/>
              <a:t>, uvolnění ruky, nácvik psaní protézou, ústy, nohou, na počítači).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INTEGRACE ŽÁKŮ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8803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Základní </a:t>
            </a:r>
            <a:r>
              <a:rPr lang="cs-CZ" sz="3200" dirty="0" err="1" smtClean="0"/>
              <a:t>speciálněpedagogické</a:t>
            </a:r>
            <a:r>
              <a:rPr lang="cs-CZ" sz="3200" dirty="0" smtClean="0"/>
              <a:t> znalosti učitele</a:t>
            </a:r>
          </a:p>
          <a:p>
            <a:r>
              <a:rPr lang="cs-CZ" sz="3200" dirty="0" smtClean="0"/>
              <a:t>Hodnotí se psychický, sociální a kognitivní vývoj žáků – odpovídá věku – stejný vzdělávací program</a:t>
            </a:r>
          </a:p>
          <a:p>
            <a:r>
              <a:rPr lang="cs-CZ" sz="3200" dirty="0" smtClean="0"/>
              <a:t>Vhodné architektonické uspořádání školní budovy, případná pomoc asistenta pedagoga</a:t>
            </a:r>
            <a:endParaRPr lang="cs-CZ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ŠKOLY PŘI ZDRAVOTNICKÝCHZAŘÍZENÍCH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MŠ při zdravotnickém zařízení </a:t>
            </a:r>
            <a:r>
              <a:rPr lang="cs-CZ" dirty="0" smtClean="0"/>
              <a:t>(2-3 až 6-7 let) – </a:t>
            </a:r>
            <a:r>
              <a:rPr lang="cs-CZ" dirty="0" err="1" smtClean="0"/>
              <a:t>edukativní</a:t>
            </a:r>
            <a:r>
              <a:rPr lang="cs-CZ" dirty="0" smtClean="0"/>
              <a:t> činnost se provádí v hernách nebo na pokojích v souladu s RVP. V</a:t>
            </a:r>
            <a:r>
              <a:rPr lang="cs-CZ" dirty="0" smtClean="0">
                <a:solidFill>
                  <a:srgbClr val="FF0000"/>
                </a:solidFill>
              </a:rPr>
              <a:t> herně </a:t>
            </a:r>
            <a:r>
              <a:rPr lang="cs-CZ" dirty="0" smtClean="0"/>
              <a:t>(ORL, oční, kožní,…)po vizitě volná hra dětí, plnění úkolů, pohádka. </a:t>
            </a:r>
            <a:r>
              <a:rPr lang="cs-CZ" dirty="0" smtClean="0">
                <a:solidFill>
                  <a:srgbClr val="FF0000"/>
                </a:solidFill>
              </a:rPr>
              <a:t>Na pokojích </a:t>
            </a:r>
            <a:r>
              <a:rPr lang="cs-CZ" dirty="0" smtClean="0"/>
              <a:t>(ortopedie, chirurgie,..)-hra, střídání činností, pohádky. </a:t>
            </a:r>
            <a:r>
              <a:rPr lang="cs-CZ" dirty="0" smtClean="0">
                <a:solidFill>
                  <a:srgbClr val="FF0000"/>
                </a:solidFill>
              </a:rPr>
              <a:t>U lůžka </a:t>
            </a:r>
            <a:r>
              <a:rPr lang="cs-CZ" dirty="0" smtClean="0"/>
              <a:t>na izolaci (infekční, onkologie) – omezené hračky, zvýšený hygienický režim.</a:t>
            </a:r>
          </a:p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MŠ při zdravotnickém zařízení </a:t>
            </a:r>
            <a:r>
              <a:rPr lang="cs-CZ" dirty="0" smtClean="0"/>
              <a:t> dle RVP upravené na základě  zdravotního stavu žáků.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Základní škola speciální při zdravotnickém zařízení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Herní specialista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- navazuje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kontakt s dítětem, posiluje důvěru a ochotu spolupracovat s lékaři</a:t>
            </a:r>
          </a:p>
          <a:p>
            <a:pPr>
              <a:buNone/>
            </a:pPr>
            <a:r>
              <a:rPr lang="cs-CZ" dirty="0" smtClean="0"/>
              <a:t>	- před přijetím dítěte připravuje dítě a rodiče na hospitalizaci (</a:t>
            </a:r>
            <a:r>
              <a:rPr lang="cs-CZ" dirty="0" err="1" smtClean="0"/>
              <a:t>figurínyPéťa</a:t>
            </a:r>
            <a:r>
              <a:rPr lang="cs-CZ" dirty="0" smtClean="0"/>
              <a:t> a Petruška – orgány na suché zipy</a:t>
            </a:r>
          </a:p>
          <a:p>
            <a:pPr>
              <a:buNone/>
            </a:pPr>
            <a:r>
              <a:rPr lang="cs-CZ" dirty="0" smtClean="0"/>
              <a:t>	- při přijetí – seznámení s personálem, kamarády, denním režimem</a:t>
            </a:r>
          </a:p>
          <a:p>
            <a:pPr>
              <a:buNone/>
            </a:pPr>
            <a:r>
              <a:rPr lang="cs-CZ" dirty="0" smtClean="0"/>
              <a:t>	- příprava před zákroky a vyšetřeními dítěte</a:t>
            </a:r>
          </a:p>
          <a:p>
            <a:pPr>
              <a:buNone/>
            </a:pPr>
            <a:r>
              <a:rPr lang="cs-CZ" dirty="0" smtClean="0"/>
              <a:t>Podává pravdivé informace, vychází z dobré znalosti diagnóz, spolupráce se zdravotníky.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TĚLESNÁ VÝCHOVA A SPORT OSOB S TĚLESNÝM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2900" b="1" dirty="0" smtClean="0"/>
              <a:t>Organizace sportu tělesně postižených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Mezinárodní paralympijský výbor –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</a:t>
            </a:r>
            <a:r>
              <a:rPr lang="cs-CZ" sz="2900" dirty="0" err="1" smtClean="0"/>
              <a:t>Paralympic</a:t>
            </a:r>
            <a:r>
              <a:rPr lang="cs-CZ" sz="2900" dirty="0" smtClean="0"/>
              <a:t> </a:t>
            </a:r>
            <a:r>
              <a:rPr lang="cs-CZ" sz="2900" dirty="0" err="1" smtClean="0"/>
              <a:t>Comitee</a:t>
            </a:r>
            <a:r>
              <a:rPr lang="cs-CZ" sz="2900" dirty="0" smtClean="0"/>
              <a:t> – IPC sdružuje tyto mezinárodní federace:</a:t>
            </a:r>
          </a:p>
          <a:p>
            <a:pPr>
              <a:buNone/>
            </a:pPr>
            <a:r>
              <a:rPr lang="cs-CZ" sz="2900" dirty="0" smtClean="0"/>
              <a:t>ISOD –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Sport </a:t>
            </a:r>
            <a:r>
              <a:rPr lang="cs-CZ" sz="2900" dirty="0" err="1" smtClean="0"/>
              <a:t>Organization</a:t>
            </a:r>
            <a:r>
              <a:rPr lang="cs-CZ" sz="2900" dirty="0" smtClean="0"/>
              <a:t> </a:t>
            </a:r>
            <a:r>
              <a:rPr lang="cs-CZ" sz="2900" dirty="0" err="1" smtClean="0"/>
              <a:t>for</a:t>
            </a:r>
            <a:r>
              <a:rPr lang="cs-CZ" sz="2900" dirty="0" smtClean="0"/>
              <a:t> </a:t>
            </a:r>
            <a:r>
              <a:rPr lang="cs-CZ" sz="2900" dirty="0" err="1" smtClean="0"/>
              <a:t>the</a:t>
            </a:r>
            <a:r>
              <a:rPr lang="cs-CZ" sz="2900" dirty="0" smtClean="0"/>
              <a:t> </a:t>
            </a:r>
            <a:r>
              <a:rPr lang="cs-CZ" sz="2900" dirty="0" err="1" smtClean="0"/>
              <a:t>Disabled</a:t>
            </a:r>
            <a:r>
              <a:rPr lang="cs-CZ" sz="2900" dirty="0" smtClean="0"/>
              <a:t> - tělesně postižení (</a:t>
            </a:r>
            <a:r>
              <a:rPr lang="cs-CZ" sz="2900" dirty="0" err="1" smtClean="0"/>
              <a:t>amputáři</a:t>
            </a:r>
            <a:r>
              <a:rPr lang="cs-CZ" sz="2900" dirty="0" smtClean="0"/>
              <a:t>), 1964</a:t>
            </a:r>
          </a:p>
          <a:p>
            <a:pPr>
              <a:buNone/>
            </a:pPr>
            <a:r>
              <a:rPr lang="cs-CZ" sz="2900" dirty="0" smtClean="0"/>
              <a:t>ISMWSF –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</a:t>
            </a:r>
            <a:r>
              <a:rPr lang="cs-CZ" sz="2900" dirty="0" err="1" smtClean="0"/>
              <a:t>Stoke</a:t>
            </a:r>
            <a:r>
              <a:rPr lang="cs-CZ" sz="2900" dirty="0" smtClean="0"/>
              <a:t> </a:t>
            </a:r>
            <a:r>
              <a:rPr lang="cs-CZ" sz="2900" dirty="0" err="1" smtClean="0"/>
              <a:t>Mandeville</a:t>
            </a:r>
            <a:r>
              <a:rPr lang="cs-CZ" sz="2900" dirty="0" smtClean="0"/>
              <a:t> </a:t>
            </a:r>
            <a:r>
              <a:rPr lang="cs-CZ" sz="2900" dirty="0" err="1" smtClean="0"/>
              <a:t>Wheelchair</a:t>
            </a:r>
            <a:r>
              <a:rPr lang="cs-CZ" sz="2900" dirty="0" smtClean="0"/>
              <a:t> Sport </a:t>
            </a:r>
            <a:r>
              <a:rPr lang="cs-CZ" sz="2900" dirty="0" err="1" smtClean="0"/>
              <a:t>Federation</a:t>
            </a:r>
            <a:r>
              <a:rPr lang="cs-CZ" sz="2900" dirty="0" smtClean="0"/>
              <a:t> (vozíčkáři)</a:t>
            </a:r>
          </a:p>
          <a:p>
            <a:pPr>
              <a:buNone/>
            </a:pPr>
            <a:r>
              <a:rPr lang="cs-CZ" sz="2900" dirty="0" smtClean="0"/>
              <a:t>CP ISRA – </a:t>
            </a:r>
            <a:r>
              <a:rPr lang="cs-CZ" sz="2900" dirty="0" err="1" smtClean="0"/>
              <a:t>Cerebral</a:t>
            </a:r>
            <a:r>
              <a:rPr lang="cs-CZ" sz="2900" dirty="0" smtClean="0"/>
              <a:t> </a:t>
            </a:r>
            <a:r>
              <a:rPr lang="cs-CZ" sz="2900" dirty="0" err="1" smtClean="0"/>
              <a:t>Palsy</a:t>
            </a:r>
            <a:r>
              <a:rPr lang="cs-CZ" sz="2900" dirty="0" smtClean="0"/>
              <a:t>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Sport </a:t>
            </a:r>
            <a:r>
              <a:rPr lang="cs-CZ" sz="2900" dirty="0" err="1" smtClean="0"/>
              <a:t>and</a:t>
            </a:r>
            <a:r>
              <a:rPr lang="cs-CZ" sz="2900" dirty="0" smtClean="0"/>
              <a:t> </a:t>
            </a:r>
            <a:r>
              <a:rPr lang="cs-CZ" sz="2900" dirty="0" err="1" smtClean="0"/>
              <a:t>Receration</a:t>
            </a:r>
            <a:r>
              <a:rPr lang="cs-CZ" sz="2900" dirty="0" smtClean="0"/>
              <a:t> </a:t>
            </a:r>
            <a:r>
              <a:rPr lang="cs-CZ" sz="2900" dirty="0" err="1" smtClean="0"/>
              <a:t>Association</a:t>
            </a:r>
            <a:r>
              <a:rPr lang="cs-CZ" sz="2900" dirty="0" smtClean="0"/>
              <a:t> (sportovci s centrálními poruchami hybnosti), 1978</a:t>
            </a:r>
          </a:p>
          <a:p>
            <a:pPr>
              <a:buNone/>
            </a:pPr>
            <a:r>
              <a:rPr lang="cs-CZ" sz="2900" dirty="0" smtClean="0"/>
              <a:t>IWBF –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</a:t>
            </a:r>
            <a:r>
              <a:rPr lang="cs-CZ" sz="2900" dirty="0" err="1" smtClean="0"/>
              <a:t>Wheeelchair</a:t>
            </a:r>
            <a:r>
              <a:rPr lang="cs-CZ" sz="2900" dirty="0" smtClean="0"/>
              <a:t> Basketball </a:t>
            </a:r>
            <a:r>
              <a:rPr lang="cs-CZ" sz="2900" dirty="0" err="1" smtClean="0"/>
              <a:t>Federation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IWTF -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</a:t>
            </a:r>
            <a:r>
              <a:rPr lang="cs-CZ" sz="2900" dirty="0" err="1" smtClean="0"/>
              <a:t>Wheeelchair</a:t>
            </a:r>
            <a:r>
              <a:rPr lang="cs-CZ" sz="2900" dirty="0" smtClean="0"/>
              <a:t> </a:t>
            </a:r>
            <a:r>
              <a:rPr lang="cs-CZ" sz="2900" dirty="0" err="1" smtClean="0"/>
              <a:t>Tennis</a:t>
            </a:r>
            <a:r>
              <a:rPr lang="cs-CZ" sz="2900" dirty="0" smtClean="0"/>
              <a:t> </a:t>
            </a:r>
            <a:r>
              <a:rPr lang="cs-CZ" sz="2900" dirty="0" err="1" smtClean="0"/>
              <a:t>Federation</a:t>
            </a:r>
            <a:endParaRPr lang="cs-CZ" sz="2900" dirty="0" smtClean="0"/>
          </a:p>
          <a:p>
            <a:r>
              <a:rPr lang="cs-CZ" sz="2900" b="1" dirty="0" smtClean="0"/>
              <a:t>Dokumenty</a:t>
            </a:r>
            <a:r>
              <a:rPr lang="cs-CZ" sz="2900" dirty="0" smtClean="0"/>
              <a:t>:</a:t>
            </a:r>
          </a:p>
          <a:p>
            <a:pPr>
              <a:buNone/>
            </a:pPr>
            <a:r>
              <a:rPr lang="cs-CZ" sz="2900" dirty="0" smtClean="0"/>
              <a:t>Rada Evropy: Evropská charta sportu: Postižené osoby, Štrasburk, 1987</a:t>
            </a:r>
          </a:p>
          <a:p>
            <a:pPr>
              <a:buNone/>
            </a:pPr>
            <a:r>
              <a:rPr lang="cs-CZ" sz="2900" dirty="0" smtClean="0"/>
              <a:t>OSN: Standardní pravidla pro vyrovnání příležitosti pro osoby se zdravotním postižením. OSN, 28.10.1993</a:t>
            </a:r>
          </a:p>
          <a:p>
            <a:pPr>
              <a:buNone/>
            </a:pPr>
            <a:r>
              <a:rPr lang="cs-CZ" sz="2900" dirty="0" smtClean="0"/>
              <a:t>Vláda ČR: 	Národní plán opatření pro snížení negativních důsledků zdravotních postižení, Usnesení vlády ČR č.993 u 8.9.1993</a:t>
            </a:r>
          </a:p>
          <a:p>
            <a:pPr>
              <a:buNone/>
            </a:pPr>
            <a:r>
              <a:rPr lang="cs-CZ" sz="2900" dirty="0" smtClean="0"/>
              <a:t>Opatření k péči orgánu státu o sportovní prezentaci státu. Usnesení č.731 ze 7.6.1993</a:t>
            </a:r>
          </a:p>
          <a:p>
            <a:pPr>
              <a:buNone/>
            </a:pPr>
            <a:r>
              <a:rPr lang="cs-CZ" sz="2900" dirty="0" smtClean="0"/>
              <a:t>Hlavní změny státní politiky v tělovýchově a sportu</a:t>
            </a:r>
          </a:p>
          <a:p>
            <a:r>
              <a:rPr lang="cs-CZ" sz="2900" b="1" dirty="0" smtClean="0"/>
              <a:t>Soutěže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Letní paralympijské hry</a:t>
            </a:r>
          </a:p>
          <a:p>
            <a:pPr>
              <a:buNone/>
            </a:pPr>
            <a:r>
              <a:rPr lang="cs-CZ" sz="2900" dirty="0" smtClean="0"/>
              <a:t>Zimné paralympijské hry</a:t>
            </a:r>
          </a:p>
          <a:p>
            <a:pPr>
              <a:buNone/>
            </a:pPr>
            <a:r>
              <a:rPr lang="cs-CZ" sz="2900" dirty="0" smtClean="0"/>
              <a:t>Mistrovství světa a Evropy</a:t>
            </a:r>
          </a:p>
          <a:p>
            <a:pPr>
              <a:buNone/>
            </a:pPr>
            <a:r>
              <a:rPr lang="cs-CZ" sz="2900" dirty="0" smtClean="0"/>
              <a:t>Soutěže na Národní úrovni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Česká klasifikace pro individuální sporty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1. postižení HK 	– omezená pohyblivost velkých kloubů nad 30% (OPVK)</a:t>
            </a:r>
            <a:br>
              <a:rPr lang="cs-CZ" sz="3600" dirty="0" smtClean="0"/>
            </a:br>
            <a:r>
              <a:rPr lang="cs-CZ" sz="3600" dirty="0" smtClean="0"/>
              <a:t>			- snížení svalové síly st.3 a níže sval. testu (SSS)</a:t>
            </a:r>
            <a:br>
              <a:rPr lang="cs-CZ" sz="3600" dirty="0" smtClean="0"/>
            </a:br>
            <a:r>
              <a:rPr lang="cs-CZ" sz="3600" dirty="0" smtClean="0"/>
              <a:t>			- větší defekty ruky a zkrácení končetin o Ľ (VDR)</a:t>
            </a:r>
            <a:br>
              <a:rPr lang="cs-CZ" sz="3600" dirty="0" smtClean="0"/>
            </a:br>
            <a:r>
              <a:rPr lang="cs-CZ" sz="3600" dirty="0" smtClean="0"/>
              <a:t>2. postižení DK lehčí – OPVK nad 30%</a:t>
            </a:r>
            <a:br>
              <a:rPr lang="cs-CZ" sz="3600" dirty="0" smtClean="0"/>
            </a:br>
            <a:r>
              <a:rPr lang="cs-CZ" sz="3600" dirty="0" smtClean="0"/>
              <a:t>			- SSS</a:t>
            </a:r>
            <a:br>
              <a:rPr lang="cs-CZ" sz="3600" dirty="0" smtClean="0"/>
            </a:br>
            <a:r>
              <a:rPr lang="cs-CZ" sz="3600" dirty="0" smtClean="0"/>
              <a:t>			- VDN – zkrácení nejméně o 4 cm</a:t>
            </a:r>
            <a:br>
              <a:rPr lang="cs-CZ" sz="3600" dirty="0" smtClean="0"/>
            </a:br>
            <a:r>
              <a:rPr lang="cs-CZ" sz="3600" dirty="0" smtClean="0"/>
              <a:t>3. amputace HK – ruky, předloktí, paže</a:t>
            </a:r>
            <a:br>
              <a:rPr lang="cs-CZ" sz="3600" dirty="0" smtClean="0"/>
            </a:br>
            <a:r>
              <a:rPr lang="cs-CZ" sz="3600" dirty="0" smtClean="0"/>
              <a:t>4. amputace podkolenní</a:t>
            </a:r>
            <a:br>
              <a:rPr lang="cs-CZ" sz="3600" dirty="0" smtClean="0"/>
            </a:br>
            <a:r>
              <a:rPr lang="cs-CZ" sz="3600" dirty="0" smtClean="0"/>
              <a:t>5. amputace </a:t>
            </a:r>
            <a:r>
              <a:rPr lang="cs-CZ" sz="3600" dirty="0" err="1" smtClean="0"/>
              <a:t>nadkolení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6. amputace na více končetinách</a:t>
            </a:r>
            <a:br>
              <a:rPr lang="cs-CZ" sz="3600" dirty="0" smtClean="0"/>
            </a:br>
            <a:r>
              <a:rPr lang="cs-CZ" sz="3600" dirty="0" smtClean="0"/>
              <a:t>7. postižení DK těžká – těžké omezení pohyblivosti kloubu, nestabilní zlomeniny až paklouby, velké deformace vyžadující chůzi pomocí jedné opěrné pomůcky</a:t>
            </a:r>
            <a:br>
              <a:rPr lang="cs-CZ" sz="3600" dirty="0" smtClean="0"/>
            </a:br>
            <a:r>
              <a:rPr lang="cs-CZ" sz="3600" dirty="0" smtClean="0"/>
              <a:t>8. postižení DK velmi těžká – schopnost chůze pomocí dvou opěrných pomůcek</a:t>
            </a:r>
            <a:br>
              <a:rPr lang="cs-CZ" sz="3600" dirty="0" smtClean="0"/>
            </a:br>
            <a:r>
              <a:rPr lang="cs-CZ" sz="3600" dirty="0" smtClean="0"/>
              <a:t>  </a:t>
            </a:r>
            <a:br>
              <a:rPr lang="cs-CZ" sz="36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KLASIFIKACE SPORTOVCŮ S TĚLESNÝM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3000" b="1" dirty="0" smtClean="0"/>
              <a:t>Česká klasifikace pro individuální sporty</a:t>
            </a:r>
            <a:endParaRPr lang="cs-CZ" sz="3000" dirty="0" smtClean="0"/>
          </a:p>
          <a:p>
            <a:r>
              <a:rPr lang="cs-CZ" sz="3000" dirty="0" smtClean="0"/>
              <a:t>postižení HK – omezená pohyblivost velkých kloubů nad 30% (OPVK)</a:t>
            </a:r>
          </a:p>
          <a:p>
            <a:pPr>
              <a:buNone/>
            </a:pPr>
            <a:r>
              <a:rPr lang="cs-CZ" sz="3000" dirty="0" smtClean="0"/>
              <a:t>			- snížení svalové síly st.3 a níže sval. testu (SSS)</a:t>
            </a:r>
          </a:p>
          <a:p>
            <a:pPr>
              <a:buNone/>
            </a:pPr>
            <a:r>
              <a:rPr lang="cs-CZ" sz="3000" dirty="0" smtClean="0"/>
              <a:t>			- větší defekty ruky a zkrácení končetin o Ľ (VDR)</a:t>
            </a:r>
          </a:p>
          <a:p>
            <a:r>
              <a:rPr lang="cs-CZ" sz="3000" dirty="0" smtClean="0"/>
              <a:t>Postižení DK lehčí 	- OPVK nad 30%</a:t>
            </a:r>
          </a:p>
          <a:p>
            <a:pPr>
              <a:buNone/>
            </a:pPr>
            <a:r>
              <a:rPr lang="cs-CZ" sz="3000" dirty="0" smtClean="0"/>
              <a:t>				- SSS</a:t>
            </a:r>
          </a:p>
          <a:p>
            <a:pPr>
              <a:buNone/>
            </a:pPr>
            <a:r>
              <a:rPr lang="cs-CZ" sz="3000" dirty="0" smtClean="0"/>
              <a:t>				- VDN – zkrácení nejméně o 4 cm</a:t>
            </a:r>
          </a:p>
          <a:p>
            <a:r>
              <a:rPr lang="cs-CZ" sz="3000" dirty="0" smtClean="0"/>
              <a:t>Amputace HK – ruky, předloktí, paže</a:t>
            </a:r>
          </a:p>
          <a:p>
            <a:r>
              <a:rPr lang="cs-CZ" sz="3000" dirty="0" smtClean="0"/>
              <a:t>Amputace podkolenní</a:t>
            </a:r>
          </a:p>
          <a:p>
            <a:r>
              <a:rPr lang="cs-CZ" sz="3000" dirty="0" smtClean="0"/>
              <a:t>Amputace </a:t>
            </a:r>
            <a:r>
              <a:rPr lang="cs-CZ" sz="3000" dirty="0" err="1" smtClean="0"/>
              <a:t>nadkolení</a:t>
            </a:r>
            <a:endParaRPr lang="cs-CZ" sz="3000" dirty="0" smtClean="0"/>
          </a:p>
          <a:p>
            <a:r>
              <a:rPr lang="cs-CZ" sz="3000" dirty="0" smtClean="0"/>
              <a:t>Amputace na více končetinách</a:t>
            </a:r>
          </a:p>
          <a:p>
            <a:r>
              <a:rPr lang="cs-CZ" sz="3000" dirty="0" smtClean="0"/>
              <a:t>Postižení DK těžká – těžké omezení pohyblivosti kloubu, nestabilní zlomeniny až paklouby, velké deformace vyžadující chůzi pomocí jedné opěrné pomůcky</a:t>
            </a:r>
          </a:p>
          <a:p>
            <a:r>
              <a:rPr lang="cs-CZ" sz="3000" dirty="0" smtClean="0"/>
              <a:t>Postižení DK velmi těžká – schopnost chůze pomocí dvou opěrných pomůcek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POHYBOVÝCH VAD</a:t>
            </a:r>
            <a:endParaRPr lang="cs-CZ" dirty="0"/>
          </a:p>
        </p:txBody>
      </p:sp>
      <p:pic>
        <p:nvPicPr>
          <p:cNvPr id="4" name="Picture 4" descr="mso29CC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 l="2690" t="3331" r="1624" b="1981"/>
          <a:stretch>
            <a:fillRect/>
          </a:stretch>
        </p:blipFill>
        <p:spPr>
          <a:xfrm>
            <a:off x="2000232" y="1415324"/>
            <a:ext cx="5000660" cy="5053697"/>
          </a:xfrm>
          <a:noFill/>
          <a:ln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SPORTOVCŮ S AMPUTACEMI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Celkově se amputovaní sportovci člení do devíti tříd (A1 - A9):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A1 - oboustranná</a:t>
            </a:r>
          </a:p>
          <a:p>
            <a:r>
              <a:rPr lang="cs-CZ" dirty="0" smtClean="0"/>
              <a:t>A2 - jednostranná amputace nad kolenem</a:t>
            </a:r>
          </a:p>
          <a:p>
            <a:r>
              <a:rPr lang="cs-CZ" dirty="0" smtClean="0"/>
              <a:t>A3 - oboustranná</a:t>
            </a:r>
          </a:p>
          <a:p>
            <a:r>
              <a:rPr lang="cs-CZ" dirty="0" smtClean="0"/>
              <a:t>A4 - jednostranná amputace pod kolenem</a:t>
            </a:r>
          </a:p>
          <a:p>
            <a:r>
              <a:rPr lang="cs-CZ" dirty="0" smtClean="0"/>
              <a:t>A5 - oboustranná</a:t>
            </a:r>
          </a:p>
          <a:p>
            <a:r>
              <a:rPr lang="cs-CZ" dirty="0" smtClean="0"/>
              <a:t>A6 - jednostranná amputace nad loktem</a:t>
            </a:r>
          </a:p>
          <a:p>
            <a:r>
              <a:rPr lang="cs-CZ" dirty="0" smtClean="0"/>
              <a:t>A7 - oboustranná</a:t>
            </a:r>
          </a:p>
          <a:p>
            <a:r>
              <a:rPr lang="cs-CZ" dirty="0" smtClean="0"/>
              <a:t>A8 - jednostranná amputace pod loktem</a:t>
            </a:r>
          </a:p>
          <a:p>
            <a:r>
              <a:rPr lang="cs-CZ" dirty="0" smtClean="0"/>
              <a:t>A9 - kombinované amputace horních a dolních končetin (Heller, 1996)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Pro zimní sporty (sjezdové lyžování, lyžařský běh, biatlon, sáňkování a hokej) se užívá detailnější klasifikace. I když převážná většina amputovaných není odkázána na pojízdné křeslo, mnozí sportovci s amputací dolní končetiny či obou končetin se zapojují do sportovních soutěží vozíčkářů - paraplegiků (přitom se využívají ekvivalenty tříd u obou kategorií postižených)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SPORTY OSOB S AMPUTACEMI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sz="2800" dirty="0" smtClean="0"/>
          </a:p>
          <a:p>
            <a:pPr lvl="0"/>
            <a:r>
              <a:rPr lang="cs-CZ" sz="2800" b="1" dirty="0" smtClean="0"/>
              <a:t>Baseball -  </a:t>
            </a:r>
            <a:r>
              <a:rPr lang="cs-CZ" sz="2800" dirty="0" smtClean="0"/>
              <a:t>amputovaní nad kolenem mohou hrát jakoukoliv pozici, amputace nad kolenem (většinou chytač, nadhazovač, 1.meta)</a:t>
            </a:r>
          </a:p>
          <a:p>
            <a:pPr lvl="0"/>
            <a:r>
              <a:rPr lang="cs-CZ" sz="2800" b="1" dirty="0" smtClean="0"/>
              <a:t>Cyklistika – </a:t>
            </a:r>
            <a:r>
              <a:rPr lang="cs-CZ" sz="2800" dirty="0" smtClean="0"/>
              <a:t>s protézou i bez, klipsny, může se použít protetická pata na pedál</a:t>
            </a:r>
          </a:p>
          <a:p>
            <a:pPr lvl="0"/>
            <a:r>
              <a:rPr lang="cs-CZ" sz="2800" b="1" dirty="0" smtClean="0"/>
              <a:t>Kajaky</a:t>
            </a:r>
            <a:endParaRPr lang="cs-CZ" sz="2800" dirty="0" smtClean="0"/>
          </a:p>
          <a:p>
            <a:pPr lvl="0"/>
            <a:r>
              <a:rPr lang="cs-CZ" sz="2800" b="1" dirty="0" smtClean="0"/>
              <a:t>Kanoistika – </a:t>
            </a:r>
            <a:r>
              <a:rPr lang="cs-CZ" sz="2800" dirty="0" smtClean="0"/>
              <a:t>nižší sedátko - lepší stabilita, může být opěrátko. Jeden z mála sportů, kde postižený může být rovnocenným soupeřem ostatním. Amputovaní mají výhodu lehčího těla – větší rychlost</a:t>
            </a:r>
          </a:p>
          <a:p>
            <a:pPr lvl="0"/>
            <a:r>
              <a:rPr lang="cs-CZ" sz="2800" b="1" dirty="0" smtClean="0"/>
              <a:t>Fotbal – </a:t>
            </a:r>
            <a:r>
              <a:rPr lang="cs-CZ" sz="2800" dirty="0" err="1" smtClean="0"/>
              <a:t>wheelchair</a:t>
            </a:r>
            <a:r>
              <a:rPr lang="cs-CZ" sz="2800" dirty="0" smtClean="0"/>
              <a:t> </a:t>
            </a:r>
            <a:r>
              <a:rPr lang="cs-CZ" sz="2800" dirty="0" err="1" smtClean="0"/>
              <a:t>football</a:t>
            </a:r>
            <a:endParaRPr lang="cs-CZ" sz="2800" dirty="0" smtClean="0"/>
          </a:p>
          <a:p>
            <a:r>
              <a:rPr lang="cs-CZ" sz="2800" b="1" dirty="0" err="1" smtClean="0"/>
              <a:t>Crutch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soccer</a:t>
            </a:r>
            <a:r>
              <a:rPr lang="cs-CZ" sz="2800" b="1" dirty="0" smtClean="0"/>
              <a:t> </a:t>
            </a:r>
            <a:r>
              <a:rPr lang="cs-CZ" sz="2800" dirty="0" smtClean="0"/>
              <a:t>–</a:t>
            </a:r>
            <a:r>
              <a:rPr lang="cs-CZ" sz="2800" b="1" dirty="0" smtClean="0"/>
              <a:t> </a:t>
            </a:r>
            <a:r>
              <a:rPr lang="cs-CZ" sz="2800" dirty="0" smtClean="0"/>
              <a:t>je hrán amputovanými i zdravými – užívá se jedné nohy a páru berlí. Neužívá se protéz, úder do míče holí je přestupek. Neamputovaní hráči užívají berlí, zvolí si nezatěžovanou nohu, kterou nesmí během hry vyměnit. Brankář (obvykle s amputací paže) hraje 1 paží a oběma nohama. Brankář s amputací obou paží užívá jen nohou k zastavení míče. Neamputovaný brankář má jednu ruku pod tričkem</a:t>
            </a:r>
          </a:p>
          <a:p>
            <a:pPr lvl="0"/>
            <a:r>
              <a:rPr lang="cs-CZ" sz="2800" b="1" dirty="0" err="1" smtClean="0"/>
              <a:t>Sitting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voleyball</a:t>
            </a:r>
            <a:endParaRPr lang="cs-CZ" sz="2800" dirty="0" smtClean="0"/>
          </a:p>
          <a:p>
            <a:pPr lvl="0"/>
            <a:r>
              <a:rPr lang="cs-CZ" sz="2800" b="1" dirty="0" smtClean="0"/>
              <a:t>Běhy – </a:t>
            </a:r>
            <a:r>
              <a:rPr lang="cs-CZ" sz="2800" dirty="0" smtClean="0"/>
              <a:t>speciální protézy grafitové jádro pro překonání otřesů. Styl – 1 krok </a:t>
            </a:r>
            <a:r>
              <a:rPr lang="cs-CZ" sz="2800" dirty="0" err="1" smtClean="0"/>
              <a:t>protézovanou</a:t>
            </a:r>
            <a:r>
              <a:rPr lang="cs-CZ" sz="2800" dirty="0" smtClean="0"/>
              <a:t> nohou a 2 kroky zdravou nohou, nebo berle, skok, </a:t>
            </a:r>
            <a:r>
              <a:rPr lang="cs-CZ" sz="2800" dirty="0" err="1" smtClean="0"/>
              <a:t>skok</a:t>
            </a:r>
            <a:r>
              <a:rPr lang="cs-CZ" sz="2800" dirty="0" smtClean="0"/>
              <a:t>, berle, skok, </a:t>
            </a:r>
            <a:r>
              <a:rPr lang="cs-CZ" sz="2800" dirty="0" err="1" smtClean="0"/>
              <a:t>skok</a:t>
            </a:r>
            <a:endParaRPr lang="cs-CZ" sz="2800" dirty="0" smtClean="0"/>
          </a:p>
          <a:p>
            <a:pPr lvl="0"/>
            <a:r>
              <a:rPr lang="cs-CZ" sz="2800" b="1" dirty="0" smtClean="0"/>
              <a:t>Golf – </a:t>
            </a:r>
            <a:r>
              <a:rPr lang="cs-CZ" sz="2800" dirty="0" smtClean="0"/>
              <a:t>zhoršená rovnováha a rytmus, problém rotace nohy (rotátory – 2 nad a pod kolenem)</a:t>
            </a:r>
          </a:p>
          <a:p>
            <a:pPr lvl="0"/>
            <a:r>
              <a:rPr lang="cs-CZ" sz="2800" b="1" dirty="0" smtClean="0"/>
              <a:t>Turistika</a:t>
            </a:r>
            <a:endParaRPr lang="cs-CZ" sz="2800" dirty="0" smtClean="0"/>
          </a:p>
          <a:p>
            <a:pPr lvl="0"/>
            <a:r>
              <a:rPr lang="cs-CZ" sz="2800" b="1" dirty="0" smtClean="0"/>
              <a:t>Jezdectví</a:t>
            </a:r>
            <a:endParaRPr lang="cs-CZ" sz="2800" dirty="0" smtClean="0"/>
          </a:p>
          <a:p>
            <a:pPr lvl="0"/>
            <a:r>
              <a:rPr lang="cs-CZ" sz="2800" b="1" dirty="0" smtClean="0"/>
              <a:t>Bruslení, hokej – </a:t>
            </a:r>
            <a:r>
              <a:rPr lang="cs-CZ" sz="2800" dirty="0" smtClean="0"/>
              <a:t>speciální protézy pro bruslení, </a:t>
            </a:r>
            <a:r>
              <a:rPr lang="cs-CZ" sz="2800" dirty="0" err="1" smtClean="0"/>
              <a:t>skating</a:t>
            </a:r>
            <a:r>
              <a:rPr lang="cs-CZ" sz="2800" dirty="0" smtClean="0"/>
              <a:t> </a:t>
            </a:r>
            <a:r>
              <a:rPr lang="cs-CZ" sz="2800" dirty="0" err="1" smtClean="0"/>
              <a:t>cage</a:t>
            </a:r>
            <a:r>
              <a:rPr lang="cs-CZ" sz="2800" dirty="0" smtClean="0"/>
              <a:t> (vozíčky) – pro bruslení bez protéz</a:t>
            </a:r>
          </a:p>
          <a:p>
            <a:pPr lvl="0"/>
            <a:r>
              <a:rPr lang="cs-CZ" sz="2800" b="1" dirty="0" smtClean="0"/>
              <a:t>Lyžování – </a:t>
            </a:r>
            <a:r>
              <a:rPr lang="cs-CZ" sz="2800" dirty="0" err="1" smtClean="0"/>
              <a:t>monoski</a:t>
            </a:r>
            <a:endParaRPr lang="cs-CZ" sz="2800" dirty="0" smtClean="0"/>
          </a:p>
          <a:p>
            <a:pPr lvl="0"/>
            <a:r>
              <a:rPr lang="cs-CZ" sz="2800" b="1" dirty="0" smtClean="0"/>
              <a:t>Kolečkové brusle, skateboardy</a:t>
            </a:r>
            <a:endParaRPr lang="cs-CZ" sz="2800" dirty="0" smtClean="0"/>
          </a:p>
          <a:p>
            <a:pPr lvl="0"/>
            <a:r>
              <a:rPr lang="cs-CZ" sz="2800" b="1" dirty="0" smtClean="0"/>
              <a:t>Plavání – </a:t>
            </a:r>
            <a:r>
              <a:rPr lang="cs-CZ" sz="2800" dirty="0" smtClean="0"/>
              <a:t>HK – prsa, znak, DK – kraul, znak. Znak je obvykle nejjednodušší, kraul a prsa mohou být únavné. Možné je i plavání na boku (nezávodní styl)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SPORTOVCŮ NA MÍŠNÍM PORANĚNÍM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b="1" cap="all" dirty="0" smtClean="0"/>
              <a:t> </a:t>
            </a:r>
            <a:endParaRPr lang="cs-CZ" dirty="0" smtClean="0"/>
          </a:p>
          <a:p>
            <a:pPr lvl="0"/>
            <a:r>
              <a:rPr lang="cs-CZ" sz="6200" b="1" dirty="0" err="1" smtClean="0"/>
              <a:t>Kvadruplegie</a:t>
            </a:r>
            <a:r>
              <a:rPr lang="cs-CZ" sz="6200" b="1" dirty="0" smtClean="0"/>
              <a:t> C4-C5 – </a:t>
            </a:r>
            <a:r>
              <a:rPr lang="cs-CZ" sz="6200" dirty="0" smtClean="0"/>
              <a:t>brániční dýchání, úplná centrální </a:t>
            </a:r>
            <a:r>
              <a:rPr lang="cs-CZ" sz="6200" dirty="0" err="1" smtClean="0"/>
              <a:t>plegie</a:t>
            </a:r>
            <a:r>
              <a:rPr lang="cs-CZ" sz="6200" dirty="0" smtClean="0"/>
              <a:t> HK i DK, úplná závislost na okolí, elektrický vozík pro postižené nezbytný, ovládání automobilu nemožné</a:t>
            </a:r>
          </a:p>
          <a:p>
            <a:pPr lvl="0"/>
            <a:r>
              <a:rPr lang="cs-CZ" sz="6200" b="1" dirty="0" err="1" smtClean="0"/>
              <a:t>Kvadruplegie</a:t>
            </a:r>
            <a:r>
              <a:rPr lang="cs-CZ" sz="6200" b="1" dirty="0" smtClean="0"/>
              <a:t> C6 – C7 – </a:t>
            </a:r>
            <a:r>
              <a:rPr lang="cs-CZ" sz="6200" dirty="0" smtClean="0"/>
              <a:t>brániční dýchání, periferní či smíšená paréze HK, nesoběstačnost těžkého stupně, vozík nezbytný,kompenzační pomůcky pro ruce nezbytné, ovládání automobilu eventuelně možné.</a:t>
            </a:r>
          </a:p>
          <a:p>
            <a:pPr lvl="0"/>
            <a:r>
              <a:rPr lang="cs-CZ" sz="6200" b="1" dirty="0" err="1" smtClean="0"/>
              <a:t>Kvadruplegie</a:t>
            </a:r>
            <a:r>
              <a:rPr lang="cs-CZ" sz="6200" b="1" dirty="0" smtClean="0"/>
              <a:t> C8 – Th1 – </a:t>
            </a:r>
            <a:r>
              <a:rPr lang="cs-CZ" sz="6200" dirty="0" smtClean="0"/>
              <a:t>brániční</a:t>
            </a:r>
            <a:r>
              <a:rPr lang="cs-CZ" sz="6200" b="1" dirty="0" smtClean="0"/>
              <a:t> </a:t>
            </a:r>
            <a:r>
              <a:rPr lang="cs-CZ" sz="6200" dirty="0" smtClean="0"/>
              <a:t>dýchání</a:t>
            </a:r>
            <a:r>
              <a:rPr lang="cs-CZ" sz="6200" b="1" dirty="0" smtClean="0"/>
              <a:t>, </a:t>
            </a:r>
            <a:r>
              <a:rPr lang="cs-CZ" sz="6200" dirty="0" smtClean="0"/>
              <a:t>periferní či smíšená paréza HK, nesoběstačnost středního až lehkého stupně, vozík nezbytný, řízení automobilu možné při ovládání rukama a automatické spojce</a:t>
            </a:r>
          </a:p>
          <a:p>
            <a:pPr lvl="0"/>
            <a:r>
              <a:rPr lang="cs-CZ" sz="6200" b="1" dirty="0" smtClean="0"/>
              <a:t>Paraplegie Th2 – Th5</a:t>
            </a:r>
            <a:r>
              <a:rPr lang="cs-CZ" sz="6200" dirty="0" smtClean="0"/>
              <a:t> – zmenšený dechový objem, úplná nezávislost ve všech denních činnostech, vozík nezbytný, chůze přísunem s aparáty na DK, řízení automobilu možné při ovládání rukama.</a:t>
            </a:r>
          </a:p>
          <a:p>
            <a:pPr lvl="0"/>
            <a:r>
              <a:rPr lang="cs-CZ" sz="6200" b="1" dirty="0" smtClean="0"/>
              <a:t>Paraplegie Th6 – Th10</a:t>
            </a:r>
            <a:r>
              <a:rPr lang="cs-CZ" sz="6200" dirty="0" smtClean="0"/>
              <a:t> – úplná nezávislost, vozík nezbytný, chůze švihem možná s aparáty na DK a francouzskými berlemi, řízení automobilu možné při ovládání rukama</a:t>
            </a:r>
          </a:p>
          <a:p>
            <a:pPr lvl="0"/>
            <a:r>
              <a:rPr lang="cs-CZ" sz="6200" b="1" dirty="0" smtClean="0"/>
              <a:t>Paraplegie Th11 – L3</a:t>
            </a:r>
            <a:r>
              <a:rPr lang="cs-CZ" sz="6200" dirty="0" smtClean="0"/>
              <a:t> - úplná nezávislost, chůze švihem a čtyřdobá chůze možná při použití aparátů a berlí, vozík nezbytný, řízení automobilu možné při ovládání rukama</a:t>
            </a:r>
          </a:p>
          <a:p>
            <a:pPr lvl="0"/>
            <a:r>
              <a:rPr lang="cs-CZ" sz="6200" b="1" dirty="0" smtClean="0"/>
              <a:t>Paraplegie L4 – S2</a:t>
            </a:r>
            <a:r>
              <a:rPr lang="cs-CZ" sz="6200" dirty="0" smtClean="0"/>
              <a:t> - úplná nezávislost doma i mimo dům, vozík není nutný, chůze se dvěma  berlemi možná, řízení automobilu možné při ovládání rukama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PIPEKOVÁ, J. (</a:t>
            </a:r>
            <a:r>
              <a:rPr lang="cs-CZ" dirty="0" err="1" smtClean="0"/>
              <a:t>ed</a:t>
            </a:r>
            <a:r>
              <a:rPr lang="cs-CZ" dirty="0" smtClean="0"/>
              <a:t>.)</a:t>
            </a:r>
            <a:r>
              <a:rPr lang="cs-CZ" i="1" dirty="0" smtClean="0"/>
              <a:t> Kapitoly ze speciální pedagogiky.</a:t>
            </a:r>
            <a:r>
              <a:rPr lang="cs-CZ" dirty="0" smtClean="0"/>
              <a:t> 2., rozšířené a přepracované vydání. Brno : </a:t>
            </a:r>
            <a:r>
              <a:rPr lang="cs-CZ" dirty="0" err="1" smtClean="0"/>
              <a:t>Paido</a:t>
            </a:r>
            <a:r>
              <a:rPr lang="cs-CZ" dirty="0" smtClean="0"/>
              <a:t>, 2006. ISBN 80-7315-120-0.</a:t>
            </a:r>
          </a:p>
          <a:p>
            <a:pPr lvl="0" fontAlgn="base" hangingPunct="0"/>
            <a:r>
              <a:rPr lang="cs-CZ" b="1" dirty="0" smtClean="0"/>
              <a:t> </a:t>
            </a:r>
            <a:r>
              <a:rPr lang="cs-CZ" dirty="0" smtClean="0"/>
              <a:t>Heller, J. </a:t>
            </a:r>
            <a:r>
              <a:rPr lang="cs-CZ" i="1" dirty="0" smtClean="0"/>
              <a:t>Fyziologie tělesné zátěže II, speciální část – třetí díl</a:t>
            </a:r>
            <a:r>
              <a:rPr lang="cs-CZ" dirty="0" smtClean="0"/>
              <a:t>. Praha: Karolinum, 1996. 222 s. ISBN 80-7184-225-7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OBRNY CENTRÁLNÍ A PERIFERNÍ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 postižené části těla:</a:t>
            </a:r>
          </a:p>
          <a:p>
            <a:r>
              <a:rPr lang="cs-CZ" dirty="0" smtClean="0"/>
              <a:t>Obrny centrální</a:t>
            </a:r>
          </a:p>
          <a:p>
            <a:r>
              <a:rPr lang="cs-CZ" dirty="0" smtClean="0"/>
              <a:t>Periferní – deformace, malformace, amputace</a:t>
            </a:r>
          </a:p>
          <a:p>
            <a:pPr>
              <a:buNone/>
            </a:pPr>
            <a:r>
              <a:rPr lang="cs-CZ" dirty="0" smtClean="0"/>
              <a:t>Dle rozsahu a stupně:</a:t>
            </a:r>
          </a:p>
          <a:p>
            <a:r>
              <a:rPr lang="cs-CZ" dirty="0" smtClean="0"/>
              <a:t>Paréza – částečné ochrnutí</a:t>
            </a:r>
          </a:p>
          <a:p>
            <a:r>
              <a:rPr lang="cs-CZ" dirty="0" err="1" smtClean="0"/>
              <a:t>Plégie</a:t>
            </a:r>
            <a:r>
              <a:rPr lang="cs-CZ" dirty="0" smtClean="0"/>
              <a:t> – úplné ochrnutí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DĚTSKÁ MOZKOVÁ OBRNA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 smtClean="0"/>
              <a:t>Závažné postižení mozku nebo míchy</a:t>
            </a:r>
          </a:p>
          <a:p>
            <a:r>
              <a:rPr lang="cs-CZ" dirty="0" smtClean="0"/>
              <a:t>Nyní oficiální název </a:t>
            </a:r>
            <a:r>
              <a:rPr lang="cs-CZ" b="1" dirty="0" smtClean="0"/>
              <a:t>mozková obrna.</a:t>
            </a:r>
          </a:p>
          <a:p>
            <a:r>
              <a:rPr lang="cs-CZ" sz="2800" dirty="0" smtClean="0"/>
              <a:t>Etiologie: 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b="1" dirty="0" smtClean="0"/>
              <a:t>prenatální</a:t>
            </a:r>
            <a:r>
              <a:rPr lang="cs-CZ" sz="2800" dirty="0" smtClean="0"/>
              <a:t> – infekce matky, fetální hypoxie, </a:t>
            </a:r>
            <a:r>
              <a:rPr lang="cs-CZ" sz="2800" b="1" dirty="0" smtClean="0"/>
              <a:t>perinatální </a:t>
            </a:r>
            <a:r>
              <a:rPr lang="cs-CZ" sz="2800" dirty="0" smtClean="0"/>
              <a:t>– porodní asfyxie, nedonošenost, </a:t>
            </a:r>
            <a:r>
              <a:rPr lang="cs-CZ" sz="2800" dirty="0" err="1" smtClean="0"/>
              <a:t>přenošenost</a:t>
            </a:r>
            <a:r>
              <a:rPr lang="cs-CZ" sz="2800" dirty="0" smtClean="0"/>
              <a:t>, </a:t>
            </a:r>
            <a:r>
              <a:rPr lang="cs-CZ" sz="2800" dirty="0" err="1" smtClean="0"/>
              <a:t>protrahované</a:t>
            </a:r>
            <a:r>
              <a:rPr lang="cs-CZ" sz="2800" dirty="0" smtClean="0"/>
              <a:t> porody, 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b="1" dirty="0" smtClean="0"/>
              <a:t>postnatální </a:t>
            </a:r>
            <a:r>
              <a:rPr lang="cs-CZ" sz="2800" dirty="0" smtClean="0"/>
              <a:t>– všechny infekce do 6. měsíce</a:t>
            </a:r>
          </a:p>
          <a:p>
            <a:r>
              <a:rPr lang="cs-CZ" sz="2800" dirty="0" smtClean="0"/>
              <a:t>Do 1. roku je diagnóza centrální koordinační porucha (CKP), centrální </a:t>
            </a:r>
            <a:r>
              <a:rPr lang="cs-CZ" sz="2800" dirty="0" err="1" smtClean="0"/>
              <a:t>tonusová</a:t>
            </a:r>
            <a:r>
              <a:rPr lang="cs-CZ" sz="2800" dirty="0" smtClean="0"/>
              <a:t> porucha (CTP)</a:t>
            </a:r>
          </a:p>
          <a:p>
            <a:r>
              <a:rPr lang="cs-CZ" sz="2800" dirty="0" smtClean="0"/>
              <a:t>Často kombinovaná s poruchami duševního vývoje a sníženým intelektem, poruchami řeči, poruchami chování, epileptickými záchvaty, smyslovými poruchami,…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DMO PODLE CHARAKTERU TONUSOVÉ A HYBNÉ PORUCHY</a:t>
            </a:r>
            <a:endParaRPr lang="cs-CZ" dirty="0"/>
          </a:p>
        </p:txBody>
      </p:sp>
      <p:pic>
        <p:nvPicPr>
          <p:cNvPr id="4" name="Picture 4" descr="mso877D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3090" t="11433" r="1865"/>
          <a:stretch>
            <a:fillRect/>
          </a:stretch>
        </p:blipFill>
        <p:spPr>
          <a:xfrm>
            <a:off x="1428728" y="2214554"/>
            <a:ext cx="6664697" cy="3286148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5" descr="dwe00211g2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1752" y="1527048"/>
            <a:ext cx="8503920" cy="4572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DĚTSKÁ OBRNA – POLIOMYELITIS ANTERIROR  ACUTA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Virové onemocnění. Od roku 1958 očkování </a:t>
            </a:r>
            <a:r>
              <a:rPr lang="cs-CZ" dirty="0" err="1" smtClean="0"/>
              <a:t>Sabinovou</a:t>
            </a:r>
            <a:r>
              <a:rPr lang="cs-CZ" dirty="0" smtClean="0"/>
              <a:t> vakcínou</a:t>
            </a:r>
          </a:p>
          <a:p>
            <a:pPr lvl="0"/>
            <a:r>
              <a:rPr lang="cs-CZ" b="1" dirty="0" smtClean="0"/>
              <a:t>2. Fáze – 1.</a:t>
            </a:r>
            <a:r>
              <a:rPr lang="cs-CZ" dirty="0" smtClean="0"/>
              <a:t> připomíná chřipkové onemocnění, 2.  horečnaté onemocnění s příznaky podráždění mozkových blan. </a:t>
            </a:r>
            <a:r>
              <a:rPr lang="cs-CZ" b="1" dirty="0" smtClean="0"/>
              <a:t>Následek - </a:t>
            </a:r>
            <a:r>
              <a:rPr lang="cs-CZ" dirty="0" smtClean="0"/>
              <a:t>poškození motorických buněk na předních kořenech míšních</a:t>
            </a:r>
          </a:p>
          <a:p>
            <a:endParaRPr lang="cs-CZ" dirty="0"/>
          </a:p>
        </p:txBody>
      </p:sp>
      <p:pic>
        <p:nvPicPr>
          <p:cNvPr id="6" name="Picture 7" descr="390px-Polio_sequel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714488"/>
            <a:ext cx="2683786" cy="4122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LEHKÁ MOZKOVÁ DYSFUNKCE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Lehčí typ CNS. LMD trpí asi 3% populace, postižení jsou především chlapci.</a:t>
            </a:r>
          </a:p>
          <a:p>
            <a:pPr lvl="0"/>
            <a:r>
              <a:rPr lang="cs-CZ" dirty="0" smtClean="0"/>
              <a:t>Oslabení úrovně </a:t>
            </a:r>
            <a:r>
              <a:rPr lang="cs-CZ" b="1" dirty="0" smtClean="0"/>
              <a:t>aktivace, sebekontroly, pozornosti</a:t>
            </a:r>
          </a:p>
          <a:p>
            <a:pPr lvl="0"/>
            <a:r>
              <a:rPr lang="cs-CZ" b="1" dirty="0" smtClean="0"/>
              <a:t>Poruchy</a:t>
            </a:r>
            <a:r>
              <a:rPr lang="cs-CZ" dirty="0" smtClean="0"/>
              <a:t> v oblasti psychomotorické, mentální i volní</a:t>
            </a:r>
          </a:p>
          <a:p>
            <a:pPr lvl="0"/>
            <a:r>
              <a:rPr lang="cs-CZ" b="1" dirty="0" smtClean="0"/>
              <a:t>Projevy</a:t>
            </a:r>
            <a:r>
              <a:rPr lang="cs-CZ" dirty="0" smtClean="0"/>
              <a:t> – psychomotorický neklid, </a:t>
            </a:r>
            <a:r>
              <a:rPr lang="cs-CZ" dirty="0" err="1" smtClean="0"/>
              <a:t>dyskoordinace</a:t>
            </a:r>
            <a:r>
              <a:rPr lang="cs-CZ" dirty="0" smtClean="0"/>
              <a:t>, nerovnoměrný vývoj, specifické poruchy učení a chování – viz. přednáška SPU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2379</TotalTime>
  <Words>1522</Words>
  <Application>Microsoft Office PowerPoint</Application>
  <PresentationFormat>Předvádění na obrazovce (4:3)</PresentationFormat>
  <Paragraphs>212</Paragraphs>
  <Slides>33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Administrativní</vt:lpstr>
      <vt:lpstr>SOMATOPEDIE</vt:lpstr>
      <vt:lpstr>POJMY</vt:lpstr>
      <vt:lpstr>KLASIFIKACE POHYBOVÝCH VAD</vt:lpstr>
      <vt:lpstr>OBRNY CENTRÁLNÍ A PERIFERNÍ</vt:lpstr>
      <vt:lpstr>DĚTSKÁ MOZKOVÁ OBRNA</vt:lpstr>
      <vt:lpstr>KLASIFIKACE DMO PODLE CHARAKTERU TONUSOVÉ A HYBNÉ PORUCHY</vt:lpstr>
      <vt:lpstr>Snímek 7</vt:lpstr>
      <vt:lpstr>DĚTSKÁ OBRNA – POLIOMYELITIS ANTERIROR  ACUTA</vt:lpstr>
      <vt:lpstr>LEHKÁ MOZKOVÁ DYSFUNKCE</vt:lpstr>
      <vt:lpstr>DALŠÍ DRUHY OBRN</vt:lpstr>
      <vt:lpstr>DALŠÍ DRUHY OBRN – Obrna míchy</vt:lpstr>
      <vt:lpstr>DALŠÍ DRUHY OBRN</vt:lpstr>
      <vt:lpstr>DALŠÍ DRUHY OBRN</vt:lpstr>
      <vt:lpstr> DEFORMACE</vt:lpstr>
      <vt:lpstr>DEFORMACE</vt:lpstr>
      <vt:lpstr>DEFORMITY PÁTEŘE</vt:lpstr>
      <vt:lpstr>DEFORMACE</vt:lpstr>
      <vt:lpstr>MALFORMACE</vt:lpstr>
      <vt:lpstr>AMPUTACE</vt:lpstr>
      <vt:lpstr>EPILEPSIE</vt:lpstr>
      <vt:lpstr>EPILEPTICKÝ SYNDROM</vt:lpstr>
      <vt:lpstr>INTEGRACE ŽÁKŮ S DIAGNÓZOU EPILEPSIE</vt:lpstr>
      <vt:lpstr>VZDĚLÁVÁNÍ ŽÁKŮ S TĚLESNÝM POSTIŽENÍM</vt:lpstr>
      <vt:lpstr>VZDĚLÁVÁNÍ ŽÁKŮ S TĚLESNÝM POSTIŽENÍM</vt:lpstr>
      <vt:lpstr>PODMÍNKY INTEGRACE ŽÁKŮ </vt:lpstr>
      <vt:lpstr>ŠKOLY PŘI ZDRAVOTNICKÝCHZAŘÍZENÍCH</vt:lpstr>
      <vt:lpstr>HERNÍ TERAPIE</vt:lpstr>
      <vt:lpstr>TĚLESNÁ VÝCHOVA A SPORT OSOB S TĚLESNÝM POSTIŽENÍM</vt:lpstr>
      <vt:lpstr>Česká klasifikace pro individuální sporty 1. postižení HK  – omezená pohyblivost velkých kloubů nad 30% (OPVK)    - snížení svalové síly st.3 a níže sval. testu (SSS)    - větší defekty ruky a zkrácení končetin o Ľ (VDR) 2. postižení DK lehčí – OPVK nad 30%    - SSS    - VDN – zkrácení nejméně o 4 cm 3. amputace HK – ruky, předloktí, paže 4. amputace podkolenní 5. amputace nadkolení 6. amputace na více končetinách 7. postižení DK těžká – těžké omezení pohyblivosti kloubu, nestabilní zlomeniny až paklouby, velké deformace vyžadující chůzi pomocí jedné opěrné pomůcky 8. postižení DK velmi těžká – schopnost chůze pomocí dvou opěrných pomůcek     KLASIFIKACE SPORTOVCŮ S TĚLESNÝM POSTIŽENÍM</vt:lpstr>
      <vt:lpstr>KLASIFIKACE SPORTOVCŮ S AMPUTACEMI</vt:lpstr>
      <vt:lpstr>SPORTY OSOB S AMPUTACEMI</vt:lpstr>
      <vt:lpstr>KLASIFIKACE SPORTOVCŮ NA MÍŠNÍM PORANĚNÍM</vt:lpstr>
      <vt:lpstr>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SOMATOPEDIE</dc:title>
  <dc:creator>Your User Name</dc:creator>
  <cp:lastModifiedBy>Your User Name</cp:lastModifiedBy>
  <cp:revision>33</cp:revision>
  <dcterms:created xsi:type="dcterms:W3CDTF">2011-08-12T22:32:33Z</dcterms:created>
  <dcterms:modified xsi:type="dcterms:W3CDTF">2013-02-05T13:28:16Z</dcterms:modified>
</cp:coreProperties>
</file>