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3" r:id="rId3"/>
    <p:sldId id="293" r:id="rId4"/>
    <p:sldId id="294" r:id="rId5"/>
    <p:sldId id="295" r:id="rId6"/>
    <p:sldId id="296" r:id="rId7"/>
    <p:sldId id="275" r:id="rId8"/>
    <p:sldId id="285" r:id="rId9"/>
    <p:sldId id="286" r:id="rId10"/>
    <p:sldId id="287" r:id="rId11"/>
    <p:sldId id="288" r:id="rId12"/>
    <p:sldId id="289" r:id="rId13"/>
    <p:sldId id="290" r:id="rId14"/>
    <p:sldId id="267" r:id="rId15"/>
    <p:sldId id="281" r:id="rId16"/>
    <p:sldId id="282" r:id="rId17"/>
    <p:sldId id="274" r:id="rId18"/>
    <p:sldId id="256" r:id="rId19"/>
    <p:sldId id="258" r:id="rId20"/>
    <p:sldId id="292" r:id="rId21"/>
    <p:sldId id="259" r:id="rId22"/>
    <p:sldId id="260" r:id="rId23"/>
    <p:sldId id="261" r:id="rId24"/>
    <p:sldId id="291" r:id="rId25"/>
    <p:sldId id="262" r:id="rId26"/>
    <p:sldId id="276" r:id="rId27"/>
    <p:sldId id="277" r:id="rId28"/>
    <p:sldId id="278" r:id="rId29"/>
    <p:sldId id="279" r:id="rId30"/>
    <p:sldId id="280" r:id="rId31"/>
    <p:sldId id="301" r:id="rId32"/>
    <p:sldId id="311" r:id="rId33"/>
    <p:sldId id="298" r:id="rId34"/>
    <p:sldId id="302" r:id="rId35"/>
    <p:sldId id="299" r:id="rId36"/>
    <p:sldId id="297" r:id="rId37"/>
    <p:sldId id="303" r:id="rId38"/>
    <p:sldId id="306" r:id="rId39"/>
    <p:sldId id="305" r:id="rId40"/>
    <p:sldId id="307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73D99-B7C6-4BF8-BED7-72009D9E91B2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5A82-FC02-49F8-92B2-C92B823AFF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39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F4C0F-99EF-4528-8064-32433A2F5BF6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34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88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FBD38F-D4CC-444F-ADDF-4855C831CA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879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A57C0F-6485-40F1-8CA6-D1BC974B12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125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2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9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49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7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B9688-2DFC-4A0F-B0D1-290A41F1D95A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E54C-A7E6-4D6C-A371-EFD1FA97F0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72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idelnicky.merrylinka.cz/" TargetMode="External"/><Relationship Id="rId2" Type="http://schemas.openxmlformats.org/officeDocument/2006/relationships/hyperlink" Target="http://www.merrylinka.cz/oldver/ehodnot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-calc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4932363" y="6165850"/>
            <a:ext cx="3897312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Martina Bernaciková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cs-CZ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>
                    <a:alpha val="43921"/>
                  </a:srgb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Fyziologie ASEBS</a:t>
            </a:r>
          </a:p>
        </p:txBody>
      </p:sp>
      <p:pic>
        <p:nvPicPr>
          <p:cNvPr id="2052" name="Picture 6" descr="policejni-zasah-czechtek-200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8608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box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692150"/>
            <a:ext cx="34194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ANd9GcRId-adEuA_4ontYgOjoAKbZG0S47oNQQ6xtt0bGArnHMVbIIc&amp;t=1&amp;usg=__hp2-jgogVxyC0lMM8-l_mj7C8Yg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9608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631903_karate-k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125538"/>
            <a:ext cx="4152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0825" y="260350"/>
            <a:ext cx="8569325" cy="57467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/>
              <a:t>METABOLISMUS SVALU</a:t>
            </a:r>
          </a:p>
        </p:txBody>
      </p:sp>
      <p:pic>
        <p:nvPicPr>
          <p:cNvPr id="66563" name="Picture 3" descr="sejmout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569325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7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Alaktátový neoxidativní způsob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943100"/>
            <a:ext cx="8615362" cy="45688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2 ADP		ATP + AMP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ATP 	    	     ADP + P + energie pro sval. stah</a:t>
            </a:r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r>
              <a:rPr lang="cs-CZ" altLang="cs-CZ"/>
              <a:t>CP + ADP 		C + ATP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1714500" y="211455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1743075" y="238601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1458913" y="34877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1401763" y="3273425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2041670" y="5085184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063101" y="5229225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0426" name="Picture 10" descr="Obr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6372225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Obr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7513"/>
            <a:ext cx="5795962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cs-CZ" sz="3200"/>
              <a:t>Laktátový neoxidativní způsob</a:t>
            </a:r>
            <a:br>
              <a:rPr lang="cs-CZ" altLang="cs-CZ" sz="3200"/>
            </a:br>
            <a:r>
              <a:rPr lang="cs-CZ" altLang="cs-CZ" sz="3200"/>
              <a:t>(anaerobní glykolýza, glykolitická fosforylace)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2057400"/>
            <a:ext cx="8658225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G + 2P + 2ADP 	 </a:t>
            </a:r>
            <a:r>
              <a:rPr lang="cs-CZ" altLang="cs-CZ" dirty="0" smtClean="0"/>
              <a:t>   2 </a:t>
            </a:r>
            <a:r>
              <a:rPr lang="cs-CZ" altLang="cs-CZ" dirty="0"/>
              <a:t>mol. </a:t>
            </a:r>
            <a:r>
              <a:rPr lang="cs-CZ" altLang="cs-CZ" dirty="0" err="1"/>
              <a:t>kys.mléčné</a:t>
            </a:r>
            <a:r>
              <a:rPr lang="cs-CZ" altLang="cs-CZ" dirty="0"/>
              <a:t> + </a:t>
            </a:r>
            <a:r>
              <a:rPr lang="cs-CZ" altLang="cs-CZ" dirty="0">
                <a:solidFill>
                  <a:srgbClr val="FF0066"/>
                </a:solidFill>
              </a:rPr>
              <a:t>2ATP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G….glykogen</a:t>
            </a:r>
          </a:p>
          <a:p>
            <a:pPr>
              <a:buFontTx/>
              <a:buNone/>
            </a:pPr>
            <a:endParaRPr lang="cs-CZ" altLang="cs-CZ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712894" y="2357438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2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/>
              <a:t>Oxidativní způsob</a:t>
            </a:r>
            <a:br>
              <a:rPr lang="cs-CZ" altLang="cs-CZ" sz="3600"/>
            </a:br>
            <a:r>
              <a:rPr lang="cs-CZ" altLang="cs-CZ" sz="3600"/>
              <a:t>(aerobní glykolýza, oxidativní fosforylace)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643063"/>
            <a:ext cx="8958262" cy="485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G + 34P + 38ADP + 6O</a:t>
            </a:r>
            <a:r>
              <a:rPr lang="cs-CZ" altLang="cs-CZ" sz="2800" baseline="-25000" dirty="0"/>
              <a:t>2	</a:t>
            </a:r>
            <a:r>
              <a:rPr lang="cs-CZ" altLang="cs-CZ" sz="2800" baseline="-25000" dirty="0" smtClean="0"/>
              <a:t> </a:t>
            </a:r>
            <a:r>
              <a:rPr lang="cs-CZ" altLang="cs-CZ" sz="2800" dirty="0" smtClean="0"/>
              <a:t>     6CO</a:t>
            </a:r>
            <a:r>
              <a:rPr lang="cs-CZ" altLang="cs-CZ" sz="2800" baseline="-25000" dirty="0" smtClean="0"/>
              <a:t>2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+ 44H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 + </a:t>
            </a:r>
            <a:r>
              <a:rPr lang="cs-CZ" altLang="cs-CZ" sz="2800" dirty="0">
                <a:solidFill>
                  <a:srgbClr val="FF0066"/>
                </a:solidFill>
              </a:rPr>
              <a:t>34ATP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500" dirty="0"/>
              <a:t>MK + 130P + 130ADP + 23O</a:t>
            </a:r>
            <a:r>
              <a:rPr lang="cs-CZ" altLang="cs-CZ" sz="2500" baseline="-25000" dirty="0"/>
              <a:t>2	    </a:t>
            </a:r>
            <a:r>
              <a:rPr lang="cs-CZ" altLang="cs-CZ" sz="2500" baseline="-25000" dirty="0" smtClean="0"/>
              <a:t>         </a:t>
            </a:r>
            <a:r>
              <a:rPr lang="cs-CZ" altLang="cs-CZ" sz="2500" dirty="0" smtClean="0"/>
              <a:t>16CO</a:t>
            </a:r>
            <a:r>
              <a:rPr lang="cs-CZ" altLang="cs-CZ" sz="2500" baseline="-25000" dirty="0" smtClean="0"/>
              <a:t>2</a:t>
            </a:r>
            <a:r>
              <a:rPr lang="cs-CZ" altLang="cs-CZ" sz="2500" dirty="0" smtClean="0"/>
              <a:t> </a:t>
            </a:r>
            <a:r>
              <a:rPr lang="cs-CZ" altLang="cs-CZ" sz="2500" dirty="0"/>
              <a:t>+ 146H</a:t>
            </a:r>
            <a:r>
              <a:rPr lang="cs-CZ" altLang="cs-CZ" sz="2500" baseline="-25000" dirty="0"/>
              <a:t>2</a:t>
            </a:r>
            <a:r>
              <a:rPr lang="cs-CZ" altLang="cs-CZ" sz="2500" dirty="0"/>
              <a:t>O + </a:t>
            </a:r>
            <a:r>
              <a:rPr lang="cs-CZ" altLang="cs-CZ" sz="2500" dirty="0">
                <a:solidFill>
                  <a:srgbClr val="FF0066"/>
                </a:solidFill>
              </a:rPr>
              <a:t>130ATP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sz="2800" dirty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3643306" y="34290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3929058" y="5286388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3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41325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kument" r:id="rId4" imgW="6776830" imgH="3517078" progId="Word.Document.8">
                  <p:embed/>
                </p:oleObj>
              </mc:Choice>
              <mc:Fallback>
                <p:oleObj name="Dokument" r:id="rId4" imgW="6776830" imgH="3517078" progId="Word.Document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98738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14613" y="3821113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627313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  <p:extLst>
      <p:ext uri="{BB962C8B-B14F-4D97-AF65-F5344CB8AC3E}">
        <p14:creationId xmlns:p14="http://schemas.microsoft.com/office/powerpoint/2010/main" val="20938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Obr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34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4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Obr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7559675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Obr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993062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5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ydej pr zatez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52538"/>
            <a:ext cx="9144000" cy="526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08025" y="222250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285875" y="6343650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79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238750" y="193357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1 g = 9,3 kcal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240338" y="22923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1 g = 4,1 kcal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652588" y="2235200"/>
            <a:ext cx="1470025" cy="882650"/>
            <a:chOff x="1041" y="1408"/>
            <a:chExt cx="926" cy="556"/>
          </a:xfrm>
        </p:grpSpPr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19850" y="5730875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00025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  <p:extLst>
      <p:ext uri="{BB962C8B-B14F-4D97-AF65-F5344CB8AC3E}">
        <p14:creationId xmlns:p14="http://schemas.microsoft.com/office/powerpoint/2010/main" val="12700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METABOLISMUS PŘI FYZICKÉM ZATÍŽENÍ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7"/>
          <p:cNvSpPr>
            <a:spLocks noChangeShapeType="1"/>
          </p:cNvSpPr>
          <p:nvPr/>
        </p:nvSpPr>
        <p:spPr bwMode="auto">
          <a:xfrm flipV="1">
            <a:off x="179388" y="0"/>
            <a:ext cx="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V="1">
            <a:off x="250825" y="0"/>
            <a:ext cx="0" cy="68580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6084168" y="116632"/>
            <a:ext cx="2934579" cy="584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i="1" dirty="0" smtClean="0">
                <a:solidFill>
                  <a:srgbClr val="CC66FF"/>
                </a:solidFill>
                <a:latin typeface="Agency FB" pitchFamily="34" charset="0"/>
              </a:rPr>
              <a:t>INTENZITA ZATÍŽENÍ</a:t>
            </a:r>
            <a:endParaRPr lang="cs-CZ" sz="3200" b="1" i="1" dirty="0">
              <a:solidFill>
                <a:srgbClr val="CC66FF"/>
              </a:solidFill>
              <a:latin typeface="Agency FB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79071"/>
              </p:ext>
            </p:extLst>
          </p:nvPr>
        </p:nvGraphicFramePr>
        <p:xfrm>
          <a:off x="395535" y="980725"/>
          <a:ext cx="8623210" cy="5439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642"/>
                <a:gridCol w="1724642"/>
                <a:gridCol w="1807301"/>
                <a:gridCol w="1641983"/>
                <a:gridCol w="1724642"/>
              </a:tblGrid>
              <a:tr h="99703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INTENZITA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MAXIMÁLNÍ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SUBMAXIMÁLNÍ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MÍRNÁ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trvání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sekundy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desítky sekund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minuty-desítky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dirty="0" smtClean="0"/>
                        <a:t>min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hodiny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nál</a:t>
                      </a:r>
                      <a:r>
                        <a:rPr lang="cs-CZ" dirty="0" smtClean="0"/>
                        <a:t>. BM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5 000</a:t>
                      </a:r>
                      <a:r>
                        <a:rPr lang="cs-CZ" baseline="0" dirty="0" smtClean="0"/>
                        <a:t> – 1 000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ATP,</a:t>
                      </a:r>
                      <a:r>
                        <a:rPr lang="cs-CZ" baseline="0" dirty="0" smtClean="0"/>
                        <a:t> CP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anaerobní </a:t>
                      </a:r>
                      <a:r>
                        <a:rPr lang="cs-CZ" dirty="0" smtClean="0"/>
                        <a:t>glykolýza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aerobní </a:t>
                      </a:r>
                      <a:r>
                        <a:rPr lang="cs-CZ" dirty="0" smtClean="0"/>
                        <a:t>a anaerobní glykolýza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aerobní </a:t>
                      </a:r>
                      <a:r>
                        <a:rPr lang="cs-CZ" dirty="0" smtClean="0"/>
                        <a:t>glykolýza, lipolýza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aerobně-kde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sval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sval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sval, </a:t>
                      </a:r>
                      <a:r>
                        <a:rPr lang="cs-CZ" dirty="0" smtClean="0"/>
                        <a:t>krev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sval, </a:t>
                      </a:r>
                      <a:r>
                        <a:rPr lang="cs-CZ" dirty="0" smtClean="0"/>
                        <a:t>krev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anaerobně%)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0 - 5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60 - 90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90 - 100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anaerobně (%)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100 - 95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90 - 70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50, 40 - 10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10 - 0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aktivity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sprint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400,</a:t>
                      </a:r>
                      <a:r>
                        <a:rPr lang="cs-CZ" baseline="0" dirty="0" smtClean="0"/>
                        <a:t> 800 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 a 3 km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maraton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5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09538"/>
            <a:ext cx="8424863" cy="1470025"/>
          </a:xfrm>
        </p:spPr>
        <p:txBody>
          <a:bodyPr/>
          <a:lstStyle/>
          <a:p>
            <a:r>
              <a:rPr lang="cs-CZ" altLang="cs-CZ" sz="4000">
                <a:solidFill>
                  <a:srgbClr val="FF0000"/>
                </a:solidFill>
              </a:rPr>
              <a:t>Pohybová zátěž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3550" y="1206500"/>
            <a:ext cx="72532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cs-CZ" altLang="cs-CZ" sz="2400">
                <a:solidFill>
                  <a:srgbClr val="0000FF"/>
                </a:solidFill>
              </a:rPr>
              <a:t> vyvolává změny v organismu:</a:t>
            </a:r>
          </a:p>
          <a:p>
            <a:pPr>
              <a:buFont typeface="Symbol" pitchFamily="18" charset="2"/>
              <a:buNone/>
            </a:pPr>
            <a:endParaRPr lang="cs-CZ" altLang="cs-CZ" sz="2400">
              <a:solidFill>
                <a:srgbClr val="0000FF"/>
              </a:solidFill>
            </a:endParaRPr>
          </a:p>
          <a:p>
            <a:r>
              <a:rPr lang="cs-CZ" altLang="cs-CZ" sz="2400">
                <a:solidFill>
                  <a:srgbClr val="0000FF"/>
                </a:solidFill>
              </a:rPr>
              <a:t>A) Akutní - reakce (odpověď) na jednorázovou zátěž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 	</a:t>
            </a:r>
            <a:r>
              <a:rPr lang="cs-CZ" altLang="cs-CZ" sz="2400">
                <a:solidFill>
                  <a:srgbClr val="FF0000"/>
                </a:solidFill>
              </a:rPr>
              <a:t>– např.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↑ SF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8625" y="2873375"/>
            <a:ext cx="6891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rgbClr val="0000FF"/>
                </a:solidFill>
              </a:rPr>
              <a:t>B) Chronické - adaptace při opakování zátěži</a:t>
            </a:r>
          </a:p>
          <a:p>
            <a:r>
              <a:rPr lang="cs-CZ" altLang="cs-CZ" sz="2400">
                <a:solidFill>
                  <a:srgbClr val="0000FF"/>
                </a:solidFill>
              </a:rPr>
              <a:t>	</a:t>
            </a:r>
            <a:r>
              <a:rPr lang="cs-CZ" altLang="cs-CZ" sz="2400">
                <a:solidFill>
                  <a:srgbClr val="FF0000"/>
                </a:solidFill>
              </a:rPr>
              <a:t>- např.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↓ SF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klidové a ↓ SF</a:t>
            </a:r>
            <a:r>
              <a:rPr lang="cs-CZ" altLang="cs-CZ" sz="2400">
                <a:solidFill>
                  <a:srgbClr val="FF0000"/>
                </a:solidFill>
              </a:rPr>
              <a:t> </a:t>
            </a:r>
            <a:r>
              <a:rPr lang="cs-CZ" altLang="cs-CZ" sz="2400">
                <a:solidFill>
                  <a:srgbClr val="FF0000"/>
                </a:solidFill>
                <a:cs typeface="Arial" charset="0"/>
              </a:rPr>
              <a:t>při stejné zátěži</a:t>
            </a:r>
          </a:p>
        </p:txBody>
      </p:sp>
    </p:spTree>
    <p:extLst>
      <p:ext uri="{BB962C8B-B14F-4D97-AF65-F5344CB8AC3E}">
        <p14:creationId xmlns:p14="http://schemas.microsoft.com/office/powerpoint/2010/main" val="21108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ejmout00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74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ALAKTÁTOVÝ ANAEROBNÍ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makroergní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fosfáty (ATP, CP)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max. krátkodobé aktivity (do 5-15 s)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zpětné doplnění zásob při úplném vyčerpání je za 2-3 min, u trénovaných dříve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LAKTÁTOVÝ ANAEROBNÍ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svalový glykogen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submaximální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aktivity (do 90 s)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LA v krvi se normalizuje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	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 30-80 min (při mírném cvičení, aktivním odpočinku)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za 60-120 min (v klidu, při pasivním odpočinku)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AEROBNÍ ZPŮSOB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zdroje energie: 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ze svalu: glykogen,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triacylglyceroly</a:t>
            </a: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z krve: glukóza, MK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zajišťuje střední a mírné aktivity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ZOTAVENÍ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náhrada glykogenu v SO vláknech při úplném 			vyčerpání nastává až po 46 h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678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089025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METABOLICKÁ PÁSMA VE VZTAHU KE </a:t>
            </a:r>
            <a:r>
              <a:rPr lang="cs-CZ" sz="3200" b="1" dirty="0" smtClean="0"/>
              <a:t>KONCENTRACI </a:t>
            </a:r>
            <a:r>
              <a:rPr lang="cs-CZ" sz="3200" b="1" dirty="0" smtClean="0"/>
              <a:t>LAKTÁTU</a:t>
            </a:r>
            <a:endParaRPr lang="fr-FR" sz="1800" b="1" dirty="0" smtClean="0"/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  <p:pic>
        <p:nvPicPr>
          <p:cNvPr id="7" name="Picture 2" descr="AN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1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LIMITUJÍCÍ FAKTORY ANAEROBNÍ KAPACITY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ALAKTÁTOVÁ NEOXIDATIVNÍ KAPACITA může být limitována:</a:t>
            </a: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množstvím fosfátu a jeho obratu (biopsie, 				MR)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LAKTÁTOVÁ KAPACITA může být limitována:</a:t>
            </a:r>
          </a:p>
          <a:p>
            <a:pPr lvl="2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- množstvím glykogenu rozštěpitelného na 	LA (stanovuje se pomocí LA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max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Arial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endParaRPr lang="cs-CZ" dirty="0">
              <a:cs typeface="Arial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LIMITUJÍCÍ FAKTORY AEROBNÍ KAPACITY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AEROBNÍ KAPACITA může být limitována na několika úrovních: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- ventilací (např. sníženým obsahem O</a:t>
            </a: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plicní difuzí (poruchou přenosu O</a:t>
            </a:r>
            <a:r>
              <a:rPr lang="cs-CZ" sz="3200" baseline="-250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krevní kapacitou (snížením množství 					hemoglobinu – anemií)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- 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transportem O</a:t>
            </a:r>
            <a:r>
              <a:rPr lang="cs-CZ" sz="3200" b="1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 krevním oběhem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(nízkou 				oběhovou zdatností)</a:t>
            </a:r>
          </a:p>
          <a:p>
            <a:pPr eaLnBrk="0" hangingPunct="0"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- </a:t>
            </a:r>
            <a:r>
              <a:rPr lang="cs-CZ" sz="3200" b="1" dirty="0" smtClean="0">
                <a:latin typeface="Calibri" pitchFamily="34" charset="0"/>
                <a:cs typeface="Times New Roman" pitchFamily="18" charset="0"/>
              </a:rPr>
              <a:t>oxidativními buněčnými ději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(nízkou aktivitou, kapacitou mitochondriálních enzymů)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0"/>
            <a:ext cx="8675687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METODY VYŠETŘENÍ LÁTKOVÉHO </a:t>
            </a:r>
            <a:r>
              <a:rPr lang="cs-CZ" sz="3200" b="1" dirty="0" smtClean="0"/>
              <a:t>METABOLISMU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biochemické vyšetření metabolitů v krvi, v moči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enzymů ve trávicích šťávách, v krvi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radioimunologické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hormonů 				zasahujících do metabolismu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vyšetření acidobazické rovnováhy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908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0"/>
            <a:ext cx="8675687" cy="1143000"/>
          </a:xfrm>
          <a:noFill/>
        </p:spPr>
        <p:txBody>
          <a:bodyPr/>
          <a:lstStyle/>
          <a:p>
            <a:pPr algn="l" eaLnBrk="1" hangingPunct="1"/>
            <a:r>
              <a:rPr lang="cs-CZ" sz="3200" b="1" dirty="0" smtClean="0"/>
              <a:t>NEJZNÁMĚJŠÍ VYŠETŘENÍ </a:t>
            </a:r>
            <a:r>
              <a:rPr lang="cs-CZ" sz="3200" b="1" dirty="0" smtClean="0"/>
              <a:t>METABOLISMU</a:t>
            </a:r>
            <a:endParaRPr lang="fr-FR" sz="1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8424862" cy="55435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cukrů (stanovení glykémie, glykemické křivky)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tuků (stanovení cholesterolu, HDL, LDL, 				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triacylglycerolů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vyšetření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leptinu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bílkovin (stanovení různých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globulinů, 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				močoviny,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kys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. močové, kreatinu, troponinu, 		enzymů)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minerálů (stanovení plazmatických hodnot Na, K, Ca, Mg,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Fe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Zn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) či vitamínů (A, B, C, D, E, K)</a:t>
            </a:r>
            <a:endParaRPr lang="cs-CZ" sz="3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468313" y="112553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9383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</a:t>
            </a:r>
            <a:r>
              <a:rPr lang="en-US" altLang="cs-CZ" dirty="0" smtClean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aerobní </a:t>
            </a:r>
            <a:r>
              <a:rPr lang="en-US" altLang="cs-CZ" dirty="0">
                <a:latin typeface="Arial" charset="0"/>
              </a:rPr>
              <a:t>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2771775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nízká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cs-CZ" altLang="cs-CZ" dirty="0" err="1">
                <a:latin typeface="Arial" charset="0"/>
              </a:rPr>
              <a:t>glykolitická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</a:t>
            </a:r>
            <a:r>
              <a:rPr lang="en-US" altLang="cs-CZ" dirty="0">
                <a:latin typeface="Arial" charset="0"/>
              </a:rPr>
              <a:t> </a:t>
            </a:r>
            <a:r>
              <a:rPr lang="cs-CZ" altLang="cs-CZ" dirty="0">
                <a:latin typeface="Arial" charset="0"/>
              </a:rPr>
              <a:t>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600" y="360045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pomalá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(110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tah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a</a:t>
            </a:r>
            <a:r>
              <a:rPr lang="en-US" altLang="cs-CZ" dirty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myozinová</a:t>
            </a:r>
            <a:r>
              <a:rPr lang="en-US" altLang="cs-CZ" dirty="0" smtClean="0">
                <a:latin typeface="Arial" charset="0"/>
              </a:rPr>
              <a:t> </a:t>
            </a:r>
            <a:r>
              <a:rPr lang="en-US" altLang="cs-CZ" dirty="0">
                <a:latin typeface="Arial" charset="0"/>
              </a:rPr>
              <a:t>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Pomalé (červené) svalové vlákno (I)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Slow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Oxidative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cs-CZ" sz="3400" b="1" dirty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O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b="1" dirty="0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45148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10–180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19465" name="Picture 9" descr="Sk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2075"/>
            <a:ext cx="2741613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578225" y="3638550"/>
            <a:ext cx="1779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1162050"/>
            <a:ext cx="7308850" cy="73025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767"/>
            <a:ext cx="9143999" cy="113949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/>
              <a:t>METODY STANOVENÍ ENERGETICKÉHO VÝDEJE</a:t>
            </a:r>
            <a:br>
              <a:rPr lang="cs-CZ" sz="3200" b="1" dirty="0" smtClean="0"/>
            </a:br>
            <a:r>
              <a:rPr lang="cs-CZ" sz="2800" b="1" dirty="0" smtClean="0"/>
              <a:t>(ENERGOMETRIE = měření energetického výdeje)</a:t>
            </a:r>
            <a:endParaRPr lang="fr-FR" sz="2800" b="1" dirty="0" smtClean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1354138"/>
            <a:ext cx="8424862" cy="5314950"/>
          </a:xfrm>
          <a:prstGeom prst="rect">
            <a:avLst/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PŘÍMÁ (měří energii, vyzařované teplo v 				uzavřených boxech)</a:t>
            </a:r>
          </a:p>
          <a:p>
            <a:pPr algn="l" eaLnBrk="0" hangingPunct="0">
              <a:tabLst>
                <a:tab pos="114300" algn="l"/>
              </a:tabLst>
            </a:pPr>
            <a:endParaRPr lang="cs-CZ" sz="3200" dirty="0" smtClean="0">
              <a:latin typeface="Calibri" pitchFamily="34" charset="0"/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 NEPŘÍMÁ (KALORIMETRIE)</a:t>
            </a: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využívá výpočtu z VO</a:t>
            </a: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2 </a:t>
            </a:r>
            <a:r>
              <a:rPr lang="cs-CZ" altLang="cs-CZ" sz="3200" dirty="0"/>
              <a:t>(spotřeba O</a:t>
            </a:r>
            <a:r>
              <a:rPr lang="cs-CZ" altLang="cs-CZ" sz="3200" baseline="-25000" dirty="0"/>
              <a:t>2</a:t>
            </a:r>
            <a:r>
              <a:rPr lang="cs-CZ" altLang="cs-CZ" sz="3200" dirty="0"/>
              <a:t> a intenzita zátěže jsou na sobě přímo závislé</a:t>
            </a:r>
            <a:r>
              <a:rPr lang="cs-CZ" altLang="cs-CZ" sz="3200" dirty="0" smtClean="0"/>
              <a:t>)</a:t>
            </a:r>
            <a:endParaRPr lang="cs-CZ" sz="3200" baseline="-25000" dirty="0" smtClean="0">
              <a:latin typeface="Calibri" pitchFamily="34" charset="0"/>
              <a:cs typeface="Times New Roman" pitchFamily="18" charset="0"/>
            </a:endParaRPr>
          </a:p>
          <a:p>
            <a:pPr lvl="1" eaLnBrk="0" hangingPunct="0">
              <a:tabLst>
                <a:tab pos="114300" algn="l"/>
              </a:tabLst>
            </a:pPr>
            <a:endParaRPr lang="cs-CZ" sz="3200" baseline="-25000" dirty="0" smtClean="0">
              <a:latin typeface="Calibri" pitchFamily="34" charset="0"/>
              <a:cs typeface="Times New Roman" pitchFamily="18" charset="0"/>
            </a:endParaRP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výpočet z jiného naměřeného parametru:</a:t>
            </a:r>
          </a:p>
          <a:p>
            <a:pPr lvl="1" eaLnBrk="0" hangingPunct="0">
              <a:tabLst>
                <a:tab pos="114300" algn="l"/>
              </a:tabLst>
            </a:pPr>
            <a:r>
              <a:rPr lang="cs-CZ" sz="3200" baseline="-25000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SF, ventilace</a:t>
            </a:r>
          </a:p>
          <a:p>
            <a:pPr marL="914400" lvl="1" indent="-457200" eaLnBrk="0" hangingPunct="0">
              <a:buFontTx/>
              <a:buChar char="-"/>
              <a:tabLst>
                <a:tab pos="114300" algn="l"/>
              </a:tabLst>
            </a:pP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výpočet z tabulek pro určité činnosti udané v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kJ.min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kJ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, MET, % </a:t>
            </a:r>
            <a:r>
              <a:rPr lang="cs-CZ" sz="3200" dirty="0" err="1" smtClean="0">
                <a:latin typeface="Calibri" pitchFamily="34" charset="0"/>
                <a:cs typeface="Times New Roman" pitchFamily="18" charset="0"/>
              </a:rPr>
              <a:t>nál</a:t>
            </a:r>
            <a:r>
              <a:rPr lang="cs-CZ" sz="3200" dirty="0" smtClean="0">
                <a:latin typeface="Calibri" pitchFamily="34" charset="0"/>
                <a:cs typeface="Times New Roman" pitchFamily="18" charset="0"/>
              </a:rPr>
              <a:t>. BM apod.</a:t>
            </a:r>
          </a:p>
          <a:p>
            <a:pPr lvl="1" eaLnBrk="0" hangingPunct="0">
              <a:tabLst>
                <a:tab pos="114300" algn="l"/>
              </a:tabLst>
            </a:pPr>
            <a:endParaRPr lang="cs-CZ" sz="3200" baseline="-25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latin typeface="Calibri" pitchFamily="34" charset="0"/>
              <a:cs typeface="Arial" charset="0"/>
            </a:endParaRP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-323852" y="1162050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295456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MĚŘENÍ ANALYZÁTOREM PLYNŮ</a:t>
            </a:r>
            <a:endParaRPr lang="en-US" altLang="cs-CZ" b="1" dirty="0">
              <a:latin typeface="Arial" pitchFamily="34" charset="0"/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9450"/>
          <a:stretch>
            <a:fillRect/>
          </a:stretch>
        </p:blipFill>
        <p:spPr bwMode="auto">
          <a:xfrm>
            <a:off x="2576513" y="1511300"/>
            <a:ext cx="3894137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Přeměna energie-energetický výdej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1063" cy="4625975"/>
          </a:xfrm>
        </p:spPr>
        <p:txBody>
          <a:bodyPr/>
          <a:lstStyle/>
          <a:p>
            <a:r>
              <a:rPr lang="cs-CZ" altLang="cs-CZ"/>
              <a:t>BM = bazální metabolismu</a:t>
            </a:r>
          </a:p>
          <a:p>
            <a:r>
              <a:rPr lang="cs-CZ" altLang="cs-CZ"/>
              <a:t>KM = klidový metabolismus </a:t>
            </a:r>
          </a:p>
          <a:p>
            <a:pPr>
              <a:buFontTx/>
              <a:buNone/>
            </a:pPr>
            <a:r>
              <a:rPr lang="cs-CZ" altLang="cs-CZ"/>
              <a:t>	(110 - 120% BM)</a:t>
            </a:r>
          </a:p>
          <a:p>
            <a:r>
              <a:rPr lang="cs-CZ" altLang="cs-CZ"/>
              <a:t>PM = pracovní metabolismus </a:t>
            </a:r>
          </a:p>
          <a:p>
            <a:pPr>
              <a:buFontTx/>
              <a:buNone/>
            </a:pPr>
            <a:r>
              <a:rPr lang="cs-CZ" altLang="cs-CZ"/>
              <a:t>	(130 – 30 000%BM)</a:t>
            </a:r>
          </a:p>
        </p:txBody>
      </p:sp>
    </p:spTree>
    <p:extLst>
      <p:ext uri="{BB962C8B-B14F-4D97-AF65-F5344CB8AC3E}">
        <p14:creationId xmlns:p14="http://schemas.microsoft.com/office/powerpoint/2010/main" val="29558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Výdej energie při pohybových aktivitách závisí na: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r>
              <a:rPr lang="cs-CZ" altLang="cs-CZ"/>
              <a:t>intenzitě</a:t>
            </a:r>
          </a:p>
          <a:p>
            <a:r>
              <a:rPr lang="cs-CZ" altLang="cs-CZ"/>
              <a:t>délce trvání</a:t>
            </a:r>
          </a:p>
          <a:p>
            <a:pPr>
              <a:buFontTx/>
              <a:buNone/>
            </a:pPr>
            <a:endParaRPr lang="cs-CZ" altLang="cs-CZ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51050" y="4797425"/>
            <a:ext cx="5040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= 20 kJ = 5 kcal</a:t>
            </a:r>
          </a:p>
        </p:txBody>
      </p:sp>
    </p:spTree>
    <p:extLst>
      <p:ext uri="{BB962C8B-B14F-4D97-AF65-F5344CB8AC3E}">
        <p14:creationId xmlns:p14="http://schemas.microsoft.com/office/powerpoint/2010/main" val="20223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4213" y="260350"/>
            <a:ext cx="777557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>
                <a:solidFill>
                  <a:schemeClr val="accent2"/>
                </a:solidFill>
              </a:rPr>
              <a:t>Výdej energie (kJ)</a:t>
            </a:r>
            <a:endParaRPr lang="en-GB" altLang="cs-CZ" sz="3200">
              <a:solidFill>
                <a:schemeClr val="accent2"/>
              </a:solidFill>
            </a:endParaRP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755650" y="1268413"/>
          <a:ext cx="3479800" cy="1466852"/>
        </p:xfrm>
        <a:graphic>
          <a:graphicData uri="http://schemas.openxmlformats.org/drawingml/2006/table">
            <a:tbl>
              <a:tblPr/>
              <a:tblGrid>
                <a:gridCol w="2787650"/>
                <a:gridCol w="692150"/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jízda na kole 17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jízda na kole 21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2217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jízda na kole 25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jízda na kole nad 28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40" name="Group 16"/>
          <p:cNvGraphicFramePr>
            <a:graphicFrameLocks noGrp="1"/>
          </p:cNvGraphicFramePr>
          <p:nvPr/>
        </p:nvGraphicFramePr>
        <p:xfrm>
          <a:off x="1763713" y="3573463"/>
          <a:ext cx="2133600" cy="1099186"/>
        </p:xfrm>
        <a:graphic>
          <a:graphicData uri="http://schemas.openxmlformats.org/drawingml/2006/table">
            <a:tbl>
              <a:tblPr/>
              <a:tblGrid>
                <a:gridCol w="1441450"/>
                <a:gridCol w="692150"/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běh 7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běh 10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běh 14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1" name="Group 27"/>
          <p:cNvGraphicFramePr>
            <a:graphicFrameLocks noGrp="1"/>
          </p:cNvGraphicFramePr>
          <p:nvPr/>
        </p:nvGraphicFramePr>
        <p:xfrm>
          <a:off x="1763713" y="4724400"/>
          <a:ext cx="2235200" cy="365760"/>
        </p:xfrm>
        <a:graphic>
          <a:graphicData uri="http://schemas.openxmlformats.org/drawingml/2006/table">
            <a:tbl>
              <a:tblPr/>
              <a:tblGrid>
                <a:gridCol w="1543050"/>
                <a:gridCol w="692150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chůze 6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658" name="Group 34"/>
          <p:cNvGraphicFramePr>
            <a:graphicFrameLocks noGrp="1"/>
          </p:cNvGraphicFramePr>
          <p:nvPr/>
        </p:nvGraphicFramePr>
        <p:xfrm>
          <a:off x="2195513" y="5805488"/>
          <a:ext cx="1873250" cy="647700"/>
        </p:xfrm>
        <a:graphic>
          <a:graphicData uri="http://schemas.openxmlformats.org/drawingml/2006/table">
            <a:tbl>
              <a:tblPr/>
              <a:tblGrid>
                <a:gridCol w="1293812"/>
                <a:gridCol w="579438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spánek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5" name="Picture 41" descr="j028385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12668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6" name="Picture 42" descr="j03369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89693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7" name="Picture 43" descr="so0136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29275"/>
            <a:ext cx="1782763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4284663" y="263683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468313" y="4652963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670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671" name="Group 47"/>
          <p:cNvGraphicFramePr>
            <a:graphicFrameLocks noGrp="1"/>
          </p:cNvGraphicFramePr>
          <p:nvPr/>
        </p:nvGraphicFramePr>
        <p:xfrm>
          <a:off x="4643438" y="3933825"/>
          <a:ext cx="2376487" cy="1005840"/>
        </p:xfrm>
        <a:graphic>
          <a:graphicData uri="http://schemas.openxmlformats.org/drawingml/2006/table">
            <a:tbl>
              <a:tblPr/>
              <a:tblGrid>
                <a:gridCol w="1604962"/>
                <a:gridCol w="771525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volejbal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basketbal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80" name="Picture 56" descr="j0233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296987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81" name="Picture 57" descr="j030336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08500"/>
            <a:ext cx="1008063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82" name="Group 58"/>
          <p:cNvGraphicFramePr>
            <a:graphicFrameLocks noGrp="1"/>
          </p:cNvGraphicFramePr>
          <p:nvPr/>
        </p:nvGraphicFramePr>
        <p:xfrm>
          <a:off x="6084888" y="5853113"/>
          <a:ext cx="3059112" cy="1005840"/>
        </p:xfrm>
        <a:graphic>
          <a:graphicData uri="http://schemas.openxmlformats.org/drawingml/2006/table">
            <a:tbl>
              <a:tblPr/>
              <a:tblGrid>
                <a:gridCol w="2303462"/>
                <a:gridCol w="755650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Moderní gymnastika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Krasobruslení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3096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yra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62238"/>
            <a:ext cx="64436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7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24400"/>
            <a:ext cx="19081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2513"/>
            <a:ext cx="1343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1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/>
              <a:t>Krokoměry a pedometry</a:t>
            </a:r>
          </a:p>
        </p:txBody>
      </p:sp>
      <p:sp>
        <p:nvSpPr>
          <p:cNvPr id="9281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914400" y="3213100"/>
            <a:ext cx="8229600" cy="18002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2400"/>
              <a:t> počítá ušlé kroky a vzdálenost (km)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0"/>
              </a:spcBef>
            </a:pPr>
            <a:r>
              <a:rPr lang="cs-CZ" altLang="cs-CZ" sz="2400"/>
              <a:t>zobrazuje spotřebovanou energii (kcal), těl.tuku (v gramech)</a:t>
            </a:r>
            <a:r>
              <a:rPr lang="cs-CZ" altLang="cs-CZ" sz="1600"/>
              <a:t> </a:t>
            </a:r>
          </a:p>
          <a:p>
            <a:endParaRPr lang="cs-CZ" altLang="cs-CZ"/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1835150" y="5589588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/>
              <a:t>1kcal = 4,2 kJ</a:t>
            </a:r>
          </a:p>
        </p:txBody>
      </p:sp>
    </p:spTree>
    <p:extLst>
      <p:ext uri="{BB962C8B-B14F-4D97-AF65-F5344CB8AC3E}">
        <p14:creationId xmlns:p14="http://schemas.microsoft.com/office/powerpoint/2010/main" val="33805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>
                <a:solidFill>
                  <a:schemeClr val="tx1"/>
                </a:solidFill>
              </a:rPr>
              <a:t>ENERGETICKÝ VÝDEJ používané jednotky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J + kJ</a:t>
            </a:r>
          </a:p>
          <a:p>
            <a:pPr algn="ctr">
              <a:buFontTx/>
              <a:buNone/>
            </a:pPr>
            <a:endParaRPr lang="cs-CZ" altLang="cs-CZ" sz="140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Cal +kcal</a:t>
            </a:r>
          </a:p>
          <a:p>
            <a:pPr algn="ctr">
              <a:buFontTx/>
              <a:buNone/>
            </a:pPr>
            <a:endParaRPr lang="cs-CZ" altLang="cs-CZ" sz="14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cs-CZ" altLang="cs-CZ" sz="2400">
                <a:solidFill>
                  <a:schemeClr val="accent2"/>
                </a:solidFill>
              </a:rPr>
              <a:t>MET</a:t>
            </a:r>
          </a:p>
          <a:p>
            <a:pPr algn="ctr">
              <a:buFontTx/>
              <a:buNone/>
            </a:pPr>
            <a:endParaRPr lang="cs-CZ" altLang="cs-CZ" sz="2400">
              <a:solidFill>
                <a:schemeClr val="accent2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67400" y="24923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/>
              <a:t>1kcal = 4,19 kJ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2492375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 b="1"/>
              <a:t>1kJ = 0,24 kcal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1050" y="4797425"/>
            <a:ext cx="5040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= 20 kJ = 5 kcal</a:t>
            </a:r>
          </a:p>
        </p:txBody>
      </p:sp>
    </p:spTree>
    <p:extLst>
      <p:ext uri="{BB962C8B-B14F-4D97-AF65-F5344CB8AC3E}">
        <p14:creationId xmlns:p14="http://schemas.microsoft.com/office/powerpoint/2010/main" val="3215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/>
              <a:t>MET – metabolický ekvivalent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435975" cy="1036637"/>
          </a:xfrm>
        </p:spPr>
        <p:txBody>
          <a:bodyPr/>
          <a:lstStyle/>
          <a:p>
            <a:r>
              <a:rPr lang="cs-CZ" altLang="cs-CZ" sz="2800"/>
              <a:t>vyjadřuje kolikanásobně je výdej energie vyšší jak bazální metabolismus</a:t>
            </a:r>
          </a:p>
        </p:txBody>
      </p:sp>
      <p:graphicFrame>
        <p:nvGraphicFramePr>
          <p:cNvPr id="29802" name="Group 106"/>
          <p:cNvGraphicFramePr>
            <a:graphicFrameLocks noGrp="1"/>
          </p:cNvGraphicFramePr>
          <p:nvPr>
            <p:ph sz="half" idx="2"/>
          </p:nvPr>
        </p:nvGraphicFramePr>
        <p:xfrm>
          <a:off x="4787900" y="2865438"/>
          <a:ext cx="4356100" cy="3994788"/>
        </p:xfrm>
        <a:graphic>
          <a:graphicData uri="http://schemas.openxmlformats.org/drawingml/2006/table">
            <a:tbl>
              <a:tblPr/>
              <a:tblGrid>
                <a:gridCol w="2879725"/>
                <a:gridCol w="1476375"/>
              </a:tblGrid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Čtení, sledování TV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Umývání nádobí, žehlení, vaření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 – 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Chůze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7 - 9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–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96" name="Picture 100" descr="j02364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24400"/>
            <a:ext cx="1450975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250825" y="2420938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>
                <a:solidFill>
                  <a:schemeClr val="accent2"/>
                </a:solidFill>
              </a:rPr>
              <a:t>1 MET = </a:t>
            </a:r>
            <a:r>
              <a:rPr lang="cs-CZ" altLang="cs-CZ" sz="2400"/>
              <a:t>množství kyslíku, které člověk spotřebuje v klidu </a:t>
            </a:r>
          </a:p>
          <a:p>
            <a:pPr algn="ctr"/>
            <a:r>
              <a:rPr lang="cs-CZ" altLang="cs-CZ" sz="2400"/>
              <a:t>za 1 min/1 kg hmotnosti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900113" y="3789363"/>
            <a:ext cx="3455987" cy="582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altLang="cs-CZ" sz="3200" b="1">
                <a:latin typeface="Times New Roman" pitchFamily="18" charset="0"/>
              </a:rPr>
              <a:t>asi 3,5 ml/kg/min</a:t>
            </a:r>
          </a:p>
        </p:txBody>
      </p:sp>
    </p:spTree>
    <p:extLst>
      <p:ext uri="{BB962C8B-B14F-4D97-AF65-F5344CB8AC3E}">
        <p14:creationId xmlns:p14="http://schemas.microsoft.com/office/powerpoint/2010/main" val="25237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2052638"/>
            <a:ext cx="83058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střední </a:t>
            </a:r>
            <a:r>
              <a:rPr lang="cs-CZ" altLang="cs-CZ" dirty="0">
                <a:latin typeface="Arial" charset="0"/>
              </a:rPr>
              <a:t>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8781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cs-CZ" altLang="cs-CZ" dirty="0" err="1">
                <a:latin typeface="Arial" charset="0"/>
              </a:rPr>
              <a:t>glykolitická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" y="3706813"/>
            <a:ext cx="827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rychlá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(50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stah</a:t>
            </a:r>
            <a:r>
              <a:rPr lang="en-US" altLang="cs-CZ" dirty="0">
                <a:latin typeface="Arial" charset="0"/>
              </a:rPr>
              <a:t>) </a:t>
            </a:r>
            <a:br>
              <a:rPr lang="en-US" altLang="cs-CZ" dirty="0">
                <a:latin typeface="Arial" charset="0"/>
              </a:rPr>
            </a:br>
            <a:r>
              <a:rPr lang="cs-CZ" altLang="cs-CZ" dirty="0">
                <a:latin typeface="Arial" charset="0"/>
              </a:rPr>
              <a:t>a </a:t>
            </a:r>
            <a:r>
              <a:rPr lang="en-US" altLang="cs-CZ" dirty="0" err="1">
                <a:latin typeface="Arial" charset="0"/>
              </a:rPr>
              <a:t>myo</a:t>
            </a:r>
            <a:r>
              <a:rPr lang="cs-CZ" altLang="cs-CZ" dirty="0" err="1">
                <a:latin typeface="Arial" charset="0"/>
              </a:rPr>
              <a:t>zinová</a:t>
            </a:r>
            <a:r>
              <a:rPr lang="en-US" altLang="cs-CZ" dirty="0">
                <a:latin typeface="Arial" charset="0"/>
              </a:rPr>
              <a:t> 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Rychlé (červené)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IIa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Fast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Oxidative-glykolytic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FOG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sz="3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460851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300–800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20489" name="Picture 9" descr="Hur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65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42988" y="765175"/>
            <a:ext cx="717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3200" b="1"/>
              <a:t>Průměrný výdej energie za den</a:t>
            </a:r>
            <a:endParaRPr lang="cs-CZ" altLang="cs-CZ" sz="3200"/>
          </a:p>
        </p:txBody>
      </p:sp>
      <p:graphicFrame>
        <p:nvGraphicFramePr>
          <p:cNvPr id="33050" name="Group 282"/>
          <p:cNvGraphicFramePr>
            <a:graphicFrameLocks noGrp="1"/>
          </p:cNvGraphicFramePr>
          <p:nvPr/>
        </p:nvGraphicFramePr>
        <p:xfrm>
          <a:off x="755650" y="1844675"/>
          <a:ext cx="7729538" cy="4060825"/>
        </p:xfrm>
        <a:graphic>
          <a:graphicData uri="http://schemas.openxmlformats.org/drawingml/2006/table">
            <a:tbl>
              <a:tblPr/>
              <a:tblGrid>
                <a:gridCol w="833438"/>
                <a:gridCol w="1227137"/>
                <a:gridCol w="1736725"/>
                <a:gridCol w="1819275"/>
                <a:gridCol w="2112963"/>
              </a:tblGrid>
              <a:tr h="436563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 (věk 20 – 30 let)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výška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hmotnost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aktivita žádná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aktivita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vysoká aktivita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5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42988" y="765175"/>
            <a:ext cx="717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3200" b="1"/>
              <a:t>Průměrný výdej energie za den</a:t>
            </a:r>
            <a:endParaRPr lang="cs-CZ" altLang="cs-CZ" sz="3200"/>
          </a:p>
        </p:txBody>
      </p:sp>
      <p:graphicFrame>
        <p:nvGraphicFramePr>
          <p:cNvPr id="33847" name="Group 55"/>
          <p:cNvGraphicFramePr>
            <a:graphicFrameLocks noGrp="1"/>
          </p:cNvGraphicFramePr>
          <p:nvPr/>
        </p:nvGraphicFramePr>
        <p:xfrm>
          <a:off x="755650" y="1844675"/>
          <a:ext cx="7729538" cy="4060825"/>
        </p:xfrm>
        <a:graphic>
          <a:graphicData uri="http://schemas.openxmlformats.org/drawingml/2006/table">
            <a:tbl>
              <a:tblPr/>
              <a:tblGrid>
                <a:gridCol w="833438"/>
                <a:gridCol w="1227137"/>
                <a:gridCol w="1736725"/>
                <a:gridCol w="1819275"/>
                <a:gridCol w="2112963"/>
              </a:tblGrid>
              <a:tr h="436563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 (věk 20 – 30 let)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výška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hmotnost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aktivita žádná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aktivita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vysoká aktivita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5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87450" y="476250"/>
            <a:ext cx="717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3200" b="1"/>
              <a:t>Doporučené hodnoty příjmu energie</a:t>
            </a:r>
            <a:endParaRPr lang="cs-CZ" altLang="cs-CZ" sz="3200"/>
          </a:p>
        </p:txBody>
      </p:sp>
      <p:graphicFrame>
        <p:nvGraphicFramePr>
          <p:cNvPr id="31975" name="Group 231"/>
          <p:cNvGraphicFramePr>
            <a:graphicFrameLocks noGrp="1"/>
          </p:cNvGraphicFramePr>
          <p:nvPr/>
        </p:nvGraphicFramePr>
        <p:xfrm>
          <a:off x="1295400" y="1017588"/>
          <a:ext cx="6516688" cy="2718438"/>
        </p:xfrm>
        <a:graphic>
          <a:graphicData uri="http://schemas.openxmlformats.org/drawingml/2006/table">
            <a:tbl>
              <a:tblPr/>
              <a:tblGrid>
                <a:gridCol w="1949450"/>
                <a:gridCol w="1581150"/>
                <a:gridCol w="1581150"/>
                <a:gridCol w="1404938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Věková kategorie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19–34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35–54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55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Energie (kJ)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9 000–11 000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8 500–10 000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Bílkoviny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70–80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65–75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Tuky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65–85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60–75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Sacharidy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321–385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308–353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974" name="Group 230"/>
          <p:cNvGraphicFramePr>
            <a:graphicFrameLocks noGrp="1"/>
          </p:cNvGraphicFramePr>
          <p:nvPr/>
        </p:nvGraphicFramePr>
        <p:xfrm>
          <a:off x="1295400" y="3735388"/>
          <a:ext cx="6553200" cy="2718438"/>
        </p:xfrm>
        <a:graphic>
          <a:graphicData uri="http://schemas.openxmlformats.org/drawingml/2006/table">
            <a:tbl>
              <a:tblPr/>
              <a:tblGrid>
                <a:gridCol w="1949450"/>
                <a:gridCol w="1708150"/>
                <a:gridCol w="1708150"/>
                <a:gridCol w="1187450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Věková kategorie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19–34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35–54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55 let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Energie (kJ)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11 000–14 000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10 000–13 000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Bílkoviny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80–100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75–95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Tuky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75–105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70–100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Sacharidy (g)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408–499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364–457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9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Odkazy na internet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cs-CZ" altLang="cs-CZ"/>
              <a:t>Energetické hodnoty potravin: </a:t>
            </a:r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800">
                <a:hlinkClick r:id="rId2"/>
              </a:rPr>
              <a:t>http://www.merrylinka.cz/oldver/ehodnoty.htm</a:t>
            </a:r>
            <a:endParaRPr lang="cs-CZ" altLang="cs-CZ" sz="2800"/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>
                <a:hlinkClick r:id="rId3"/>
              </a:rPr>
              <a:t>http://jidelnicky.merrylinka.cz/</a:t>
            </a:r>
            <a:r>
              <a:rPr lang="cs-CZ" altLang="cs-CZ" sz="2800"/>
              <a:t> - seznam potravin</a:t>
            </a:r>
          </a:p>
          <a:p>
            <a:endParaRPr lang="cs-CZ" altLang="cs-CZ" sz="2800"/>
          </a:p>
          <a:p>
            <a:r>
              <a:rPr lang="cs-CZ" altLang="cs-CZ" sz="2800"/>
              <a:t>Total energy expanditure:</a:t>
            </a:r>
          </a:p>
          <a:p>
            <a:pPr>
              <a:buFontTx/>
              <a:buNone/>
            </a:pPr>
            <a:r>
              <a:rPr lang="cs-CZ" altLang="cs-CZ" sz="2800"/>
              <a:t>	</a:t>
            </a:r>
            <a:r>
              <a:rPr lang="cs-CZ" altLang="cs-CZ" sz="2800">
                <a:hlinkClick r:id="rId4"/>
              </a:rPr>
              <a:t>http://www.health-calc.com/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7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9600" y="199548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nízká </a:t>
            </a:r>
            <a:r>
              <a:rPr lang="cs-CZ" altLang="cs-CZ" dirty="0">
                <a:latin typeface="Arial" charset="0"/>
              </a:rPr>
              <a:t>aerobní </a:t>
            </a:r>
            <a:r>
              <a:rPr lang="en-US" altLang="cs-CZ" dirty="0">
                <a:latin typeface="Arial" charset="0"/>
              </a:rPr>
              <a:t>(</a:t>
            </a:r>
            <a:r>
              <a:rPr lang="en-US" altLang="cs-CZ" dirty="0" err="1">
                <a:latin typeface="Arial" charset="0"/>
              </a:rPr>
              <a:t>oxidativ</a:t>
            </a:r>
            <a:r>
              <a:rPr lang="cs-CZ" altLang="cs-CZ" dirty="0">
                <a:latin typeface="Arial" charset="0"/>
              </a:rPr>
              <a:t>ní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a odolnost vůči únavě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9600" y="2497138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vysoká </a:t>
            </a:r>
            <a:r>
              <a:rPr lang="cs-CZ" altLang="cs-CZ" dirty="0">
                <a:latin typeface="Arial" charset="0"/>
              </a:rPr>
              <a:t>anaerobní</a:t>
            </a:r>
            <a:r>
              <a:rPr lang="en-US" altLang="cs-CZ" dirty="0">
                <a:latin typeface="Arial" charset="0"/>
              </a:rPr>
              <a:t> (</a:t>
            </a:r>
            <a:r>
              <a:rPr lang="cs-CZ" altLang="cs-CZ" dirty="0">
                <a:latin typeface="Arial" charset="0"/>
              </a:rPr>
              <a:t>neoxidativní, </a:t>
            </a:r>
            <a:r>
              <a:rPr lang="en-US" altLang="cs-CZ" dirty="0">
                <a:latin typeface="Arial" charset="0"/>
              </a:rPr>
              <a:t>glycolytic</a:t>
            </a:r>
            <a:r>
              <a:rPr lang="cs-CZ" altLang="cs-CZ" dirty="0" err="1">
                <a:latin typeface="Arial" charset="0"/>
              </a:rPr>
              <a:t>ká</a:t>
            </a:r>
            <a:r>
              <a:rPr lang="en-US" altLang="cs-CZ" dirty="0">
                <a:latin typeface="Arial" charset="0"/>
              </a:rPr>
              <a:t>) </a:t>
            </a:r>
            <a:r>
              <a:rPr lang="cs-CZ" altLang="cs-CZ" dirty="0">
                <a:latin typeface="Arial" charset="0"/>
              </a:rPr>
              <a:t>kapacita s svalová síla</a:t>
            </a:r>
            <a:endParaRPr lang="en-US" altLang="cs-CZ" dirty="0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3325813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dirty="0">
                <a:latin typeface="Wingdings" pitchFamily="2" charset="2"/>
              </a:rPr>
              <a:t>w</a:t>
            </a:r>
            <a:r>
              <a:rPr lang="en-US" altLang="cs-CZ" dirty="0">
                <a:latin typeface="Arial" charset="0"/>
              </a:rPr>
              <a:t>	</a:t>
            </a:r>
            <a:r>
              <a:rPr lang="cs-CZ" altLang="cs-CZ" dirty="0" smtClean="0">
                <a:latin typeface="Arial" charset="0"/>
              </a:rPr>
              <a:t>rychlá </a:t>
            </a:r>
            <a:r>
              <a:rPr lang="cs-CZ" altLang="cs-CZ" dirty="0">
                <a:latin typeface="Arial" charset="0"/>
              </a:rPr>
              <a:t>kontrakce</a:t>
            </a:r>
            <a:r>
              <a:rPr lang="en-US" altLang="cs-CZ" dirty="0">
                <a:latin typeface="Arial" charset="0"/>
              </a:rPr>
              <a:t> (50 </a:t>
            </a:r>
            <a:r>
              <a:rPr lang="en-US" altLang="cs-CZ" dirty="0" err="1">
                <a:latin typeface="Arial" charset="0"/>
              </a:rPr>
              <a:t>ms</a:t>
            </a:r>
            <a:r>
              <a:rPr lang="cs-CZ" altLang="cs-CZ" dirty="0">
                <a:latin typeface="Arial" charset="0"/>
              </a:rPr>
              <a:t>/svalový stah</a:t>
            </a:r>
            <a:r>
              <a:rPr lang="en-US" altLang="cs-CZ" dirty="0">
                <a:latin typeface="Arial" charset="0"/>
              </a:rPr>
              <a:t>) </a:t>
            </a:r>
            <a:br>
              <a:rPr lang="en-US" altLang="cs-CZ" dirty="0">
                <a:latin typeface="Arial" charset="0"/>
              </a:rPr>
            </a:br>
            <a:r>
              <a:rPr lang="cs-CZ" altLang="cs-CZ" dirty="0">
                <a:latin typeface="Arial" charset="0"/>
              </a:rPr>
              <a:t>a </a:t>
            </a:r>
            <a:r>
              <a:rPr lang="en-US" altLang="cs-CZ" dirty="0" err="1">
                <a:latin typeface="Arial" charset="0"/>
              </a:rPr>
              <a:t>myo</a:t>
            </a:r>
            <a:r>
              <a:rPr lang="cs-CZ" altLang="cs-CZ" dirty="0" err="1">
                <a:latin typeface="Arial" charset="0"/>
              </a:rPr>
              <a:t>zinová</a:t>
            </a:r>
            <a:r>
              <a:rPr lang="en-US" altLang="cs-CZ" dirty="0">
                <a:latin typeface="Arial" charset="0"/>
              </a:rPr>
              <a:t> ATP</a:t>
            </a:r>
            <a:r>
              <a:rPr lang="cs-CZ" altLang="cs-CZ" dirty="0" err="1">
                <a:latin typeface="Arial" charset="0"/>
              </a:rPr>
              <a:t>áza</a:t>
            </a:r>
            <a:endParaRPr lang="en-US" altLang="cs-CZ" dirty="0">
              <a:latin typeface="Arial" charset="0"/>
            </a:endParaRPr>
          </a:p>
          <a:p>
            <a:endParaRPr lang="en-US" altLang="cs-CZ" dirty="0">
              <a:latin typeface="Arial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410575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Rychlé (bíle)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IIx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/</a:t>
            </a:r>
            <a:r>
              <a:rPr lang="cs-CZ" altLang="cs-CZ" sz="3400" b="1" dirty="0" err="1">
                <a:solidFill>
                  <a:schemeClr val="accent2"/>
                </a:solidFill>
                <a:latin typeface="Arial" charset="0"/>
              </a:rPr>
              <a:t>IIb</a:t>
            </a:r>
            <a:r>
              <a:rPr lang="cs-CZ" altLang="cs-CZ" sz="3400" b="1" dirty="0">
                <a:solidFill>
                  <a:schemeClr val="accent2"/>
                </a:solidFill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Fast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altLang="cs-CZ" sz="3400" b="1" dirty="0" err="1" smtClean="0">
                <a:solidFill>
                  <a:schemeClr val="accent2"/>
                </a:solidFill>
                <a:latin typeface="Arial" charset="0"/>
              </a:rPr>
              <a:t>Glykolytic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 (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charset="0"/>
              </a:rPr>
              <a:t>FG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altLang="cs-CZ" sz="34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9600" y="4240213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>
                <a:latin typeface="Wingdings" pitchFamily="2" charset="2"/>
              </a:rPr>
              <a:t>w</a:t>
            </a:r>
            <a:r>
              <a:rPr lang="en-US" altLang="cs-CZ">
                <a:latin typeface="Arial" charset="0"/>
              </a:rPr>
              <a:t>	300–800 </a:t>
            </a:r>
            <a:r>
              <a:rPr lang="cs-CZ" altLang="cs-CZ">
                <a:latin typeface="Arial" charset="0"/>
              </a:rPr>
              <a:t>vláken v motorické jednotce</a:t>
            </a:r>
            <a:endParaRPr lang="en-US" altLang="cs-CZ">
              <a:latin typeface="Arial" charset="0"/>
            </a:endParaRPr>
          </a:p>
        </p:txBody>
      </p:sp>
      <p:pic>
        <p:nvPicPr>
          <p:cNvPr id="21512" name="Picture 8" descr="H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641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76225" y="260350"/>
            <a:ext cx="861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charset="0"/>
              </a:rPr>
              <a:t>Základní vlastnosti sval. vláken (I, IIa, IIx)</a:t>
            </a:r>
            <a:endParaRPr lang="en-US" altLang="cs-CZ" sz="3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143125" y="3303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676525" y="1357313"/>
            <a:ext cx="1995488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pomalé červené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40288" y="1355725"/>
            <a:ext cx="1952625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IIa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rychlé červené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985000" y="1366838"/>
            <a:ext cx="1905000" cy="7397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itchFamily="34" charset="0"/>
              </a:rPr>
              <a:t>Typ IIx</a:t>
            </a:r>
          </a:p>
          <a:p>
            <a:pPr algn="ctr"/>
            <a:r>
              <a:rPr lang="cs-CZ" altLang="cs-CZ" sz="2000">
                <a:latin typeface="Tahoma" pitchFamily="34" charset="0"/>
              </a:rPr>
              <a:t>rychlé bílé</a:t>
            </a:r>
          </a:p>
        </p:txBody>
      </p:sp>
      <p:graphicFrame>
        <p:nvGraphicFramePr>
          <p:cNvPr id="50447" name="Group 271"/>
          <p:cNvGraphicFramePr>
            <a:graphicFrameLocks noGrp="1"/>
          </p:cNvGraphicFramePr>
          <p:nvPr/>
        </p:nvGraphicFramePr>
        <p:xfrm>
          <a:off x="431800" y="2563813"/>
          <a:ext cx="8478838" cy="3619120"/>
        </p:xfrm>
        <a:graphic>
          <a:graphicData uri="http://schemas.openxmlformats.org/drawingml/2006/table">
            <a:tbl>
              <a:tblPr/>
              <a:tblGrid>
                <a:gridCol w="2212975"/>
                <a:gridCol w="2082800"/>
                <a:gridCol w="2133600"/>
                <a:gridCol w="2049463"/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Rychlost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pomalá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Síla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Odolnost vůči únavě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Obsah glykogenu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velký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Hustota mitochodrií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Hustota kapilár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Aktivita ATP-ázy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Glykolytická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METABOLISMUS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86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79388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>
                <a:solidFill>
                  <a:schemeClr val="accent2"/>
                </a:solidFill>
              </a:rPr>
              <a:t>Energetické krytí</a:t>
            </a:r>
            <a:endParaRPr lang="en-GB" altLang="cs-CZ" sz="320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177958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79388" y="1052513"/>
            <a:ext cx="8785225" cy="5616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64518" name="Picture 6" descr="j04296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7970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j029525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271712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602038"/>
            <a:ext cx="1076325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1" name="AutoShape 9"/>
          <p:cNvSpPr>
            <a:spLocks noChangeArrowheads="1"/>
          </p:cNvSpPr>
          <p:nvPr/>
        </p:nvSpPr>
        <p:spPr bwMode="auto">
          <a:xfrm rot="1663074">
            <a:off x="2124075" y="2636838"/>
            <a:ext cx="1008063" cy="7191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 rot="-1470422">
            <a:off x="5435600" y="2997200"/>
            <a:ext cx="1008063" cy="71913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4523" name="Picture 11" descr="Obr_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7993063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911</Words>
  <Application>Microsoft Office PowerPoint</Application>
  <PresentationFormat>Předvádění na obrazovce (4:3)</PresentationFormat>
  <Paragraphs>409</Paragraphs>
  <Slides>43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Motiv systému Office</vt:lpstr>
      <vt:lpstr>Dokument</vt:lpstr>
      <vt:lpstr>Prezentace aplikace PowerPoint</vt:lpstr>
      <vt:lpstr>Pohybová zátěž </vt:lpstr>
      <vt:lpstr>Prezentace aplikace PowerPoint</vt:lpstr>
      <vt:lpstr>Prezentace aplikace PowerPoint</vt:lpstr>
      <vt:lpstr>Prezentace aplikace PowerPoint</vt:lpstr>
      <vt:lpstr>Prezentace aplikace PowerPoint</vt:lpstr>
      <vt:lpstr>METABOLISMUS</vt:lpstr>
      <vt:lpstr>Prezentace aplikace PowerPoint</vt:lpstr>
      <vt:lpstr>Prezentace aplikace PowerPoint</vt:lpstr>
      <vt:lpstr>Prezentace aplikace PowerPoint</vt:lpstr>
      <vt:lpstr>Alaktátový neoxidativní způsob</vt:lpstr>
      <vt:lpstr>Laktátový neoxidativní způsob (anaerobní glykolýza, glykolitická fosforylace)</vt:lpstr>
      <vt:lpstr>Oxidativní způsob (aerobní glykolýza, oxidativní fosforylace)</vt:lpstr>
      <vt:lpstr>Pásma energetické krytí</vt:lpstr>
      <vt:lpstr>Prezentace aplikace PowerPoint</vt:lpstr>
      <vt:lpstr>Prezentace aplikace PowerPoint</vt:lpstr>
      <vt:lpstr>Prezentace aplikace PowerPoint</vt:lpstr>
      <vt:lpstr>METABOLISMUS PŘI FYZICKÉM ZATÍŽENÍ</vt:lpstr>
      <vt:lpstr>Prezentace aplikace PowerPoint</vt:lpstr>
      <vt:lpstr>Prezentace aplikace PowerPoint</vt:lpstr>
      <vt:lpstr>ALAKTÁTOVÝ ANAEROBNÍ ZPŮSOB</vt:lpstr>
      <vt:lpstr>LAKTÁTOVÝ ANAEROBNÍ ZPŮSOB</vt:lpstr>
      <vt:lpstr>AEROBNÍ ZPŮSOB</vt:lpstr>
      <vt:lpstr>Prezentace aplikace PowerPoint</vt:lpstr>
      <vt:lpstr>METABOLICKÁ PÁSMA VE VZTAHU KE KONCENTRACI LAKTÁTU</vt:lpstr>
      <vt:lpstr>LIMITUJÍCÍ FAKTORY ANAEROBNÍ KAPACITY</vt:lpstr>
      <vt:lpstr>LIMITUJÍCÍ FAKTORY AEROBNÍ KAPACITY</vt:lpstr>
      <vt:lpstr>METODY VYŠETŘENÍ LÁTKOVÉHO METABOLISMU</vt:lpstr>
      <vt:lpstr>NEJZNÁMĚJŠÍ VYŠETŘENÍ METABOLISMU</vt:lpstr>
      <vt:lpstr>METODY STANOVENÍ ENERGETICKÉHO VÝDEJE (ENERGOMETRIE = měření energetického výdeje)</vt:lpstr>
      <vt:lpstr>Prezentace aplikace PowerPoint</vt:lpstr>
      <vt:lpstr>Prezentace aplikace PowerPoint</vt:lpstr>
      <vt:lpstr>Přeměna energie-energetický výdej</vt:lpstr>
      <vt:lpstr>Výdej energie při pohybových aktivitách závisí na:</vt:lpstr>
      <vt:lpstr>Prezentace aplikace PowerPoint</vt:lpstr>
      <vt:lpstr>Prezentace aplikace PowerPoint</vt:lpstr>
      <vt:lpstr>Prezentace aplikace PowerPoint</vt:lpstr>
      <vt:lpstr>ENERGETICKÝ VÝDEJ používané jednotky</vt:lpstr>
      <vt:lpstr>MET – metabolický ekvivalent</vt:lpstr>
      <vt:lpstr>Prezentace aplikace PowerPoint</vt:lpstr>
      <vt:lpstr>Prezentace aplikace PowerPoint</vt:lpstr>
      <vt:lpstr>Prezentace aplikace PowerPoint</vt:lpstr>
      <vt:lpstr>Odkazy na internet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Bernaciková</dc:creator>
  <cp:lastModifiedBy>Martina Bernaciková</cp:lastModifiedBy>
  <cp:revision>11</cp:revision>
  <dcterms:created xsi:type="dcterms:W3CDTF">2014-09-16T09:49:09Z</dcterms:created>
  <dcterms:modified xsi:type="dcterms:W3CDTF">2014-09-26T11:35:00Z</dcterms:modified>
</cp:coreProperties>
</file>