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4" r:id="rId3"/>
    <p:sldId id="295" r:id="rId4"/>
    <p:sldId id="268" r:id="rId5"/>
    <p:sldId id="262" r:id="rId6"/>
    <p:sldId id="264" r:id="rId7"/>
    <p:sldId id="265" r:id="rId8"/>
    <p:sldId id="317" r:id="rId9"/>
    <p:sldId id="269" r:id="rId10"/>
    <p:sldId id="270" r:id="rId11"/>
    <p:sldId id="271" r:id="rId12"/>
    <p:sldId id="296" r:id="rId13"/>
    <p:sldId id="272" r:id="rId14"/>
    <p:sldId id="318" r:id="rId15"/>
    <p:sldId id="319" r:id="rId16"/>
    <p:sldId id="320" r:id="rId17"/>
    <p:sldId id="322" r:id="rId18"/>
    <p:sldId id="323" r:id="rId19"/>
    <p:sldId id="321" r:id="rId20"/>
    <p:sldId id="273" r:id="rId21"/>
    <p:sldId id="316" r:id="rId22"/>
    <p:sldId id="324" r:id="rId23"/>
    <p:sldId id="282" r:id="rId24"/>
    <p:sldId id="283" r:id="rId25"/>
    <p:sldId id="276" r:id="rId26"/>
    <p:sldId id="277" r:id="rId27"/>
    <p:sldId id="278" r:id="rId28"/>
    <p:sldId id="325" r:id="rId29"/>
    <p:sldId id="279" r:id="rId30"/>
    <p:sldId id="297" r:id="rId31"/>
    <p:sldId id="298" r:id="rId32"/>
    <p:sldId id="299" r:id="rId33"/>
    <p:sldId id="300" r:id="rId34"/>
    <p:sldId id="285" r:id="rId35"/>
    <p:sldId id="286" r:id="rId36"/>
    <p:sldId id="332" r:id="rId37"/>
    <p:sldId id="333" r:id="rId38"/>
    <p:sldId id="334" r:id="rId39"/>
    <p:sldId id="335" r:id="rId40"/>
    <p:sldId id="290" r:id="rId41"/>
    <p:sldId id="291" r:id="rId42"/>
    <p:sldId id="307" r:id="rId43"/>
    <p:sldId id="292" r:id="rId44"/>
    <p:sldId id="330" r:id="rId45"/>
    <p:sldId id="331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293" r:id="rId5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85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72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90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53A2FA-4C41-4A7F-A257-0587B402F04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3756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571CD-6C65-434C-865E-A381550B1E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9464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03776B-109D-42D8-9953-2EEE3AB9D0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108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69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4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304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6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822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50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251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B1A4-196E-4049-87B7-E36E8C9AE725}" type="datetimeFigureOut">
              <a:rPr lang="cs-CZ" smtClean="0"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78C64-8E85-4D07-B0F8-66CA29E7E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26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TRANSPORTNÍ SYSTÉM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2697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MINUTOVÝ OBJEM SRDCE – </a:t>
            </a:r>
            <a:r>
              <a:rPr lang="cs-CZ" altLang="cs-CZ" sz="4000" i="1"/>
              <a:t>Q</a:t>
            </a:r>
            <a:br>
              <a:rPr lang="cs-CZ" altLang="cs-CZ" sz="4000" i="1"/>
            </a:br>
            <a:r>
              <a:rPr lang="cs-CZ" altLang="cs-CZ" sz="4000" i="1"/>
              <a:t>CARDIAC OUTPUT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147050" cy="3844925"/>
          </a:xfrm>
        </p:spPr>
        <p:txBody>
          <a:bodyPr/>
          <a:lstStyle/>
          <a:p>
            <a:r>
              <a:rPr lang="cs-CZ" altLang="cs-CZ"/>
              <a:t>je množství krve, které srdce vyvrhne do krevního oběhu za minutu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závisí od množství krve vyvrhnutého při jedné kontrakci (systolický objem/stroke volume – Q</a:t>
            </a:r>
            <a:r>
              <a:rPr lang="cs-CZ" altLang="cs-CZ" baseline="-25000"/>
              <a:t>S</a:t>
            </a:r>
            <a:r>
              <a:rPr lang="cs-CZ" altLang="cs-CZ"/>
              <a:t>) a počtu srdečních kontrakcí za minutu – SF.</a:t>
            </a:r>
          </a:p>
        </p:txBody>
      </p:sp>
    </p:spTree>
    <p:extLst>
      <p:ext uri="{BB962C8B-B14F-4D97-AF65-F5344CB8AC3E}">
        <p14:creationId xmlns:p14="http://schemas.microsoft.com/office/powerpoint/2010/main" val="3818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476250"/>
            <a:ext cx="8075613" cy="4525963"/>
          </a:xfrm>
        </p:spPr>
        <p:txBody>
          <a:bodyPr/>
          <a:lstStyle/>
          <a:p>
            <a:r>
              <a:rPr lang="cs-CZ" altLang="cs-CZ" sz="2800"/>
              <a:t>potřeba prokrvení v pokoji vyžaduje minutový objem asi 5 litrů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u trénovaných je Q</a:t>
            </a:r>
            <a:r>
              <a:rPr lang="cs-CZ" altLang="cs-CZ" sz="2800" baseline="-25000"/>
              <a:t>S </a:t>
            </a:r>
            <a:r>
              <a:rPr lang="cs-CZ" altLang="cs-CZ" sz="2800"/>
              <a:t>vyšší, což jeho srdci umožňuje pracovat v pokoji i při stejné submaximální intenzitě zatížení nižší SF</a:t>
            </a:r>
          </a:p>
          <a:p>
            <a:endParaRPr lang="cs-CZ" altLang="cs-CZ" sz="2800"/>
          </a:p>
          <a:p>
            <a:r>
              <a:rPr lang="cs-CZ" altLang="cs-CZ" sz="2800" i="1"/>
              <a:t>Q = Q</a:t>
            </a:r>
            <a:r>
              <a:rPr lang="cs-CZ" altLang="cs-CZ" sz="2800" i="1" baseline="-25000"/>
              <a:t>S</a:t>
            </a:r>
            <a:r>
              <a:rPr lang="cs-CZ" altLang="cs-CZ" sz="2800" i="1"/>
              <a:t> * SF</a:t>
            </a:r>
          </a:p>
        </p:txBody>
      </p:sp>
      <p:graphicFrame>
        <p:nvGraphicFramePr>
          <p:cNvPr id="5191" name="Group 71"/>
          <p:cNvGraphicFramePr>
            <a:graphicFrameLocks noGrp="1"/>
          </p:cNvGraphicFramePr>
          <p:nvPr>
            <p:ph sz="half" idx="2"/>
          </p:nvPr>
        </p:nvGraphicFramePr>
        <p:xfrm>
          <a:off x="827088" y="4005263"/>
          <a:ext cx="7848600" cy="2122489"/>
        </p:xfrm>
        <a:graphic>
          <a:graphicData uri="http://schemas.openxmlformats.org/drawingml/2006/table">
            <a:tbl>
              <a:tblPr/>
              <a:tblGrid>
                <a:gridCol w="3168650"/>
                <a:gridCol w="1439862"/>
                <a:gridCol w="1512888"/>
                <a:gridCol w="1727200"/>
              </a:tblGrid>
              <a:tr h="900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cs-CZ" altLang="cs-CZ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[ml]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[tep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ů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*min</a:t>
                      </a:r>
                      <a:r>
                        <a:rPr kumimoji="0" lang="cs-CZ" altLang="cs-CZ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[ml]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netrénovaný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4 900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trénovaný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5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23850" y="2349500"/>
            <a:ext cx="807561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endParaRPr lang="cs-CZ" altLang="cs-CZ" i="1"/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50825" y="188913"/>
            <a:ext cx="8569325" cy="7207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cs-CZ" sz="3200"/>
              <a:t>STANOVENÍ  Q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908175" y="981075"/>
          <a:ext cx="532923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Rovnice" r:id="rId3" imgW="2133600" imgH="393700" progId="Equation.3">
                  <p:embed/>
                </p:oleObj>
              </mc:Choice>
              <mc:Fallback>
                <p:oleObj name="Rovnice" r:id="rId3" imgW="2133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981075"/>
                        <a:ext cx="5329238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2195513" y="6021388"/>
          <a:ext cx="46434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Rovnice" r:id="rId5" imgW="1727200" imgH="241300" progId="Equation.3">
                  <p:embed/>
                </p:oleObj>
              </mc:Choice>
              <mc:Fallback>
                <p:oleObj name="Rovnice" r:id="rId5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6021388"/>
                        <a:ext cx="4643437" cy="64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0825" y="5300663"/>
            <a:ext cx="8569325" cy="720725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cs-CZ" sz="3200"/>
              <a:t>STANOVENÍ  Q</a:t>
            </a:r>
            <a:r>
              <a:rPr lang="cs-CZ" altLang="cs-CZ" sz="3200" baseline="-25000"/>
              <a:t>S</a:t>
            </a:r>
            <a:endParaRPr lang="cs-CZ" altLang="cs-CZ" sz="3200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50825" y="2060575"/>
            <a:ext cx="597693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None/>
            </a:pPr>
            <a:r>
              <a:rPr lang="cs-CZ" altLang="cs-CZ" sz="2400">
                <a:latin typeface="Tahoma" pitchFamily="34" charset="0"/>
              </a:rPr>
              <a:t>TKpulz = sTK-dTK</a:t>
            </a:r>
          </a:p>
          <a:p>
            <a:pPr>
              <a:buFontTx/>
              <a:buNone/>
            </a:pPr>
            <a:endParaRPr lang="cs-CZ" altLang="cs-CZ" sz="2400"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cs-CZ" sz="2000">
                <a:latin typeface="Tahoma" pitchFamily="34" charset="0"/>
              </a:rPr>
              <a:t>TKpulz = pulzový tlak krve</a:t>
            </a:r>
          </a:p>
          <a:p>
            <a:pPr>
              <a:buFontTx/>
              <a:buNone/>
            </a:pPr>
            <a:r>
              <a:rPr lang="cs-CZ" altLang="cs-CZ" sz="2000">
                <a:latin typeface="Tahoma" pitchFamily="34" charset="0"/>
              </a:rPr>
              <a:t>sTK = systolický tlak krve</a:t>
            </a:r>
          </a:p>
          <a:p>
            <a:pPr>
              <a:buFontTx/>
              <a:buNone/>
            </a:pPr>
            <a:r>
              <a:rPr lang="cs-CZ" altLang="cs-CZ" sz="2000">
                <a:latin typeface="Tahoma" pitchFamily="34" charset="0"/>
              </a:rPr>
              <a:t>dTK = diastolický tlak krve</a:t>
            </a:r>
          </a:p>
          <a:p>
            <a:pPr>
              <a:buFontTx/>
              <a:buNone/>
            </a:pPr>
            <a:endParaRPr lang="cs-CZ" altLang="cs-CZ" sz="2000">
              <a:latin typeface="Tahoma" pitchFamily="34" charset="0"/>
            </a:endParaRPr>
          </a:p>
          <a:p>
            <a:pPr>
              <a:buFontTx/>
              <a:buNone/>
            </a:pPr>
            <a:r>
              <a:rPr lang="cs-CZ" altLang="cs-CZ" sz="2000">
                <a:latin typeface="Tahoma" pitchFamily="34" charset="0"/>
              </a:rPr>
              <a:t>k = konstanta = 200; S = povrch těla (m</a:t>
            </a:r>
            <a:r>
              <a:rPr lang="cs-CZ" altLang="cs-CZ" sz="2000" baseline="30000">
                <a:latin typeface="Tahoma" pitchFamily="34" charset="0"/>
              </a:rPr>
              <a:t>2</a:t>
            </a:r>
            <a:r>
              <a:rPr lang="cs-CZ" altLang="cs-CZ" sz="2000">
                <a:latin typeface="Tahoma" pitchFamily="34" charset="0"/>
              </a:rPr>
              <a:t>)</a:t>
            </a:r>
          </a:p>
        </p:txBody>
      </p:sp>
      <p:graphicFrame>
        <p:nvGraphicFramePr>
          <p:cNvPr id="62582" name="Group 118"/>
          <p:cNvGraphicFramePr>
            <a:graphicFrameLocks noGrp="1"/>
          </p:cNvGraphicFramePr>
          <p:nvPr/>
        </p:nvGraphicFramePr>
        <p:xfrm>
          <a:off x="3492500" y="2708275"/>
          <a:ext cx="5472113" cy="1319214"/>
        </p:xfrm>
        <a:graphic>
          <a:graphicData uri="http://schemas.openxmlformats.org/drawingml/2006/table">
            <a:tbl>
              <a:tblPr/>
              <a:tblGrid>
                <a:gridCol w="877888"/>
                <a:gridCol w="879475"/>
                <a:gridCol w="877887"/>
                <a:gridCol w="1004888"/>
                <a:gridCol w="877887"/>
                <a:gridCol w="954088"/>
              </a:tblGrid>
              <a:tr h="38576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TLAK (mmHg)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Q (ml)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cs-CZ" altLang="cs-CZ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(ml)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sTK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dTK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TKpulz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809"/>
                          </a:solidFill>
                          <a:effectLst/>
                          <a:latin typeface="Arial" pitchFamily="34" charset="0"/>
                        </a:rPr>
                        <a:t>5O40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623" name="Group 159"/>
          <p:cNvGraphicFramePr>
            <a:graphicFrameLocks noGrp="1"/>
          </p:cNvGraphicFramePr>
          <p:nvPr/>
        </p:nvGraphicFramePr>
        <p:xfrm>
          <a:off x="6156325" y="4292600"/>
          <a:ext cx="2016125" cy="900113"/>
        </p:xfrm>
        <a:graphic>
          <a:graphicData uri="http://schemas.openxmlformats.org/drawingml/2006/table">
            <a:tbl>
              <a:tblPr/>
              <a:tblGrid>
                <a:gridCol w="1008063"/>
                <a:gridCol w="1008062"/>
              </a:tblGrid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k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 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(m</a:t>
                      </a:r>
                      <a:r>
                        <a:rPr kumimoji="0" lang="cs-CZ" altLang="cs-CZ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5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3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472" name="Group 296"/>
          <p:cNvGraphicFramePr>
            <a:graphicFrameLocks noGrp="1"/>
          </p:cNvGraphicFramePr>
          <p:nvPr/>
        </p:nvGraphicFramePr>
        <p:xfrm>
          <a:off x="323850" y="765175"/>
          <a:ext cx="8569325" cy="5302250"/>
        </p:xfrm>
        <a:graphic>
          <a:graphicData uri="http://schemas.openxmlformats.org/drawingml/2006/table">
            <a:tbl>
              <a:tblPr/>
              <a:tblGrid>
                <a:gridCol w="2519363"/>
                <a:gridCol w="1441450"/>
                <a:gridCol w="935037"/>
                <a:gridCol w="1368425"/>
                <a:gridCol w="876300"/>
                <a:gridCol w="1428750"/>
              </a:tblGrid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 KLIDU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cs-CZ" altLang="cs-CZ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[ml]</a:t>
                      </a: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[l]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netrénovaný muž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netrénovaná žena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trénovaný muž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trénovaná žena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MAX. ZÁTEŽ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SF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</a:t>
                      </a:r>
                      <a:r>
                        <a:rPr kumimoji="0" lang="cs-CZ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min]</a:t>
                      </a: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  <a:r>
                        <a:rPr kumimoji="0" lang="cs-CZ" altLang="cs-CZ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[ml]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 </a:t>
                      </a:r>
                      <a:r>
                        <a:rPr kumimoji="0" lang="en-US" alt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[l]</a:t>
                      </a:r>
                      <a:endParaRPr kumimoji="0" lang="cs-CZ" alt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99"/>
                    </a:solidFill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netrénovaný muž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netrénovaná žena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trénovaný muž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trénovaná žena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418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74282" y="533399"/>
            <a:ext cx="8583488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SYSTOLICKÝ OBJEM (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STROKE VOLUME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A INTENZITA ZATÍŽENÍ</a:t>
            </a:r>
            <a:endParaRPr lang="en-US" altLang="cs-CZ" sz="3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572076"/>
            <a:ext cx="5359400" cy="5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8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SYSTOLICKÝ OBJEM A VLIV TRÉNINKU</a:t>
            </a:r>
            <a:endParaRPr lang="en-US" altLang="cs-CZ" sz="3400" b="1" baseline="-250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4013"/>
            <a:ext cx="5715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Tables 2 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646113" y="231775"/>
            <a:ext cx="8369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 smtClean="0">
                <a:solidFill>
                  <a:schemeClr val="accent2"/>
                </a:solidFill>
                <a:latin typeface="Arial" pitchFamily="34" charset="0"/>
              </a:rPr>
              <a:t>SYSTOLICKÝ OBJEM </a:t>
            </a:r>
            <a:r>
              <a:rPr lang="en-US" altLang="cs-CZ" sz="2800" b="1" dirty="0" smtClean="0">
                <a:solidFill>
                  <a:schemeClr val="accent2"/>
                </a:solidFill>
                <a:latin typeface="Arial" pitchFamily="34" charset="0"/>
              </a:rPr>
              <a:t>(</a:t>
            </a:r>
            <a:r>
              <a:rPr lang="cs-CZ" altLang="cs-CZ" sz="2800" b="1" dirty="0" smtClean="0">
                <a:solidFill>
                  <a:schemeClr val="accent2"/>
                </a:solidFill>
                <a:latin typeface="Arial" pitchFamily="34" charset="0"/>
              </a:rPr>
              <a:t>Q</a:t>
            </a:r>
            <a:r>
              <a:rPr lang="cs-CZ" altLang="cs-CZ" sz="2800" b="1" baseline="-25000" dirty="0" smtClean="0">
                <a:solidFill>
                  <a:schemeClr val="accent2"/>
                </a:solidFill>
                <a:latin typeface="Arial" pitchFamily="34" charset="0"/>
              </a:rPr>
              <a:t>S</a:t>
            </a:r>
            <a:r>
              <a:rPr lang="en-US" altLang="cs-CZ" sz="2800" b="1" dirty="0" smtClean="0">
                <a:solidFill>
                  <a:schemeClr val="accent2"/>
                </a:solidFill>
                <a:latin typeface="Arial" pitchFamily="34" charset="0"/>
              </a:rPr>
              <a:t>) </a:t>
            </a:r>
            <a:r>
              <a:rPr lang="cs-CZ" altLang="cs-CZ" sz="2800" b="1" dirty="0" smtClean="0">
                <a:solidFill>
                  <a:schemeClr val="accent2"/>
                </a:solidFill>
                <a:latin typeface="Arial" pitchFamily="34" charset="0"/>
              </a:rPr>
              <a:t>pro různé úrovně trénovanosti</a:t>
            </a:r>
            <a:endParaRPr lang="en-US" altLang="cs-CZ" sz="28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grpSp>
        <p:nvGrpSpPr>
          <p:cNvPr id="102404" name="Group 4"/>
          <p:cNvGrpSpPr>
            <a:grpSpLocks/>
          </p:cNvGrpSpPr>
          <p:nvPr/>
        </p:nvGrpSpPr>
        <p:grpSpPr bwMode="auto">
          <a:xfrm>
            <a:off x="723900" y="2508251"/>
            <a:ext cx="8291513" cy="2101851"/>
            <a:chOff x="456" y="1580"/>
            <a:chExt cx="5223" cy="1324"/>
          </a:xfrm>
        </p:grpSpPr>
        <p:sp>
          <p:nvSpPr>
            <p:cNvPr id="102405" name="Text Box 5"/>
            <p:cNvSpPr txBox="1">
              <a:spLocks noChangeArrowheads="1"/>
            </p:cNvSpPr>
            <p:nvPr/>
          </p:nvSpPr>
          <p:spPr bwMode="auto">
            <a:xfrm>
              <a:off x="459" y="1915"/>
              <a:ext cx="522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47675" algn="l"/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cs-CZ" dirty="0">
                  <a:latin typeface="Arial" pitchFamily="34" charset="0"/>
                </a:rPr>
                <a:t>	</a:t>
              </a:r>
              <a:r>
                <a:rPr lang="cs-CZ" altLang="cs-CZ" dirty="0" smtClean="0">
                  <a:latin typeface="Arial" pitchFamily="34" charset="0"/>
                </a:rPr>
                <a:t>Netrénovaní</a:t>
              </a:r>
              <a:r>
                <a:rPr lang="en-US" altLang="cs-CZ" dirty="0">
                  <a:latin typeface="Arial" pitchFamily="34" charset="0"/>
                </a:rPr>
                <a:t>	50-70	80-110</a:t>
              </a:r>
            </a:p>
            <a:p>
              <a:pPr>
                <a:spcBef>
                  <a:spcPct val="50000"/>
                </a:spcBef>
              </a:pPr>
              <a:r>
                <a:rPr lang="en-US" altLang="cs-CZ" dirty="0">
                  <a:latin typeface="Arial" pitchFamily="34" charset="0"/>
                </a:rPr>
                <a:t>	</a:t>
              </a:r>
              <a:r>
                <a:rPr lang="en-US" altLang="cs-CZ" dirty="0" err="1" smtClean="0">
                  <a:latin typeface="Arial" pitchFamily="34" charset="0"/>
                </a:rPr>
                <a:t>Tr</a:t>
              </a:r>
              <a:r>
                <a:rPr lang="cs-CZ" altLang="cs-CZ" dirty="0" err="1" smtClean="0">
                  <a:latin typeface="Arial" pitchFamily="34" charset="0"/>
                </a:rPr>
                <a:t>énovaní</a:t>
              </a:r>
              <a:r>
                <a:rPr lang="en-US" altLang="cs-CZ" dirty="0">
                  <a:latin typeface="Arial" pitchFamily="34" charset="0"/>
                </a:rPr>
                <a:t>	70-90	110-150</a:t>
              </a:r>
            </a:p>
            <a:p>
              <a:pPr>
                <a:spcBef>
                  <a:spcPct val="50000"/>
                </a:spcBef>
              </a:pPr>
              <a:r>
                <a:rPr lang="en-US" altLang="cs-CZ" dirty="0">
                  <a:latin typeface="Arial" pitchFamily="34" charset="0"/>
                </a:rPr>
                <a:t>	</a:t>
              </a:r>
              <a:r>
                <a:rPr lang="cs-CZ" altLang="cs-CZ" dirty="0" smtClean="0">
                  <a:latin typeface="Arial" pitchFamily="34" charset="0"/>
                </a:rPr>
                <a:t>Hodně trénovaní</a:t>
              </a:r>
              <a:r>
                <a:rPr lang="en-US" altLang="cs-CZ" dirty="0">
                  <a:latin typeface="Arial" pitchFamily="34" charset="0"/>
                </a:rPr>
                <a:t>	90-110	150-220</a:t>
              </a:r>
            </a:p>
          </p:txBody>
        </p:sp>
        <p:sp>
          <p:nvSpPr>
            <p:cNvPr id="102406" name="Line 6"/>
            <p:cNvSpPr>
              <a:spLocks noChangeShapeType="1"/>
            </p:cNvSpPr>
            <p:nvPr/>
          </p:nvSpPr>
          <p:spPr bwMode="auto">
            <a:xfrm>
              <a:off x="465" y="1895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407" name="Text Box 7"/>
            <p:cNvSpPr txBox="1">
              <a:spLocks noChangeArrowheads="1"/>
            </p:cNvSpPr>
            <p:nvPr/>
          </p:nvSpPr>
          <p:spPr bwMode="auto">
            <a:xfrm>
              <a:off x="456" y="1580"/>
              <a:ext cx="52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indent="3175"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137025" algn="ctr"/>
                  <a:tab pos="6677025" algn="ctr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1">
                <a:spcBef>
                  <a:spcPct val="50000"/>
                </a:spcBef>
              </a:pPr>
              <a:r>
                <a:rPr lang="cs-CZ" altLang="cs-CZ" b="1" dirty="0" smtClean="0">
                  <a:latin typeface="Arial" pitchFamily="34" charset="0"/>
                </a:rPr>
                <a:t>Jedinci</a:t>
              </a:r>
              <a:r>
                <a:rPr lang="en-US" altLang="cs-CZ" b="1" dirty="0">
                  <a:latin typeface="Arial" pitchFamily="34" charset="0"/>
                </a:rPr>
                <a:t>	</a:t>
              </a:r>
              <a:r>
                <a:rPr lang="cs-CZ" altLang="cs-CZ" b="1" dirty="0" smtClean="0">
                  <a:latin typeface="Arial" pitchFamily="34" charset="0"/>
                </a:rPr>
                <a:t>Q</a:t>
              </a:r>
              <a:r>
                <a:rPr lang="cs-CZ" altLang="cs-CZ" b="1" baseline="-25000" dirty="0" smtClean="0">
                  <a:latin typeface="Arial" pitchFamily="34" charset="0"/>
                </a:rPr>
                <a:t>S</a:t>
              </a:r>
              <a:r>
                <a:rPr lang="en-US" altLang="cs-CZ" b="1" dirty="0" smtClean="0">
                  <a:latin typeface="Arial" pitchFamily="34" charset="0"/>
                </a:rPr>
                <a:t> </a:t>
              </a:r>
              <a:r>
                <a:rPr lang="en-US" altLang="cs-CZ" b="1" dirty="0">
                  <a:latin typeface="Arial" pitchFamily="34" charset="0"/>
                </a:rPr>
                <a:t>(ml)	</a:t>
              </a:r>
              <a:r>
                <a:rPr lang="cs-CZ" altLang="cs-CZ" b="1" dirty="0" smtClean="0">
                  <a:latin typeface="Arial" pitchFamily="34" charset="0"/>
                </a:rPr>
                <a:t>Q</a:t>
              </a:r>
              <a:r>
                <a:rPr lang="cs-CZ" altLang="cs-CZ" b="1" baseline="-25000" dirty="0" smtClean="0">
                  <a:latin typeface="Arial" pitchFamily="34" charset="0"/>
                </a:rPr>
                <a:t>S</a:t>
              </a:r>
              <a:r>
                <a:rPr lang="en-US" altLang="cs-CZ" b="1" dirty="0" smtClean="0">
                  <a:latin typeface="Arial" pitchFamily="34" charset="0"/>
                </a:rPr>
                <a:t>max </a:t>
              </a:r>
              <a:r>
                <a:rPr lang="en-US" altLang="cs-CZ" b="1" dirty="0">
                  <a:latin typeface="Arial" pitchFamily="34" charset="0"/>
                </a:rPr>
                <a:t>(ml)</a:t>
              </a:r>
              <a:endParaRPr lang="en-US" altLang="cs-CZ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437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MINUTOVÝ OBJEM (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CARDIAC OUTPUT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)</a:t>
            </a:r>
            <a:r>
              <a:rPr lang="en-US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A INTENZITA ZATÍŽENÍ</a:t>
            </a:r>
            <a:endParaRPr lang="en-US" altLang="cs-CZ" sz="3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449388"/>
            <a:ext cx="55435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9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MINUTOVÝ OBJEM A VLIV TRÉNINKU</a:t>
            </a:r>
            <a:endParaRPr lang="en-US" altLang="cs-CZ" sz="3400" b="1" baseline="-250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363663"/>
            <a:ext cx="561975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917700"/>
            <a:ext cx="3960813" cy="389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917700"/>
            <a:ext cx="45847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664" name="Group 8"/>
          <p:cNvGrpSpPr>
            <a:grpSpLocks/>
          </p:cNvGrpSpPr>
          <p:nvPr/>
        </p:nvGrpSpPr>
        <p:grpSpPr bwMode="auto">
          <a:xfrm>
            <a:off x="381000" y="260350"/>
            <a:ext cx="8763000" cy="1382713"/>
            <a:chOff x="240" y="164"/>
            <a:chExt cx="5520" cy="871"/>
          </a:xfrm>
        </p:grpSpPr>
        <p:sp>
          <p:nvSpPr>
            <p:cNvPr id="70659" name="Text Box 3"/>
            <p:cNvSpPr txBox="1">
              <a:spLocks noChangeArrowheads="1"/>
            </p:cNvSpPr>
            <p:nvPr/>
          </p:nvSpPr>
          <p:spPr bwMode="auto">
            <a:xfrm>
              <a:off x="240" y="384"/>
              <a:ext cx="5520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ZMĚNY </a:t>
              </a:r>
              <a:r>
                <a:rPr lang="en-US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Q </a:t>
              </a: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A Q</a:t>
              </a:r>
              <a:r>
                <a:rPr lang="cs-CZ" altLang="cs-CZ" sz="3400" b="1" baseline="-25000" dirty="0" smtClean="0">
                  <a:solidFill>
                    <a:schemeClr val="accent2"/>
                  </a:solidFill>
                  <a:latin typeface="Arial" pitchFamily="34" charset="0"/>
                </a:rPr>
                <a:t>S</a:t>
              </a:r>
              <a:r>
                <a:rPr lang="en-US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S ROSTOUCÍ INTENZITOU ZATÍŽENÍ</a:t>
              </a:r>
              <a:endParaRPr lang="en-US" altLang="cs-CZ" sz="34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70663" name="Text Box 7"/>
            <p:cNvSpPr txBox="1">
              <a:spLocks noChangeArrowheads="1"/>
            </p:cNvSpPr>
            <p:nvPr/>
          </p:nvSpPr>
          <p:spPr bwMode="auto">
            <a:xfrm>
              <a:off x="1330" y="164"/>
              <a:ext cx="232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.</a:t>
              </a:r>
              <a:endParaRPr lang="en-US" altLang="cs-CZ" sz="34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031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EJMOUT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49288"/>
            <a:ext cx="8569325" cy="62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9388" y="188913"/>
            <a:ext cx="8785225" cy="647700"/>
          </a:xfrm>
          <a:prstGeom prst="rect">
            <a:avLst/>
          </a:prstGeom>
          <a:solidFill>
            <a:srgbClr val="99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cs-CZ" altLang="cs-CZ" sz="3200" dirty="0"/>
              <a:t>FUNKCE </a:t>
            </a:r>
            <a:r>
              <a:rPr lang="cs-CZ" altLang="cs-CZ" sz="3200" dirty="0" smtClean="0"/>
              <a:t>TRANSPORTNÍHO SYSTÉMU</a:t>
            </a:r>
            <a:endParaRPr lang="cs-CZ" altLang="cs-CZ" sz="3200" dirty="0"/>
          </a:p>
        </p:txBody>
      </p:sp>
    </p:spTree>
    <p:extLst>
      <p:ext uri="{BB962C8B-B14F-4D97-AF65-F5344CB8AC3E}">
        <p14:creationId xmlns:p14="http://schemas.microsoft.com/office/powerpoint/2010/main" val="79419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kenovat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388350" cy="68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22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5" name="Picture 5" descr="skenovat001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-315913"/>
            <a:ext cx="4360863" cy="7416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381000" y="176213"/>
            <a:ext cx="8763000" cy="1454150"/>
            <a:chOff x="240" y="111"/>
            <a:chExt cx="5520" cy="916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240" y="376"/>
              <a:ext cx="5520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spcBef>
                  <a:spcPct val="50000"/>
                </a:spcBef>
              </a:pP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ZMĚNY SF</a:t>
              </a:r>
              <a:r>
                <a:rPr lang="en-US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, </a:t>
              </a: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Q</a:t>
              </a:r>
              <a:r>
                <a:rPr lang="cs-CZ" altLang="cs-CZ" sz="3400" b="1" baseline="-25000" dirty="0" smtClean="0">
                  <a:solidFill>
                    <a:schemeClr val="accent2"/>
                  </a:solidFill>
                  <a:latin typeface="Arial" pitchFamily="34" charset="0"/>
                </a:rPr>
                <a:t>S</a:t>
              </a:r>
              <a:r>
                <a:rPr lang="cs-CZ" altLang="cs-CZ" sz="3400" b="1" dirty="0">
                  <a:solidFill>
                    <a:schemeClr val="accent2"/>
                  </a:solidFill>
                  <a:latin typeface="Arial" pitchFamily="34" charset="0"/>
                </a:rPr>
                <a:t> </a:t>
              </a: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A </a:t>
              </a:r>
              <a:r>
                <a:rPr lang="en-US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Q </a:t>
              </a:r>
              <a:r>
                <a:rPr lang="en-US" altLang="cs-CZ" sz="3400" b="1" dirty="0">
                  <a:solidFill>
                    <a:schemeClr val="accent2"/>
                  </a:solidFill>
                  <a:latin typeface="Arial" pitchFamily="34" charset="0"/>
                </a:rPr>
                <a:t/>
              </a:r>
              <a:br>
                <a:rPr lang="en-US" altLang="cs-CZ" sz="3400" b="1" dirty="0">
                  <a:solidFill>
                    <a:schemeClr val="accent2"/>
                  </a:solidFill>
                  <a:latin typeface="Arial" pitchFamily="34" charset="0"/>
                </a:rPr>
              </a:br>
              <a:r>
                <a:rPr lang="cs-CZ" altLang="cs-CZ" sz="3400" b="1" dirty="0" smtClean="0">
                  <a:solidFill>
                    <a:schemeClr val="accent2"/>
                  </a:solidFill>
                  <a:latin typeface="Arial" pitchFamily="34" charset="0"/>
                </a:rPr>
                <a:t>PŘI ZATÍŽENÍ RŮZNOU INTENZITOU</a:t>
              </a:r>
              <a:endParaRPr lang="en-US" altLang="cs-CZ" sz="34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48134" name="Text Box 6"/>
            <p:cNvSpPr txBox="1">
              <a:spLocks noChangeArrowheads="1"/>
            </p:cNvSpPr>
            <p:nvPr/>
          </p:nvSpPr>
          <p:spPr bwMode="auto">
            <a:xfrm>
              <a:off x="2517" y="111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cs-CZ" sz="3400" b="1" dirty="0">
                  <a:solidFill>
                    <a:schemeClr val="accent2"/>
                  </a:solidFill>
                  <a:latin typeface="Arial" pitchFamily="34" charset="0"/>
                </a:rPr>
                <a:t>.</a:t>
              </a:r>
            </a:p>
          </p:txBody>
        </p:sp>
      </p:grpSp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746375"/>
            <a:ext cx="27781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5" y="2746375"/>
            <a:ext cx="2778125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746375"/>
            <a:ext cx="263842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91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KREVNÍ TLAK</a:t>
            </a:r>
            <a:endParaRPr lang="cs-CZ" altLang="cs-CZ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Tlak systolický – tlak měřený při stahu komor (systole): 100 – 160 mm </a:t>
            </a:r>
            <a:r>
              <a:rPr lang="cs-CZ" altLang="cs-CZ" dirty="0" err="1"/>
              <a:t>Hg</a:t>
            </a:r>
            <a:endParaRPr lang="cs-CZ" altLang="cs-CZ" dirty="0"/>
          </a:p>
          <a:p>
            <a:r>
              <a:rPr lang="cs-CZ" altLang="cs-CZ" dirty="0"/>
              <a:t>Tlak diastolický – tlak měřený při uvolnění komor (diastole) </a:t>
            </a:r>
            <a:r>
              <a:rPr lang="en-US" altLang="cs-CZ" dirty="0"/>
              <a:t>&lt; 90</a:t>
            </a:r>
            <a:r>
              <a:rPr lang="cs-CZ" altLang="cs-CZ" dirty="0"/>
              <a:t> mm </a:t>
            </a:r>
            <a:r>
              <a:rPr lang="cs-CZ" altLang="cs-CZ" dirty="0" err="1"/>
              <a:t>Hg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dirty="0"/>
              <a:t>vyšší než 160/90 mm </a:t>
            </a:r>
            <a:r>
              <a:rPr lang="cs-CZ" altLang="cs-CZ" dirty="0" err="1"/>
              <a:t>Hg</a:t>
            </a:r>
            <a:r>
              <a:rPr lang="cs-CZ" altLang="cs-CZ" dirty="0"/>
              <a:t> – hypertenze</a:t>
            </a:r>
          </a:p>
          <a:p>
            <a:r>
              <a:rPr lang="cs-CZ" altLang="cs-CZ" dirty="0"/>
              <a:t>nižší než 90/60 mm </a:t>
            </a:r>
            <a:r>
              <a:rPr lang="cs-CZ" altLang="cs-CZ" dirty="0" err="1"/>
              <a:t>Hg</a:t>
            </a:r>
            <a:r>
              <a:rPr lang="cs-CZ" altLang="cs-CZ" dirty="0"/>
              <a:t> - hypotenze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84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TK (mmHg)</a:t>
            </a:r>
          </a:p>
        </p:txBody>
      </p:sp>
      <p:graphicFrame>
        <p:nvGraphicFramePr>
          <p:cNvPr id="25659" name="Group 59"/>
          <p:cNvGraphicFramePr>
            <a:graphicFrameLocks noGrp="1"/>
          </p:cNvGraphicFramePr>
          <p:nvPr>
            <p:ph idx="1"/>
          </p:nvPr>
        </p:nvGraphicFramePr>
        <p:xfrm>
          <a:off x="179388" y="1600200"/>
          <a:ext cx="8785225" cy="4825303"/>
        </p:xfrm>
        <a:graphic>
          <a:graphicData uri="http://schemas.openxmlformats.org/drawingml/2006/table">
            <a:tbl>
              <a:tblPr/>
              <a:tblGrid>
                <a:gridCol w="4464050"/>
                <a:gridCol w="2233612"/>
                <a:gridCol w="2087563"/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Vyhodnocení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Systolický tlak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Diastolický tlak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optimální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120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normální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130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 85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Hranice normálních hodnot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130 - 139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85 - 89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I. stupně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140 - 159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90 - 99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II. stupně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160 - 179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100 - 109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Hypertenze III. stupně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180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nad 110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2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cs-CZ" altLang="cs-CZ"/>
              <a:t>Tlak krve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84313"/>
            <a:ext cx="8713788" cy="5183187"/>
          </a:xfrm>
        </p:spPr>
        <p:txBody>
          <a:bodyPr/>
          <a:lstStyle/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hlavním činitelem ovlivňující TK jsou činnost srdce a periferní odpor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se může změnit změnami minutového objemu srdce</a:t>
            </a:r>
          </a:p>
          <a:p>
            <a:pPr>
              <a:buFontTx/>
              <a:buNone/>
            </a:pPr>
            <a:endParaRPr lang="cs-CZ" altLang="cs-CZ" sz="2800"/>
          </a:p>
          <a:p>
            <a:r>
              <a:rPr lang="cs-CZ" altLang="cs-CZ" sz="2800"/>
              <a:t>při zúžení cév (vasokonstrikci) se periferní odpor a tedy i TK zvýší a naopak, při rozšíření cév (vasodilataci) se oba ukazatelé sníží</a:t>
            </a:r>
          </a:p>
          <a:p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38838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TK při tělesném zatížení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205038"/>
            <a:ext cx="8964612" cy="5257800"/>
          </a:xfrm>
        </p:spPr>
        <p:txBody>
          <a:bodyPr/>
          <a:lstStyle/>
          <a:p>
            <a:r>
              <a:rPr lang="cs-CZ" altLang="cs-CZ"/>
              <a:t>se stoupající velikostí sportovního srdce stoupá  při zatížení systolický tlak při určité SF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diastolický tlak zůstává nezměněný nebo dokonce i mírně klesá</a:t>
            </a:r>
          </a:p>
        </p:txBody>
      </p:sp>
    </p:spTree>
    <p:extLst>
      <p:ext uri="{BB962C8B-B14F-4D97-AF65-F5344CB8AC3E}">
        <p14:creationId xmlns:p14="http://schemas.microsoft.com/office/powerpoint/2010/main" val="39624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Hodnoty TK při zatížení různé intenzity a délky trvání</a:t>
            </a:r>
          </a:p>
        </p:txBody>
      </p:sp>
      <p:graphicFrame>
        <p:nvGraphicFramePr>
          <p:cNvPr id="10307" name="Group 67"/>
          <p:cNvGraphicFramePr>
            <a:graphicFrameLocks noGrp="1"/>
          </p:cNvGraphicFramePr>
          <p:nvPr>
            <p:ph type="tbl" idx="1"/>
          </p:nvPr>
        </p:nvGraphicFramePr>
        <p:xfrm>
          <a:off x="179388" y="1989138"/>
          <a:ext cx="8734425" cy="4443413"/>
        </p:xfrm>
        <a:graphic>
          <a:graphicData uri="http://schemas.openxmlformats.org/drawingml/2006/table">
            <a:tbl>
              <a:tblPr/>
              <a:tblGrid>
                <a:gridCol w="6048375"/>
                <a:gridCol w="1439862"/>
                <a:gridCol w="1246188"/>
              </a:tblGrid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dTK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Krátkodobé zatížení max. intenzity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150-190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Zatížení submaximální intenzity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180-240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40-100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Dlouhodobé zatížení střední intenzity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130-170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Statické krátkodobé zatížení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140-160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80-100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4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81000" y="533400"/>
            <a:ext cx="8763000" cy="10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REAKCE KREVNÍHO TLAKU (BLOOD PRESSURE)</a:t>
            </a:r>
            <a:endParaRPr lang="en-US" altLang="cs-CZ" sz="3400" b="1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7" y="1484784"/>
            <a:ext cx="5564187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6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TK se může změnit i bez tělesného zatížení jako reakce na měnící se podmínky vnějšího prostředí.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Tlak stoupá při psychickém podráždění, ale i při změně polohy těla z lehu do stoje</a:t>
            </a:r>
          </a:p>
        </p:txBody>
      </p:sp>
    </p:spTree>
    <p:extLst>
      <p:ext uri="{BB962C8B-B14F-4D97-AF65-F5344CB8AC3E}">
        <p14:creationId xmlns:p14="http://schemas.microsoft.com/office/powerpoint/2010/main" val="34636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r>
              <a:rPr lang="cs-CZ" altLang="cs-CZ" dirty="0"/>
              <a:t>Průměrná klidová frekvence člověka je 72 tepů za </a:t>
            </a:r>
            <a:r>
              <a:rPr lang="cs-CZ" altLang="cs-CZ" dirty="0" smtClean="0"/>
              <a:t>minutu.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smtClean="0"/>
              <a:t>V</a:t>
            </a:r>
            <a:r>
              <a:rPr lang="cs-CZ" altLang="cs-CZ" dirty="0"/>
              <a:t> dětském věku je </a:t>
            </a:r>
            <a:r>
              <a:rPr lang="cs-CZ" altLang="cs-CZ" dirty="0" smtClean="0"/>
              <a:t>vyšší.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smtClean="0"/>
              <a:t>Tepová </a:t>
            </a:r>
            <a:r>
              <a:rPr lang="cs-CZ" altLang="cs-CZ" dirty="0"/>
              <a:t>frekvence se zvyšuje při horečce, při práci a při </a:t>
            </a:r>
            <a:r>
              <a:rPr lang="cs-CZ" altLang="cs-CZ" dirty="0" smtClean="0"/>
              <a:t>rozčílení.</a:t>
            </a: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499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Krevní oběh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složka transportního kardiorespiračního systému</a:t>
            </a:r>
          </a:p>
          <a:p>
            <a:pPr>
              <a:buFontTx/>
              <a:buNone/>
            </a:pPr>
            <a:r>
              <a:rPr lang="cs-CZ" altLang="cs-CZ"/>
              <a:t>změny: </a:t>
            </a:r>
          </a:p>
          <a:p>
            <a:pPr>
              <a:buFontTx/>
              <a:buNone/>
            </a:pPr>
            <a:r>
              <a:rPr lang="cs-CZ" altLang="cs-CZ"/>
              <a:t>- </a:t>
            </a:r>
            <a:r>
              <a:rPr lang="cs-CZ" altLang="cs-CZ" b="1" u="sng"/>
              <a:t>reaktivní</a:t>
            </a:r>
            <a:r>
              <a:rPr lang="cs-CZ" altLang="cs-CZ"/>
              <a:t> – bezprostřední reakce organismu</a:t>
            </a:r>
          </a:p>
          <a:p>
            <a:pPr>
              <a:buFontTx/>
              <a:buNone/>
            </a:pPr>
            <a:r>
              <a:rPr lang="cs-CZ" altLang="cs-CZ"/>
              <a:t>- </a:t>
            </a:r>
            <a:r>
              <a:rPr lang="cs-CZ" altLang="cs-CZ" b="1" u="sng"/>
              <a:t>adaptační</a:t>
            </a:r>
            <a:r>
              <a:rPr lang="cs-CZ" altLang="cs-CZ"/>
              <a:t> – výsledek dlouhodobého     				      opakovaného tréninku</a:t>
            </a:r>
          </a:p>
        </p:txBody>
      </p:sp>
    </p:spTree>
    <p:extLst>
      <p:ext uri="{BB962C8B-B14F-4D97-AF65-F5344CB8AC3E}">
        <p14:creationId xmlns:p14="http://schemas.microsoft.com/office/powerpoint/2010/main" val="3496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Změny reaktivní - </a:t>
            </a:r>
            <a:r>
              <a:rPr lang="cs-CZ" altLang="cs-CZ" sz="4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systolický objem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klidové hodnoty 60-80 ml</a:t>
            </a:r>
          </a:p>
          <a:p>
            <a:r>
              <a:rPr lang="cs-CZ" altLang="cs-CZ"/>
              <a:t>při výkonu zvýšení na 120-150 ml, nejdřív rychlý nárůst, pak zpomalení a ustálení, max. hodnoty při TF 110-120</a:t>
            </a:r>
          </a:p>
          <a:p>
            <a:r>
              <a:rPr lang="cs-CZ" altLang="cs-CZ"/>
              <a:t>závisí na rozměrech, kontraktilitě myokardu, plnění srdce a periferním odporu</a:t>
            </a:r>
          </a:p>
        </p:txBody>
      </p:sp>
    </p:spTree>
    <p:extLst>
      <p:ext uri="{BB962C8B-B14F-4D97-AF65-F5344CB8AC3E}">
        <p14:creationId xmlns:p14="http://schemas.microsoft.com/office/powerpoint/2010/main" val="11571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pPr algn="l"/>
            <a:r>
              <a:rPr lang="cs-CZ" altLang="cs-CZ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Změny reaktivní - </a:t>
            </a:r>
            <a:r>
              <a:rPr lang="cs-CZ" altLang="cs-CZ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minutový objem srdeční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klidové hodnoty kolem 5 litrů/min</a:t>
            </a:r>
          </a:p>
          <a:p>
            <a:r>
              <a:rPr lang="cs-CZ" altLang="cs-CZ"/>
              <a:t>při výkonu zvýšení na 25-35 litrů/min</a:t>
            </a:r>
          </a:p>
          <a:p>
            <a:r>
              <a:rPr lang="cs-CZ" altLang="cs-CZ"/>
              <a:t>roste s minutovou spotřebou kyslíku</a:t>
            </a:r>
          </a:p>
        </p:txBody>
      </p:sp>
    </p:spTree>
    <p:extLst>
      <p:ext uri="{BB962C8B-B14F-4D97-AF65-F5344CB8AC3E}">
        <p14:creationId xmlns:p14="http://schemas.microsoft.com/office/powerpoint/2010/main" val="88018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912938" y="260350"/>
            <a:ext cx="5316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REAKCE  NA  ZÁTĚŽ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47675" y="1166813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cs-CZ" altLang="cs-CZ" sz="2800">
              <a:latin typeface="Times New Roman" pitchFamily="18" charset="0"/>
            </a:endParaRP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8313" y="1268413"/>
            <a:ext cx="763428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cs-CZ" altLang="cs-CZ" sz="3400" b="1">
                <a:latin typeface="Times New Roman" pitchFamily="18" charset="0"/>
              </a:rPr>
              <a:t> SRDEČNÍ FREKVENCE  		 </a:t>
            </a:r>
            <a:r>
              <a:rPr lang="cs-CZ" altLang="cs-CZ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</a:t>
            </a:r>
          </a:p>
          <a:p>
            <a:pPr>
              <a:lnSpc>
                <a:spcPct val="125000"/>
              </a:lnSpc>
            </a:pPr>
            <a:endParaRPr lang="cs-CZ" altLang="cs-CZ" sz="3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altLang="cs-CZ" sz="3400" b="1">
                <a:latin typeface="Times New Roman" pitchFamily="18" charset="0"/>
              </a:rPr>
              <a:t> SYSTOLICKÝ OBJEM		 </a:t>
            </a:r>
            <a:r>
              <a:rPr lang="cs-CZ" altLang="cs-CZ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</a:t>
            </a:r>
          </a:p>
          <a:p>
            <a:pPr>
              <a:lnSpc>
                <a:spcPct val="125000"/>
              </a:lnSpc>
            </a:pPr>
            <a:endParaRPr lang="cs-CZ" altLang="cs-CZ" sz="3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altLang="cs-CZ" sz="3400" b="1">
                <a:latin typeface="Times New Roman" pitchFamily="18" charset="0"/>
              </a:rPr>
              <a:t> SRDEČNÍ VÝDEJ			 </a:t>
            </a:r>
            <a:r>
              <a:rPr lang="cs-CZ" altLang="cs-CZ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</a:t>
            </a:r>
          </a:p>
          <a:p>
            <a:pPr>
              <a:lnSpc>
                <a:spcPct val="125000"/>
              </a:lnSpc>
            </a:pPr>
            <a:endParaRPr lang="cs-CZ" altLang="cs-CZ" sz="3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altLang="cs-CZ" sz="3400" b="1">
                <a:latin typeface="Times New Roman" pitchFamily="18" charset="0"/>
              </a:rPr>
              <a:t> KONTRAKTILITA			 </a:t>
            </a:r>
            <a:r>
              <a:rPr lang="cs-CZ" altLang="cs-CZ" sz="28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</a:t>
            </a:r>
            <a:endParaRPr lang="cs-CZ" altLang="cs-CZ" sz="3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125000"/>
              </a:lnSpc>
            </a:pPr>
            <a:endParaRPr lang="cs-CZ" altLang="cs-CZ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75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RESPIRAČNÍ SYSTÉM</a:t>
            </a:r>
            <a:endParaRPr lang="cs-CZ" altLang="cs-CZ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Dechová frekvence (DF)</a:t>
            </a:r>
          </a:p>
          <a:p>
            <a:r>
              <a:rPr lang="cs-CZ" altLang="cs-CZ" dirty="0"/>
              <a:t>Dechový objem (DO)</a:t>
            </a:r>
          </a:p>
          <a:p>
            <a:r>
              <a:rPr lang="cs-CZ" altLang="cs-CZ" dirty="0"/>
              <a:t>Minutová ventilace (MV)</a:t>
            </a:r>
          </a:p>
          <a:p>
            <a:r>
              <a:rPr lang="cs-CZ" altLang="cs-CZ" dirty="0"/>
              <a:t>Maximální minutová ventilace (MMV)</a:t>
            </a:r>
          </a:p>
          <a:p>
            <a:r>
              <a:rPr lang="cs-CZ" altLang="cs-CZ" dirty="0"/>
              <a:t>Vitální kapacita (VC)</a:t>
            </a:r>
          </a:p>
          <a:p>
            <a:pPr lvl="1"/>
            <a:r>
              <a:rPr lang="cs-CZ" altLang="cs-CZ" dirty="0"/>
              <a:t>IRV, ERV, DO, RV</a:t>
            </a:r>
          </a:p>
        </p:txBody>
      </p:sp>
    </p:spTree>
    <p:extLst>
      <p:ext uri="{BB962C8B-B14F-4D97-AF65-F5344CB8AC3E}">
        <p14:creationId xmlns:p14="http://schemas.microsoft.com/office/powerpoint/2010/main" val="22818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ýchání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627313" y="1268413"/>
            <a:ext cx="608012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/>
              <a:t>VC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11413" y="2565400"/>
            <a:ext cx="6413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/>
              <a:t>DO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076825" y="620713"/>
            <a:ext cx="9969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/>
              <a:t>VC IN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6011863" y="4437063"/>
            <a:ext cx="1098550" cy="4572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400"/>
              <a:t>VC EX</a:t>
            </a:r>
          </a:p>
        </p:txBody>
      </p:sp>
    </p:spTree>
    <p:extLst>
      <p:ext uri="{BB962C8B-B14F-4D97-AF65-F5344CB8AC3E}">
        <p14:creationId xmlns:p14="http://schemas.microsoft.com/office/powerpoint/2010/main" val="42548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25203" y="1217719"/>
            <a:ext cx="88677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</a:rPr>
              <a:t>DECHOVÁ FREKVENCE DF (BREATHING FREQUENCY BF</a:t>
            </a:r>
            <a:r>
              <a:rPr lang="cs-CZ" altLang="cs-CZ" sz="3400" b="1" dirty="0">
                <a:solidFill>
                  <a:schemeClr val="accent2"/>
                </a:solidFill>
              </a:rPr>
              <a:t>)</a:t>
            </a:r>
            <a:endParaRPr lang="en-US" altLang="cs-CZ" sz="3400" b="1" dirty="0">
              <a:solidFill>
                <a:schemeClr val="accent2"/>
              </a:solidFill>
            </a:endParaRPr>
          </a:p>
        </p:txBody>
      </p:sp>
      <p:pic>
        <p:nvPicPr>
          <p:cNvPr id="48132" name="Picture 4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62400"/>
            <a:ext cx="2065338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3" name="Group 5"/>
          <p:cNvGrpSpPr>
            <a:grpSpLocks/>
          </p:cNvGrpSpPr>
          <p:nvPr/>
        </p:nvGrpSpPr>
        <p:grpSpPr bwMode="auto">
          <a:xfrm>
            <a:off x="606191" y="2611438"/>
            <a:ext cx="8305800" cy="3502026"/>
            <a:chOff x="384" y="868"/>
            <a:chExt cx="5232" cy="2206"/>
          </a:xfrm>
        </p:grpSpPr>
        <p:grpSp>
          <p:nvGrpSpPr>
            <p:cNvPr id="48134" name="Group 6"/>
            <p:cNvGrpSpPr>
              <a:grpSpLocks/>
            </p:cNvGrpSpPr>
            <p:nvPr/>
          </p:nvGrpSpPr>
          <p:grpSpPr bwMode="auto">
            <a:xfrm>
              <a:off x="384" y="1028"/>
              <a:ext cx="5232" cy="2046"/>
              <a:chOff x="384" y="1028"/>
              <a:chExt cx="5232" cy="2046"/>
            </a:xfrm>
          </p:grpSpPr>
          <p:sp>
            <p:nvSpPr>
              <p:cNvPr id="48135" name="Text Box 7"/>
              <p:cNvSpPr txBox="1">
                <a:spLocks noChangeArrowheads="1"/>
              </p:cNvSpPr>
              <p:nvPr/>
            </p:nvSpPr>
            <p:spPr bwMode="auto">
              <a:xfrm>
                <a:off x="384" y="1028"/>
                <a:ext cx="5232" cy="2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Dechová frekvence je počet dechů za minutu</a:t>
                </a:r>
                <a:r>
                  <a:rPr lang="en-US" altLang="cs-CZ" sz="2400" dirty="0" smtClean="0"/>
                  <a:t>:</a:t>
                </a:r>
                <a:endParaRPr lang="en-US" altLang="cs-CZ" sz="2400" dirty="0"/>
              </a:p>
            </p:txBody>
          </p:sp>
          <p:sp>
            <p:nvSpPr>
              <p:cNvPr id="48136" name="Text Box 8"/>
              <p:cNvSpPr txBox="1">
                <a:spLocks noChangeArrowheads="1"/>
              </p:cNvSpPr>
              <p:nvPr/>
            </p:nvSpPr>
            <p:spPr bwMode="auto">
              <a:xfrm>
                <a:off x="384" y="1550"/>
                <a:ext cx="5232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DF klid</a:t>
                </a:r>
                <a:r>
                  <a:rPr lang="en-US" altLang="cs-CZ" sz="2400" dirty="0" smtClean="0"/>
                  <a:t>= </a:t>
                </a:r>
                <a:r>
                  <a:rPr lang="cs-CZ" altLang="cs-CZ" sz="2400" dirty="0"/>
                  <a:t>16 </a:t>
                </a:r>
                <a:r>
                  <a:rPr lang="cs-CZ" altLang="cs-CZ" sz="2400" dirty="0" smtClean="0"/>
                  <a:t>(dechů/min)             </a:t>
                </a:r>
                <a:r>
                  <a:rPr lang="cs-CZ" altLang="cs-CZ" sz="2400" dirty="0"/>
                  <a:t>(10 </a:t>
                </a:r>
                <a:r>
                  <a:rPr lang="cs-CZ" altLang="cs-CZ" sz="2400" dirty="0" smtClean="0"/>
                  <a:t>u vytrvalostně trénovaných)</a:t>
                </a: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DF (nízká intenzita zatížení) </a:t>
                </a:r>
                <a:r>
                  <a:rPr lang="cs-CZ" altLang="cs-CZ" sz="2400" dirty="0"/>
                  <a:t>= 20-30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DF (střední intenzita zatížení) </a:t>
                </a:r>
                <a:r>
                  <a:rPr lang="cs-CZ" altLang="cs-CZ" sz="2400" dirty="0"/>
                  <a:t>= 30-40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DF (</a:t>
                </a:r>
                <a:r>
                  <a:rPr lang="cs-CZ" altLang="cs-CZ" sz="2400" dirty="0" err="1" smtClean="0"/>
                  <a:t>submaximální</a:t>
                </a:r>
                <a:r>
                  <a:rPr lang="cs-CZ" altLang="cs-CZ" sz="2400" dirty="0" smtClean="0"/>
                  <a:t>-max. intenzita zatížení) </a:t>
                </a:r>
                <a:r>
                  <a:rPr lang="cs-CZ" altLang="cs-CZ" sz="2400" dirty="0"/>
                  <a:t>= 50-60</a:t>
                </a:r>
                <a:endParaRPr lang="en-US" altLang="cs-CZ" sz="2400" dirty="0"/>
              </a:p>
            </p:txBody>
          </p:sp>
        </p:grpSp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1448" y="868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en-US" altLang="cs-CZ" sz="2400"/>
            </a:p>
          </p:txBody>
        </p:sp>
        <p:sp>
          <p:nvSpPr>
            <p:cNvPr id="48138" name="Text Box 10"/>
            <p:cNvSpPr txBox="1">
              <a:spLocks noChangeArrowheads="1"/>
            </p:cNvSpPr>
            <p:nvPr/>
          </p:nvSpPr>
          <p:spPr bwMode="auto">
            <a:xfrm>
              <a:off x="424" y="1380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en-US" altLang="cs-CZ" sz="2400"/>
            </a:p>
          </p:txBody>
        </p:sp>
      </p:grpSp>
    </p:spTree>
    <p:extLst>
      <p:ext uri="{BB962C8B-B14F-4D97-AF65-F5344CB8AC3E}">
        <p14:creationId xmlns:p14="http://schemas.microsoft.com/office/powerpoint/2010/main" val="2332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76225" y="260350"/>
            <a:ext cx="88677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</a:rPr>
              <a:t>DECHOVÝ OBJEM DO (TIDAL VOLUME VT</a:t>
            </a:r>
            <a:r>
              <a:rPr lang="cs-CZ" altLang="cs-CZ" sz="3400" b="1" dirty="0">
                <a:solidFill>
                  <a:schemeClr val="accent2"/>
                </a:solidFill>
              </a:rPr>
              <a:t>)</a:t>
            </a:r>
            <a:endParaRPr lang="en-US" altLang="cs-CZ" sz="3400" b="1" dirty="0">
              <a:solidFill>
                <a:schemeClr val="accent2"/>
              </a:solidFill>
            </a:endParaRPr>
          </a:p>
        </p:txBody>
      </p:sp>
      <p:pic>
        <p:nvPicPr>
          <p:cNvPr id="49156" name="Picture 4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62400"/>
            <a:ext cx="2065338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157" name="Group 5"/>
          <p:cNvGrpSpPr>
            <a:grpSpLocks/>
          </p:cNvGrpSpPr>
          <p:nvPr/>
        </p:nvGrpSpPr>
        <p:grpSpPr bwMode="auto">
          <a:xfrm>
            <a:off x="609600" y="1377950"/>
            <a:ext cx="8305800" cy="3502026"/>
            <a:chOff x="384" y="868"/>
            <a:chExt cx="5232" cy="2206"/>
          </a:xfrm>
        </p:grpSpPr>
        <p:grpSp>
          <p:nvGrpSpPr>
            <p:cNvPr id="49158" name="Group 6"/>
            <p:cNvGrpSpPr>
              <a:grpSpLocks/>
            </p:cNvGrpSpPr>
            <p:nvPr/>
          </p:nvGrpSpPr>
          <p:grpSpPr bwMode="auto">
            <a:xfrm>
              <a:off x="384" y="1028"/>
              <a:ext cx="5232" cy="2046"/>
              <a:chOff x="384" y="1028"/>
              <a:chExt cx="5232" cy="2046"/>
            </a:xfrm>
          </p:grpSpPr>
          <p:sp>
            <p:nvSpPr>
              <p:cNvPr id="49159" name="Text Box 7"/>
              <p:cNvSpPr txBox="1">
                <a:spLocks noChangeArrowheads="1"/>
              </p:cNvSpPr>
              <p:nvPr/>
            </p:nvSpPr>
            <p:spPr bwMode="auto">
              <a:xfrm>
                <a:off x="384" y="1028"/>
                <a:ext cx="5232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Dechový objem(l</a:t>
                </a:r>
                <a:r>
                  <a:rPr lang="cs-CZ" altLang="cs-CZ" sz="2400" dirty="0"/>
                  <a:t>) </a:t>
                </a:r>
                <a:r>
                  <a:rPr lang="cs-CZ" altLang="cs-CZ" sz="2400" dirty="0" smtClean="0"/>
                  <a:t>je objem vzduchu, který nadechneme (vydechneme) při jednom nádechu (výdechu).</a:t>
                </a:r>
                <a:endParaRPr lang="en-US" altLang="cs-CZ" sz="2400" dirty="0"/>
              </a:p>
            </p:txBody>
          </p:sp>
          <p:sp>
            <p:nvSpPr>
              <p:cNvPr id="49160" name="Text Box 8"/>
              <p:cNvSpPr txBox="1">
                <a:spLocks noChangeArrowheads="1"/>
              </p:cNvSpPr>
              <p:nvPr/>
            </p:nvSpPr>
            <p:spPr bwMode="auto">
              <a:xfrm>
                <a:off x="384" y="1550"/>
                <a:ext cx="5232" cy="15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DO klid = </a:t>
                </a:r>
                <a:r>
                  <a:rPr lang="cs-CZ" altLang="cs-CZ" sz="2400" dirty="0"/>
                  <a:t>0,5 l                                   </a:t>
                </a:r>
                <a:r>
                  <a:rPr lang="cs-CZ" altLang="cs-CZ" sz="2400" dirty="0" smtClean="0"/>
                  <a:t> </a:t>
                </a:r>
                <a:r>
                  <a:rPr lang="cs-CZ" altLang="cs-CZ" sz="2400" dirty="0"/>
                  <a:t>(1 l </a:t>
                </a:r>
                <a:r>
                  <a:rPr lang="cs-CZ" altLang="cs-CZ" sz="2400" dirty="0" smtClean="0"/>
                  <a:t>u vytrvalostně trénovaných)</a:t>
                </a: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DO (nízká intenzita zatížení) </a:t>
                </a:r>
                <a:r>
                  <a:rPr lang="cs-CZ" altLang="cs-CZ" sz="2400" dirty="0"/>
                  <a:t>= 1-1,5 l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DO (střední intenzita zatížení) </a:t>
                </a:r>
                <a:r>
                  <a:rPr lang="cs-CZ" altLang="cs-CZ" sz="2400" dirty="0"/>
                  <a:t>= 1,5-2 l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DO (</a:t>
                </a:r>
                <a:r>
                  <a:rPr lang="cs-CZ" altLang="cs-CZ" sz="2400" dirty="0" err="1" smtClean="0"/>
                  <a:t>submaximální</a:t>
                </a:r>
                <a:r>
                  <a:rPr lang="cs-CZ" altLang="cs-CZ" sz="2400" dirty="0" smtClean="0"/>
                  <a:t> – max. intenzita zatížení) </a:t>
                </a:r>
                <a:r>
                  <a:rPr lang="cs-CZ" altLang="cs-CZ" sz="2400" dirty="0"/>
                  <a:t>= 2-3 l</a:t>
                </a:r>
                <a:endParaRPr lang="en-US" altLang="cs-CZ" sz="2400" dirty="0"/>
              </a:p>
            </p:txBody>
          </p:sp>
        </p:grpSp>
        <p:sp>
          <p:nvSpPr>
            <p:cNvPr id="49161" name="Text Box 9"/>
            <p:cNvSpPr txBox="1">
              <a:spLocks noChangeArrowheads="1"/>
            </p:cNvSpPr>
            <p:nvPr/>
          </p:nvSpPr>
          <p:spPr bwMode="auto">
            <a:xfrm>
              <a:off x="1448" y="868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en-US" altLang="cs-CZ" sz="2400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424" y="1380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endParaRPr lang="en-US" altLang="cs-CZ" sz="2400"/>
            </a:p>
          </p:txBody>
        </p:sp>
      </p:grpSp>
    </p:spTree>
    <p:extLst>
      <p:ext uri="{BB962C8B-B14F-4D97-AF65-F5344CB8AC3E}">
        <p14:creationId xmlns:p14="http://schemas.microsoft.com/office/powerpoint/2010/main" val="278191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nt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4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31742" y="908720"/>
            <a:ext cx="886777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</a:rPr>
              <a:t>MINUTOVÁ VENTILACE MV (MINUTE VENTILATION VE)</a:t>
            </a:r>
            <a:endParaRPr lang="en-US" altLang="cs-CZ" sz="3400" b="1" dirty="0">
              <a:solidFill>
                <a:schemeClr val="accent2"/>
              </a:solidFill>
            </a:endParaRPr>
          </a:p>
        </p:txBody>
      </p:sp>
      <p:pic>
        <p:nvPicPr>
          <p:cNvPr id="32772" name="Picture 4" descr="Calcul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962400"/>
            <a:ext cx="2065338" cy="27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773" name="Group 5"/>
          <p:cNvGrpSpPr>
            <a:grpSpLocks/>
          </p:cNvGrpSpPr>
          <p:nvPr/>
        </p:nvGrpSpPr>
        <p:grpSpPr bwMode="auto">
          <a:xfrm>
            <a:off x="612729" y="2564929"/>
            <a:ext cx="8305800" cy="3833814"/>
            <a:chOff x="384" y="868"/>
            <a:chExt cx="5232" cy="2415"/>
          </a:xfrm>
        </p:grpSpPr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384" y="1028"/>
              <a:ext cx="5232" cy="2255"/>
              <a:chOff x="384" y="1028"/>
              <a:chExt cx="5232" cy="2255"/>
            </a:xfrm>
          </p:grpSpPr>
          <p:sp>
            <p:nvSpPr>
              <p:cNvPr id="32775" name="Text Box 7"/>
              <p:cNvSpPr txBox="1">
                <a:spLocks noChangeArrowheads="1"/>
              </p:cNvSpPr>
              <p:nvPr/>
            </p:nvSpPr>
            <p:spPr bwMode="auto">
              <a:xfrm>
                <a:off x="384" y="1028"/>
                <a:ext cx="5232" cy="4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 smtClean="0"/>
                  <a:t>Minutová ventilace</a:t>
                </a:r>
                <a:r>
                  <a:rPr lang="en-US" altLang="cs-CZ" sz="2400" dirty="0" smtClean="0"/>
                  <a:t> </a:t>
                </a:r>
                <a:r>
                  <a:rPr lang="en-US" altLang="cs-CZ" sz="2400" dirty="0"/>
                  <a:t>(V</a:t>
                </a:r>
                <a:r>
                  <a:rPr lang="en-US" altLang="cs-CZ" sz="2400" i="1" baseline="-25000" dirty="0"/>
                  <a:t>E</a:t>
                </a:r>
                <a:r>
                  <a:rPr lang="en-US" altLang="cs-CZ" sz="2400" dirty="0"/>
                  <a:t>) </a:t>
                </a:r>
                <a:r>
                  <a:rPr lang="cs-CZ" altLang="cs-CZ" sz="2400" dirty="0" smtClean="0"/>
                  <a:t>je objem vzduchu, který prodýcháme během 1 min (MV=DO*DF).</a:t>
                </a:r>
                <a:endParaRPr lang="en-US" altLang="cs-CZ" sz="2400" dirty="0"/>
              </a:p>
            </p:txBody>
          </p:sp>
          <p:sp>
            <p:nvSpPr>
              <p:cNvPr id="32776" name="Text Box 8"/>
              <p:cNvSpPr txBox="1">
                <a:spLocks noChangeArrowheads="1"/>
              </p:cNvSpPr>
              <p:nvPr/>
            </p:nvSpPr>
            <p:spPr bwMode="auto">
              <a:xfrm>
                <a:off x="384" y="1550"/>
                <a:ext cx="5232" cy="17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/>
                  <a:t>V</a:t>
                </a:r>
                <a:r>
                  <a:rPr lang="cs-CZ" altLang="cs-CZ" sz="2400" baseline="-25000" dirty="0"/>
                  <a:t>E</a:t>
                </a:r>
                <a:r>
                  <a:rPr lang="en-US" altLang="cs-CZ" sz="2400" dirty="0"/>
                  <a:t> </a:t>
                </a:r>
                <a:r>
                  <a:rPr lang="cs-CZ" altLang="cs-CZ" sz="2400" dirty="0" smtClean="0"/>
                  <a:t>klid </a:t>
                </a:r>
                <a:r>
                  <a:rPr lang="en-US" altLang="cs-CZ" sz="2400" dirty="0"/>
                  <a:t>= </a:t>
                </a:r>
                <a:r>
                  <a:rPr lang="cs-CZ" altLang="cs-CZ" sz="2400" dirty="0"/>
                  <a:t>8 l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/>
                  <a:t>V</a:t>
                </a:r>
                <a:r>
                  <a:rPr lang="cs-CZ" altLang="cs-CZ" sz="2400" baseline="-25000" dirty="0"/>
                  <a:t>E</a:t>
                </a:r>
                <a:r>
                  <a:rPr lang="cs-CZ" altLang="cs-CZ" sz="2400" dirty="0"/>
                  <a:t> </a:t>
                </a:r>
                <a:r>
                  <a:rPr lang="cs-CZ" altLang="cs-CZ" sz="2400" dirty="0" smtClean="0"/>
                  <a:t>(lehká intenzita zatížení)</a:t>
                </a:r>
                <a:r>
                  <a:rPr lang="cs-CZ" altLang="cs-CZ" dirty="0" smtClean="0"/>
                  <a:t> </a:t>
                </a:r>
                <a:r>
                  <a:rPr lang="cs-CZ" altLang="cs-CZ" sz="2400" dirty="0"/>
                  <a:t>= 40 l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/>
                  <a:t>V</a:t>
                </a:r>
                <a:r>
                  <a:rPr lang="cs-CZ" altLang="cs-CZ" sz="2400" baseline="-25000" dirty="0"/>
                  <a:t>E</a:t>
                </a:r>
                <a:r>
                  <a:rPr lang="cs-CZ" altLang="cs-CZ" sz="2400" dirty="0"/>
                  <a:t> </a:t>
                </a:r>
                <a:r>
                  <a:rPr lang="cs-CZ" altLang="cs-CZ" sz="2400" dirty="0" smtClean="0"/>
                  <a:t>(střední intenzita zatížení) </a:t>
                </a:r>
                <a:r>
                  <a:rPr lang="cs-CZ" altLang="cs-CZ" sz="2400" dirty="0"/>
                  <a:t>= 80 l</a:t>
                </a:r>
              </a:p>
              <a:p>
                <a:pPr eaLnBrk="0" hangingPunct="0">
                  <a:lnSpc>
                    <a:spcPct val="90000"/>
                  </a:lnSpc>
                </a:pPr>
                <a:endParaRPr lang="cs-CZ" altLang="cs-CZ" sz="2400" dirty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/>
                  <a:t>V</a:t>
                </a:r>
                <a:r>
                  <a:rPr lang="cs-CZ" altLang="cs-CZ" sz="2400" baseline="-25000" dirty="0"/>
                  <a:t>E</a:t>
                </a:r>
                <a:r>
                  <a:rPr lang="cs-CZ" altLang="cs-CZ" sz="2400" dirty="0"/>
                  <a:t> </a:t>
                </a:r>
                <a:r>
                  <a:rPr lang="cs-CZ" altLang="cs-CZ" sz="2400" dirty="0" smtClean="0"/>
                  <a:t>(</a:t>
                </a:r>
                <a:r>
                  <a:rPr lang="cs-CZ" altLang="cs-CZ" sz="2400" dirty="0" err="1" smtClean="0"/>
                  <a:t>submaximální</a:t>
                </a:r>
                <a:r>
                  <a:rPr lang="cs-CZ" altLang="cs-CZ" sz="2400" dirty="0" smtClean="0"/>
                  <a:t>-max. intenzita zatížení)</a:t>
                </a:r>
                <a:r>
                  <a:rPr lang="cs-CZ" altLang="cs-CZ" dirty="0" smtClean="0"/>
                  <a:t> </a:t>
                </a:r>
                <a:r>
                  <a:rPr lang="cs-CZ" altLang="cs-CZ" sz="2400" dirty="0"/>
                  <a:t>= 120l  </a:t>
                </a:r>
                <a:endParaRPr lang="cs-CZ" altLang="cs-CZ" sz="2400" dirty="0" smtClean="0"/>
              </a:p>
              <a:p>
                <a:pPr eaLnBrk="0" hangingPunct="0">
                  <a:lnSpc>
                    <a:spcPct val="90000"/>
                  </a:lnSpc>
                </a:pPr>
                <a:r>
                  <a:rPr lang="cs-CZ" altLang="cs-CZ" sz="2400" dirty="0"/>
                  <a:t>	</a:t>
                </a:r>
                <a:r>
                  <a:rPr lang="cs-CZ" altLang="cs-CZ" sz="2400" dirty="0" smtClean="0"/>
                  <a:t>			  </a:t>
                </a:r>
                <a:r>
                  <a:rPr lang="cs-CZ" altLang="cs-CZ" sz="2400" dirty="0"/>
                  <a:t>(180l </a:t>
                </a:r>
                <a:r>
                  <a:rPr lang="cs-CZ" altLang="cs-CZ" sz="2400" dirty="0" smtClean="0"/>
                  <a:t>u vytrvalostně trénovaných)</a:t>
                </a:r>
                <a:endParaRPr lang="en-US" altLang="cs-CZ" sz="2400" dirty="0"/>
              </a:p>
            </p:txBody>
          </p:sp>
        </p:grp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448" y="868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cs-CZ" sz="2400"/>
                <a:t>.</a:t>
              </a:r>
            </a:p>
          </p:txBody>
        </p:sp>
        <p:sp>
          <p:nvSpPr>
            <p:cNvPr id="32778" name="Text Box 10"/>
            <p:cNvSpPr txBox="1">
              <a:spLocks noChangeArrowheads="1"/>
            </p:cNvSpPr>
            <p:nvPr/>
          </p:nvSpPr>
          <p:spPr bwMode="auto">
            <a:xfrm>
              <a:off x="424" y="1380"/>
              <a:ext cx="200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altLang="cs-CZ" sz="240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399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68580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altLang="cs-CZ" sz="3400" b="1">
                <a:solidFill>
                  <a:schemeClr val="accent2"/>
                </a:solidFill>
              </a:rPr>
              <a:t>VENTILATORY RESPONSE TO EXERCISE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01775"/>
            <a:ext cx="5514975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89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Vagotonici (jedinci s nízkou klidovou SF)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Normotonici (s běžnou klidovou SF)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Sympatikotonici (klidová SF výrazně vyšší)</a:t>
            </a:r>
          </a:p>
        </p:txBody>
      </p:sp>
    </p:spTree>
    <p:extLst>
      <p:ext uri="{BB962C8B-B14F-4D97-AF65-F5344CB8AC3E}">
        <p14:creationId xmlns:p14="http://schemas.microsoft.com/office/powerpoint/2010/main" val="197279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Minutová ventilace (MV)</a:t>
            </a:r>
            <a:b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Minute ventilation (VE)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závisí na obsahu O</a:t>
            </a:r>
            <a:r>
              <a:rPr lang="cs-CZ" altLang="cs-CZ" baseline="-25000"/>
              <a:t>2</a:t>
            </a:r>
            <a:r>
              <a:rPr lang="cs-CZ" altLang="cs-CZ"/>
              <a:t> a CO</a:t>
            </a:r>
            <a:r>
              <a:rPr lang="cs-CZ" altLang="cs-CZ" baseline="-25000"/>
              <a:t>2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minutová ventilace po skončení práce klesá nejdříve rychle, pak pozvolněji</a:t>
            </a:r>
          </a:p>
          <a:p>
            <a:endParaRPr lang="cs-CZ" altLang="cs-CZ"/>
          </a:p>
          <a:p>
            <a:pPr>
              <a:buFontTx/>
              <a:buNone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127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2362200"/>
          </a:xfrm>
        </p:spPr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Maximální minutová ventilace (MMV)</a:t>
            </a:r>
            <a:b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Maximum voluntary ventilation (MVV)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141663"/>
            <a:ext cx="8229600" cy="3716337"/>
          </a:xfrm>
        </p:spPr>
        <p:txBody>
          <a:bodyPr/>
          <a:lstStyle/>
          <a:p>
            <a:r>
              <a:rPr lang="cs-CZ" altLang="cs-CZ" b="1" u="sng"/>
              <a:t>volní</a:t>
            </a:r>
            <a:r>
              <a:rPr lang="cs-CZ" altLang="cs-CZ"/>
              <a:t>: </a:t>
            </a:r>
          </a:p>
          <a:p>
            <a:pPr>
              <a:buFontTx/>
              <a:buNone/>
            </a:pPr>
            <a:r>
              <a:rPr lang="cs-CZ" altLang="cs-CZ"/>
              <a:t>		měřena v klidových podmínkách; 		muži asi 100-150 l/min, 				ženy 80-100 l/min</a:t>
            </a:r>
          </a:p>
          <a:p>
            <a:r>
              <a:rPr lang="cs-CZ" altLang="cs-CZ" b="1" u="sng"/>
              <a:t>pracovní: </a:t>
            </a:r>
          </a:p>
          <a:p>
            <a:pPr>
              <a:buFontTx/>
              <a:buNone/>
            </a:pPr>
            <a:r>
              <a:rPr lang="cs-CZ" altLang="cs-CZ"/>
              <a:t>		je asi o 20 % ↓ než volní</a:t>
            </a:r>
          </a:p>
        </p:txBody>
      </p:sp>
    </p:spTree>
    <p:extLst>
      <p:ext uri="{BB962C8B-B14F-4D97-AF65-F5344CB8AC3E}">
        <p14:creationId xmlns:p14="http://schemas.microsoft.com/office/powerpoint/2010/main" val="28151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681788" cy="1143000"/>
          </a:xfrm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Spotřeba kyslíku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souhrnný ukazatel vnějšího a vnitřního dýchání a transportu dýchacích plynů</a:t>
            </a:r>
          </a:p>
          <a:p>
            <a:endParaRPr lang="cs-CZ" altLang="cs-CZ"/>
          </a:p>
          <a:p>
            <a:r>
              <a:rPr lang="cs-CZ" altLang="cs-CZ"/>
              <a:t>záleží na tom, kolik litrů vzduchu plícemi prodýcháme a kolik kyslíku ze vzduchu jsme schopni využít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6804025" y="476250"/>
          <a:ext cx="144303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Rovnice" r:id="rId3" imgW="317160" imgH="215640" progId="Equation.3">
                  <p:embed/>
                </p:oleObj>
              </mc:Choice>
              <mc:Fallback>
                <p:oleObj name="Rovnice" r:id="rId3" imgW="317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76250"/>
                        <a:ext cx="1443038" cy="958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85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800225"/>
          </a:xfrm>
        </p:spPr>
        <p:txBody>
          <a:bodyPr>
            <a:normAutofit fontScale="90000"/>
          </a:bodyPr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Maximální spotřeba kyslíku</a:t>
            </a:r>
            <a:b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Maximum oxygen uptake</a:t>
            </a:r>
            <a:b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(VO</a:t>
            </a:r>
            <a:r>
              <a:rPr lang="cs-CZ" altLang="cs-CZ" sz="40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= </a:t>
            </a:r>
            <a:r>
              <a:rPr lang="cs-CZ" altLang="cs-CZ" b="1"/>
              <a:t>max. aerobní výkon</a:t>
            </a:r>
          </a:p>
          <a:p>
            <a:pPr>
              <a:buFontTx/>
              <a:buNone/>
            </a:pPr>
            <a:r>
              <a:rPr lang="cs-CZ" altLang="cs-CZ"/>
              <a:t>nejvyšší v 18 letech: muži 46.5 ml/kg/min</a:t>
            </a:r>
          </a:p>
          <a:p>
            <a:pPr>
              <a:buFontTx/>
              <a:buNone/>
            </a:pPr>
            <a:r>
              <a:rPr lang="cs-CZ" altLang="cs-CZ"/>
              <a:t>					ženy 37 ml/kg/min</a:t>
            </a:r>
          </a:p>
          <a:p>
            <a:pPr>
              <a:buFontTx/>
              <a:buNone/>
            </a:pPr>
            <a:r>
              <a:rPr lang="cs-CZ" altLang="cs-CZ"/>
              <a:t>- postupně klesá s věkem</a:t>
            </a:r>
          </a:p>
          <a:p>
            <a:pPr>
              <a:buFontTx/>
              <a:buNone/>
            </a:pPr>
            <a:r>
              <a:rPr lang="cs-CZ" altLang="cs-CZ" u="sng"/>
              <a:t>závisí na</a:t>
            </a:r>
            <a:r>
              <a:rPr lang="cs-CZ" altLang="cs-CZ"/>
              <a:t>: ventilace, alveolokapilární difúze, transport oběhovým systémem, tkáňová difůze, buněčná oxidace</a:t>
            </a:r>
          </a:p>
        </p:txBody>
      </p:sp>
    </p:spTree>
    <p:extLst>
      <p:ext uri="{BB962C8B-B14F-4D97-AF65-F5344CB8AC3E}">
        <p14:creationId xmlns:p14="http://schemas.microsoft.com/office/powerpoint/2010/main" val="2739195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9435"/>
            <a:ext cx="3644900" cy="56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381000" y="203200"/>
            <a:ext cx="7143328" cy="1419225"/>
            <a:chOff x="240" y="128"/>
            <a:chExt cx="2160" cy="894"/>
          </a:xfrm>
        </p:grpSpPr>
        <p:sp>
          <p:nvSpPr>
            <p:cNvPr id="38917" name="Text Box 5"/>
            <p:cNvSpPr txBox="1">
              <a:spLocks noChangeArrowheads="1"/>
            </p:cNvSpPr>
            <p:nvPr/>
          </p:nvSpPr>
          <p:spPr bwMode="auto">
            <a:xfrm>
              <a:off x="240" y="371"/>
              <a:ext cx="2160" cy="6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3400" b="1" dirty="0">
                  <a:solidFill>
                    <a:schemeClr val="accent2"/>
                  </a:solidFill>
                </a:rPr>
                <a:t>V</a:t>
              </a:r>
              <a:r>
                <a:rPr lang="en-US" altLang="cs-CZ" sz="3400" b="1" i="1" baseline="-25000" dirty="0">
                  <a:solidFill>
                    <a:schemeClr val="accent2"/>
                  </a:solidFill>
                </a:rPr>
                <a:t>E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 </a:t>
              </a:r>
              <a:r>
                <a:rPr lang="cs-CZ" altLang="cs-CZ" sz="3400" b="1" dirty="0" smtClean="0">
                  <a:solidFill>
                    <a:schemeClr val="accent2"/>
                  </a:solidFill>
                </a:rPr>
                <a:t>A</a:t>
              </a:r>
              <a:r>
                <a:rPr lang="en-US" altLang="cs-CZ" sz="3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VO</a:t>
              </a:r>
              <a:r>
                <a:rPr lang="en-US" altLang="cs-CZ" sz="3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 </a:t>
              </a:r>
              <a:r>
                <a:rPr lang="cs-CZ" altLang="cs-CZ" sz="3400" b="1" dirty="0" smtClean="0">
                  <a:solidFill>
                    <a:schemeClr val="accent2"/>
                  </a:solidFill>
                </a:rPr>
                <a:t>BĚHEM ZATÍŽENÍ</a:t>
              </a:r>
              <a:endParaRPr lang="en-US" altLang="cs-CZ" sz="3400" b="1" dirty="0">
                <a:solidFill>
                  <a:schemeClr val="accent2"/>
                </a:solidFill>
              </a:endParaRPr>
            </a:p>
          </p:txBody>
        </p:sp>
        <p:sp>
          <p:nvSpPr>
            <p:cNvPr id="38918" name="Text Box 6"/>
            <p:cNvSpPr txBox="1">
              <a:spLocks noChangeArrowheads="1"/>
            </p:cNvSpPr>
            <p:nvPr/>
          </p:nvSpPr>
          <p:spPr bwMode="auto">
            <a:xfrm>
              <a:off x="266" y="128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38919" name="Text Box 7"/>
            <p:cNvSpPr txBox="1">
              <a:spLocks noChangeArrowheads="1"/>
            </p:cNvSpPr>
            <p:nvPr/>
          </p:nvSpPr>
          <p:spPr bwMode="auto">
            <a:xfrm>
              <a:off x="1390" y="128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>
                  <a:solidFill>
                    <a:schemeClr val="accent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46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1219200"/>
            <a:ext cx="5214937" cy="51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381000" y="173038"/>
            <a:ext cx="4648200" cy="990601"/>
            <a:chOff x="240" y="109"/>
            <a:chExt cx="2928" cy="624"/>
          </a:xfrm>
        </p:grpSpPr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240" y="378"/>
              <a:ext cx="2928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cs-CZ" sz="3400" b="1" dirty="0">
                  <a:solidFill>
                    <a:schemeClr val="accent2"/>
                  </a:solidFill>
                </a:rPr>
                <a:t>V</a:t>
              </a:r>
              <a:r>
                <a:rPr lang="en-US" altLang="cs-CZ" sz="3400" b="1" i="1" baseline="-25000" dirty="0">
                  <a:solidFill>
                    <a:schemeClr val="accent2"/>
                  </a:solidFill>
                </a:rPr>
                <a:t>E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/VCO</a:t>
              </a:r>
              <a:r>
                <a:rPr lang="en-US" altLang="cs-CZ" sz="3400" b="1" baseline="-25000" dirty="0">
                  <a:solidFill>
                    <a:schemeClr val="accent2"/>
                  </a:solidFill>
                </a:rPr>
                <a:t>2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 </a:t>
              </a:r>
              <a:r>
                <a:rPr lang="cs-CZ" altLang="cs-CZ" sz="3400" b="1" dirty="0" smtClean="0">
                  <a:solidFill>
                    <a:schemeClr val="accent2"/>
                  </a:solidFill>
                </a:rPr>
                <a:t>A</a:t>
              </a:r>
              <a:r>
                <a:rPr lang="en-US" altLang="cs-CZ" sz="3400" b="1" dirty="0" smtClean="0">
                  <a:solidFill>
                    <a:schemeClr val="accent2"/>
                  </a:solidFill>
                </a:rPr>
                <a:t> 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V</a:t>
              </a:r>
              <a:r>
                <a:rPr lang="en-US" altLang="cs-CZ" sz="3400" b="1" i="1" baseline="-25000" dirty="0">
                  <a:solidFill>
                    <a:schemeClr val="accent2"/>
                  </a:solidFill>
                </a:rPr>
                <a:t>E</a:t>
              </a:r>
              <a:r>
                <a:rPr lang="en-US" altLang="cs-CZ" sz="3400" b="1" dirty="0">
                  <a:solidFill>
                    <a:schemeClr val="accent2"/>
                  </a:solidFill>
                </a:rPr>
                <a:t>/VO</a:t>
              </a:r>
              <a:r>
                <a:rPr lang="en-US" altLang="cs-CZ" sz="3400" b="1" baseline="-25000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342" y="128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716" y="128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1565" y="128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 dirty="0">
                  <a:solidFill>
                    <a:schemeClr val="accent2"/>
                  </a:solidFill>
                </a:rPr>
                <a:t>.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1925" y="109"/>
              <a:ext cx="9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cs-CZ" sz="3400" b="1" dirty="0">
                  <a:solidFill>
                    <a:schemeClr val="accent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68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7" name="Picture 5" descr="skenovat0008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7388" y="0"/>
            <a:ext cx="5394325" cy="710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skenovat000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-242888"/>
            <a:ext cx="5140325" cy="74168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3276600" y="2349500"/>
            <a:ext cx="3600450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3492500" y="4868863"/>
            <a:ext cx="3024188" cy="288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0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animBg="1"/>
      <p:bldP spid="1331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81" name="Picture 5" descr="skenovat001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0"/>
            <a:ext cx="2366962" cy="702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6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640763" cy="452596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cs-CZ" altLang="cs-CZ"/>
              <a:t>složka transportního kardiorespiračního systému</a:t>
            </a:r>
          </a:p>
          <a:p>
            <a:pPr>
              <a:buFontTx/>
              <a:buNone/>
            </a:pPr>
            <a:r>
              <a:rPr lang="cs-CZ" altLang="cs-CZ"/>
              <a:t>změny: </a:t>
            </a:r>
          </a:p>
          <a:p>
            <a:pPr>
              <a:buFontTx/>
              <a:buNone/>
            </a:pPr>
            <a:r>
              <a:rPr lang="cs-CZ" altLang="cs-CZ"/>
              <a:t>- </a:t>
            </a:r>
            <a:r>
              <a:rPr lang="cs-CZ" altLang="cs-CZ" b="1" u="sng"/>
              <a:t>reaktivní</a:t>
            </a:r>
            <a:r>
              <a:rPr lang="cs-CZ" altLang="cs-CZ"/>
              <a:t> – bezprostřední reakce organismu</a:t>
            </a:r>
          </a:p>
          <a:p>
            <a:pPr>
              <a:buFontTx/>
              <a:buNone/>
            </a:pPr>
            <a:r>
              <a:rPr lang="cs-CZ" altLang="cs-CZ"/>
              <a:t>- </a:t>
            </a:r>
            <a:r>
              <a:rPr lang="cs-CZ" altLang="cs-CZ" b="1" u="sng"/>
              <a:t>adaptační</a:t>
            </a:r>
            <a:r>
              <a:rPr lang="cs-CZ" altLang="cs-CZ"/>
              <a:t> – výsledek dlouhodobého     				      opakovaného tréninku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Dýchací systém</a:t>
            </a:r>
          </a:p>
        </p:txBody>
      </p:sp>
    </p:spTree>
    <p:extLst>
      <p:ext uri="{BB962C8B-B14F-4D97-AF65-F5344CB8AC3E}">
        <p14:creationId xmlns:p14="http://schemas.microsoft.com/office/powerpoint/2010/main" val="19227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92288"/>
            <a:ext cx="8820150" cy="40576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133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Změny reaktivní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u="sng"/>
              <a:t>-fáze úvodní</a:t>
            </a:r>
            <a:r>
              <a:rPr lang="cs-CZ" altLang="cs-CZ"/>
              <a:t> = ↑ DF a ventilace před výkonem</a:t>
            </a:r>
          </a:p>
          <a:p>
            <a:pPr>
              <a:buFontTx/>
              <a:buNone/>
            </a:pPr>
            <a:r>
              <a:rPr lang="cs-CZ" altLang="cs-CZ"/>
              <a:t>mechanismus: emoce (více u osob netrénovaných) a podmíněné reflexy (převládají u trénovaných osob)</a:t>
            </a:r>
          </a:p>
          <a:p>
            <a:pPr>
              <a:buFontTx/>
              <a:buNone/>
            </a:pPr>
            <a:r>
              <a:rPr lang="cs-CZ" altLang="cs-CZ"/>
              <a:t>startovní a předstartovní stavy</a:t>
            </a:r>
          </a:p>
        </p:txBody>
      </p:sp>
    </p:spTree>
    <p:extLst>
      <p:ext uri="{BB962C8B-B14F-4D97-AF65-F5344CB8AC3E}">
        <p14:creationId xmlns:p14="http://schemas.microsoft.com/office/powerpoint/2010/main" val="29673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b="1" u="sng"/>
              <a:t>-fáze průvodní</a:t>
            </a:r>
            <a:r>
              <a:rPr lang="cs-CZ" altLang="cs-CZ"/>
              <a:t>= při vlastním výkonu roste DF a ventilace nejdřív rychle (fáze iniciální), →zpomalení, →při déletrvající zátěži (více než 40-60s) se může projevit mrtvý bod</a:t>
            </a:r>
          </a:p>
          <a:p>
            <a:endParaRPr lang="cs-CZ" altLang="cs-CZ"/>
          </a:p>
          <a:p>
            <a:endParaRPr lang="cs-CZ" altLang="cs-CZ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Změny reaktivní</a:t>
            </a:r>
          </a:p>
        </p:txBody>
      </p:sp>
    </p:spTree>
    <p:extLst>
      <p:ext uri="{BB962C8B-B14F-4D97-AF65-F5344CB8AC3E}">
        <p14:creationId xmlns:p14="http://schemas.microsoft.com/office/powerpoint/2010/main" val="42217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b="1" u="sng"/>
              <a:t>-fáze následná</a:t>
            </a:r>
            <a:r>
              <a:rPr lang="cs-CZ" altLang="cs-CZ"/>
              <a:t> = návrat ventilačních parametrů k výchozím hodnotám, zpočátku rychleji, postupně pomalejší</a:t>
            </a:r>
          </a:p>
          <a:p>
            <a:endParaRPr lang="cs-CZ" altLang="cs-CZ"/>
          </a:p>
          <a:p>
            <a:endParaRPr lang="cs-CZ" altLang="cs-CZ"/>
          </a:p>
          <a:p>
            <a:pPr>
              <a:buFontTx/>
              <a:buNone/>
            </a:pPr>
            <a:endParaRPr lang="cs-CZ" altLang="cs-CZ"/>
          </a:p>
          <a:p>
            <a:pPr>
              <a:buFontTx/>
              <a:buNone/>
            </a:pPr>
            <a:endParaRPr lang="cs-CZ" altLang="cs-CZ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alt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Změny reaktivní</a:t>
            </a:r>
          </a:p>
        </p:txBody>
      </p:sp>
    </p:spTree>
    <p:extLst>
      <p:ext uri="{BB962C8B-B14F-4D97-AF65-F5344CB8AC3E}">
        <p14:creationId xmlns:p14="http://schemas.microsoft.com/office/powerpoint/2010/main" val="11251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90695"/>
              </p:ext>
            </p:extLst>
          </p:nvPr>
        </p:nvGraphicFramePr>
        <p:xfrm>
          <a:off x="107504" y="548680"/>
          <a:ext cx="8856984" cy="593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06252"/>
                <a:gridCol w="1446076"/>
                <a:gridCol w="1512168"/>
                <a:gridCol w="1512168"/>
                <a:gridCol w="151216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INTENZITA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MAXIMÁLNÍ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SUBMAXIMÁ-LNÍ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STŘEDNÍ</a:t>
                      </a:r>
                    </a:p>
                    <a:p>
                      <a:pPr algn="ctr"/>
                      <a:r>
                        <a:rPr lang="cs-CZ" dirty="0" smtClean="0"/>
                        <a:t>krátká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STŘEDNÍ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dlouhá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NÍZKÁ</a:t>
                      </a:r>
                      <a:endParaRPr lang="cs-CZ" dirty="0"/>
                    </a:p>
                  </a:txBody>
                  <a:tcPr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trvání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sekundy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desítky sekund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minuty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desítky</a:t>
                      </a:r>
                      <a:r>
                        <a:rPr lang="cs-CZ" sz="1600" baseline="0" dirty="0" smtClean="0"/>
                        <a:t> min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hodiny</a:t>
                      </a:r>
                      <a:endParaRPr lang="cs-CZ" sz="1600" dirty="0"/>
                    </a:p>
                  </a:txBody>
                  <a:tcPr/>
                </a:tc>
              </a:tr>
              <a:tr h="4304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SF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(tepů/min)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160 - 190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180 - 190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170 - 190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140 - 170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100 - 130</a:t>
                      </a:r>
                    </a:p>
                  </a:txBody>
                  <a:tcPr marL="31659" marR="31659" marT="31659" marB="31659"/>
                </a:tc>
              </a:tr>
              <a:tr h="428894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+mn-lt"/>
                        </a:rPr>
                        <a:t>TK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cs-CZ" sz="1600" b="0" dirty="0" err="1" smtClean="0">
                          <a:effectLst/>
                          <a:latin typeface="+mn-lt"/>
                        </a:rPr>
                        <a:t>mmHg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)</a:t>
                      </a:r>
                      <a:endParaRPr lang="cs-CZ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180/75 – 200/75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180/75 – 230/0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170/75 – 200/70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130/80 – 160/75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120/80 – 130/80</a:t>
                      </a:r>
                    </a:p>
                  </a:txBody>
                  <a:tcPr marL="31659" marR="31659" marT="31659" marB="31659"/>
                </a:tc>
              </a:tr>
              <a:tr h="427311"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>
                          <a:latin typeface="+mn-lt"/>
                        </a:rPr>
                        <a:t>Q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 (l/min)</a:t>
                      </a:r>
                      <a:endParaRPr lang="cs-CZ" sz="1600" b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10 - 20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25 - 35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25 - 35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25 - 30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8 - 10</a:t>
                      </a:r>
                    </a:p>
                  </a:txBody>
                  <a:tcPr marL="31659" marR="31659" marT="31659" marB="31659"/>
                </a:tc>
              </a:tr>
              <a:tr h="425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Q</a:t>
                      </a:r>
                      <a:r>
                        <a:rPr lang="cs-CZ" sz="1600" b="0" baseline="-25000" dirty="0" smtClean="0">
                          <a:latin typeface="+mn-lt"/>
                        </a:rPr>
                        <a:t>S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(ml)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80 - 120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100 - 180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100 - 180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100 - 150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80 - 100</a:t>
                      </a:r>
                    </a:p>
                  </a:txBody>
                  <a:tcPr marL="31659" marR="31659" marT="31659" marB="31659"/>
                </a:tc>
              </a:tr>
              <a:tr h="4241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DF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(dechů/min)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0 - 30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30 - 60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30 - 60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25 - 40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15 - 25</a:t>
                      </a:r>
                    </a:p>
                  </a:txBody>
                  <a:tcPr marL="31659" marR="31659" marT="31659" marB="31659"/>
                </a:tc>
              </a:tr>
              <a:tr h="422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DO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0 - 3,0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2,5 - 4,0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2,5 - 3,5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2,5 - 3,5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1,0 - 2,0</a:t>
                      </a:r>
                    </a:p>
                  </a:txBody>
                  <a:tcPr marL="31659" marR="31659" marT="31659" marB="31659"/>
                </a:tc>
              </a:tr>
              <a:tr h="4209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VE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(l/min)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0 - 80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80 - 130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80 - 130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>
                          <a:effectLst/>
                        </a:rPr>
                        <a:t>60 - 100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15 - 30</a:t>
                      </a:r>
                    </a:p>
                  </a:txBody>
                  <a:tcPr marL="31659" marR="31659" marT="31659" marB="31659"/>
                </a:tc>
              </a:tr>
              <a:tr h="4193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VO</a:t>
                      </a:r>
                      <a:r>
                        <a:rPr lang="cs-CZ" sz="1600" b="0" baseline="-25000" dirty="0" smtClean="0">
                          <a:latin typeface="+mn-lt"/>
                        </a:rPr>
                        <a:t>2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(ml/min/kg)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3,5 - 11,5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50,0 - 78,5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57,0 - 71,5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28,5 - 57,0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7,0 - 21,5</a:t>
                      </a:r>
                    </a:p>
                  </a:txBody>
                  <a:tcPr marL="31659" marR="31659" marT="31659" marB="31659"/>
                </a:tc>
              </a:tr>
              <a:tr h="4178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 smtClean="0">
                          <a:latin typeface="+mn-lt"/>
                        </a:rPr>
                        <a:t>LA 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cs-CZ" sz="1600" b="0" dirty="0" err="1" smtClean="0">
                          <a:effectLst/>
                          <a:latin typeface="+mn-lt"/>
                        </a:rPr>
                        <a:t>mmol</a:t>
                      </a:r>
                      <a:r>
                        <a:rPr lang="cs-CZ" sz="1600" b="0" dirty="0" smtClean="0">
                          <a:effectLst/>
                          <a:latin typeface="+mn-lt"/>
                        </a:rPr>
                        <a:t>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1,7 - 3,3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16, 7 - 27,8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6,7 - 16,7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effectLst/>
                        </a:rPr>
                        <a:t>1,7 - 8,9</a:t>
                      </a:r>
                    </a:p>
                  </a:txBody>
                  <a:tcPr marL="31659" marR="31659" marT="31659" marB="3165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effectLst/>
                        </a:rPr>
                        <a:t>1,3</a:t>
                      </a:r>
                      <a:r>
                        <a:rPr lang="cs-CZ" sz="1600" baseline="0" dirty="0" smtClean="0">
                          <a:effectLst/>
                        </a:rPr>
                        <a:t> – 2,0</a:t>
                      </a:r>
                      <a:endParaRPr lang="cs-CZ" sz="1600" dirty="0">
                        <a:effectLst/>
                      </a:endParaRPr>
                    </a:p>
                  </a:txBody>
                  <a:tcPr marL="31659" marR="31659" marT="31659" marB="31659"/>
                </a:tc>
              </a:tr>
              <a:tr h="57764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aktivity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sprint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400,</a:t>
                      </a:r>
                      <a:r>
                        <a:rPr lang="cs-CZ" sz="1600" baseline="0" dirty="0" smtClean="0"/>
                        <a:t> 800 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1,5 a 3 km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 km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maraton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35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93875"/>
            <a:ext cx="8604250" cy="50641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990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Změny SF při zatížení – 3 fáze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úvodní (předstartovní zvýšení SF)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průvodní (zvýšení SF při vlastní činnosti – strmost vzestupu je úměrná intenzitě zatížení, potom dochází k ustálení)</a:t>
            </a:r>
          </a:p>
          <a:p>
            <a:pPr>
              <a:buFontTx/>
              <a:buNone/>
            </a:pPr>
            <a:endParaRPr lang="cs-CZ" altLang="cs-CZ"/>
          </a:p>
          <a:p>
            <a:r>
              <a:rPr lang="cs-CZ" altLang="cs-CZ"/>
              <a:t>následná (dochází k návratu SF k výchozím hodnotám)</a:t>
            </a:r>
          </a:p>
        </p:txBody>
      </p:sp>
    </p:spTree>
    <p:extLst>
      <p:ext uri="{BB962C8B-B14F-4D97-AF65-F5344CB8AC3E}">
        <p14:creationId xmlns:p14="http://schemas.microsoft.com/office/powerpoint/2010/main" val="31843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llus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7504" y="533400"/>
            <a:ext cx="9036496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cs-CZ" altLang="cs-CZ" sz="3400" b="1" dirty="0" smtClean="0">
                <a:solidFill>
                  <a:schemeClr val="accent2"/>
                </a:solidFill>
                <a:latin typeface="Arial" pitchFamily="34" charset="0"/>
              </a:rPr>
              <a:t>SF před, během a po výkonu </a:t>
            </a:r>
            <a:r>
              <a:rPr lang="cs-CZ" altLang="cs-CZ" sz="2000" b="1" dirty="0" smtClean="0">
                <a:solidFill>
                  <a:schemeClr val="accent2"/>
                </a:solidFill>
                <a:latin typeface="Arial" pitchFamily="34" charset="0"/>
              </a:rPr>
              <a:t>(netrénovaný/trénovaný)</a:t>
            </a:r>
            <a:endParaRPr lang="en-US" altLang="cs-CZ" sz="2000" b="1" baseline="-25000" dirty="0">
              <a:solidFill>
                <a:schemeClr val="accent2"/>
              </a:solidFill>
              <a:latin typeface="Arial" pitchFamily="34" charset="0"/>
            </a:endParaRP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81" y="1412776"/>
            <a:ext cx="5278438" cy="518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/>
              <a:t>Průměrné hodnoty SFmax u české zdravé populace: </a:t>
            </a:r>
          </a:p>
        </p:txBody>
      </p:sp>
      <p:graphicFrame>
        <p:nvGraphicFramePr>
          <p:cNvPr id="30723" name="Group 3"/>
          <p:cNvGraphicFramePr>
            <a:graphicFrameLocks noGrp="1"/>
          </p:cNvGraphicFramePr>
          <p:nvPr>
            <p:ph idx="1"/>
          </p:nvPr>
        </p:nvGraphicFramePr>
        <p:xfrm>
          <a:off x="539750" y="1844675"/>
          <a:ext cx="8158163" cy="3671888"/>
        </p:xfrm>
        <a:graphic>
          <a:graphicData uri="http://schemas.openxmlformats.org/drawingml/2006/table">
            <a:tbl>
              <a:tblPr/>
              <a:tblGrid>
                <a:gridCol w="2381250"/>
                <a:gridCol w="2889250"/>
                <a:gridCol w="2887663"/>
              </a:tblGrid>
              <a:tr h="91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VĚK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MUŽI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ŽENY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1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194±10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197±7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191±9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194±8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5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186±10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188±9</a:t>
                      </a:r>
                      <a:endParaRPr kumimoji="0" lang="cs-CZ" alt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2843213" y="6021388"/>
            <a:ext cx="3363912" cy="60483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3200"/>
              <a:t>SF</a:t>
            </a:r>
            <a:r>
              <a:rPr lang="cs-CZ" altLang="cs-CZ" sz="3200" baseline="-25000"/>
              <a:t>max</a:t>
            </a:r>
            <a:r>
              <a:rPr lang="cs-CZ" altLang="cs-CZ" sz="3200"/>
              <a:t> = 220 - věk</a:t>
            </a:r>
          </a:p>
        </p:txBody>
      </p:sp>
    </p:spTree>
    <p:extLst>
      <p:ext uri="{BB962C8B-B14F-4D97-AF65-F5344CB8AC3E}">
        <p14:creationId xmlns:p14="http://schemas.microsoft.com/office/powerpoint/2010/main" val="34537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1376</Words>
  <Application>Microsoft Office PowerPoint</Application>
  <PresentationFormat>Předvádění na obrazovce (4:3)</PresentationFormat>
  <Paragraphs>389</Paragraphs>
  <Slides>53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5" baseType="lpstr">
      <vt:lpstr>Motiv systému Office</vt:lpstr>
      <vt:lpstr>Rovnice</vt:lpstr>
      <vt:lpstr>TRANSPORTNÍ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Změny SF při zatížení – 3 fáze</vt:lpstr>
      <vt:lpstr>Prezentace aplikace PowerPoint</vt:lpstr>
      <vt:lpstr>Průměrné hodnoty SFmax u české zdravé populace: </vt:lpstr>
      <vt:lpstr>MINUTOVÝ OBJEM SRDCE – Q CARDIAC OUTPUT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KREVNÍ TLAK</vt:lpstr>
      <vt:lpstr>TK (mmHg)</vt:lpstr>
      <vt:lpstr>Tlak krve </vt:lpstr>
      <vt:lpstr>TK při tělesném zatížení</vt:lpstr>
      <vt:lpstr>Hodnoty TK při zatížení různé intenzity a délky trvání</vt:lpstr>
      <vt:lpstr>Prezentace aplikace PowerPoint</vt:lpstr>
      <vt:lpstr>Prezentace aplikace PowerPoint</vt:lpstr>
      <vt:lpstr>Krevní oběh</vt:lpstr>
      <vt:lpstr>Změny reaktivní - systolický objem</vt:lpstr>
      <vt:lpstr>Změny reaktivní - minutový objem srdeční</vt:lpstr>
      <vt:lpstr>Prezentace aplikace PowerPoint</vt:lpstr>
      <vt:lpstr>RESPIRAČNÍ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Minutová ventilace (MV) Minute ventilation (VE)</vt:lpstr>
      <vt:lpstr>Maximální minutová ventilace (MMV) Maximum voluntary ventilation (MVV)</vt:lpstr>
      <vt:lpstr>Spotřeba kyslíku</vt:lpstr>
      <vt:lpstr>Maximální spotřeba kyslíku Maximum oxygen uptake  (VO2max)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Dýchací systém</vt:lpstr>
      <vt:lpstr>Změny reaktivní</vt:lpstr>
      <vt:lpstr>Změny reaktivní</vt:lpstr>
      <vt:lpstr>Změny reaktivní</vt:lpstr>
      <vt:lpstr>Prezentace aplikace PowerPoint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TRANSPORTNÍ SYSTÉM</dc:title>
  <dc:creator>Martina Bernaciková</dc:creator>
  <cp:lastModifiedBy>Martina Bernaciková</cp:lastModifiedBy>
  <cp:revision>10</cp:revision>
  <dcterms:created xsi:type="dcterms:W3CDTF">2014-09-23T09:37:09Z</dcterms:created>
  <dcterms:modified xsi:type="dcterms:W3CDTF">2014-09-26T11:36:12Z</dcterms:modified>
</cp:coreProperties>
</file>