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8" r:id="rId3"/>
    <p:sldId id="299" r:id="rId4"/>
    <p:sldId id="300" r:id="rId5"/>
    <p:sldId id="301" r:id="rId6"/>
    <p:sldId id="302" r:id="rId7"/>
    <p:sldId id="312" r:id="rId8"/>
    <p:sldId id="309" r:id="rId9"/>
    <p:sldId id="310" r:id="rId10"/>
    <p:sldId id="311" r:id="rId11"/>
    <p:sldId id="314" r:id="rId12"/>
    <p:sldId id="315" r:id="rId13"/>
    <p:sldId id="316" r:id="rId14"/>
    <p:sldId id="317" r:id="rId15"/>
    <p:sldId id="318" r:id="rId16"/>
    <p:sldId id="325" r:id="rId17"/>
    <p:sldId id="326" r:id="rId18"/>
    <p:sldId id="327" r:id="rId19"/>
    <p:sldId id="328" r:id="rId20"/>
    <p:sldId id="329" r:id="rId21"/>
  </p:sldIdLst>
  <p:sldSz cx="9144000" cy="6858000" type="screen4x3"/>
  <p:notesSz cx="9144000" cy="6858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92929"/>
    <a:srgbClr val="35759D"/>
    <a:srgbClr val="660033"/>
    <a:srgbClr val="4D4D4D"/>
    <a:srgbClr val="B92D14"/>
    <a:srgbClr val="35B19D"/>
    <a:srgbClr val="777777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22" autoAdjust="0"/>
    <p:restoredTop sz="95629" autoAdjust="0"/>
  </p:normalViewPr>
  <p:slideViewPr>
    <p:cSldViewPr>
      <p:cViewPr>
        <p:scale>
          <a:sx n="80" d="100"/>
          <a:sy n="80" d="100"/>
        </p:scale>
        <p:origin x="-924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5C0DD-71B4-480F-AAE4-F305CBA0B04F}" type="datetimeFigureOut">
              <a:rPr lang="cs-CZ" smtClean="0"/>
              <a:t>25. 9. 2014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FC977-0C2C-4F12-9E16-B3AE772671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512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4FF21FC-697C-4698-B4C8-32F69D3FB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75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32EDD7-4A99-4CD5-8AC2-6DE8102D61DE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 smtClean="0"/>
              <a:t>Kliknutím lze upravit styl.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 smtClean="0"/>
              <a:t>Kliknutím lze upravit styl předlohy.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2897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4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54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42906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71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45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8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217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98393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88069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826768" y="1052736"/>
            <a:ext cx="5317232" cy="1368152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cs-CZ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Psychologické aspekty zdraví</a:t>
            </a:r>
            <a:endParaRPr lang="ru-RU" sz="4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44008" y="5229200"/>
            <a:ext cx="4104456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cs-CZ" dirty="0" smtClean="0">
                <a:solidFill>
                  <a:srgbClr val="000000"/>
                </a:solidFill>
              </a:rPr>
              <a:t>Mgr. Veronika Kavková</a:t>
            </a:r>
          </a:p>
          <a:p>
            <a:pPr algn="ctr" eaLnBrk="1" hangingPunct="1"/>
            <a:endParaRPr lang="cs-CZ" i="1" dirty="0" smtClean="0">
              <a:solidFill>
                <a:srgbClr val="000000"/>
              </a:solidFill>
            </a:endParaRPr>
          </a:p>
          <a:p>
            <a:pPr algn="ctr" eaLnBrk="1" hangingPunct="1"/>
            <a:endParaRPr 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6803679" cy="1371600"/>
          </a:xfrm>
        </p:spPr>
        <p:txBody>
          <a:bodyPr/>
          <a:lstStyle/>
          <a:p>
            <a:pPr algn="r"/>
            <a:r>
              <a:rPr lang="cs-CZ" dirty="0" smtClean="0">
                <a:solidFill>
                  <a:srgbClr val="000000"/>
                </a:solidFill>
              </a:rPr>
              <a:t>Choroba x nemoc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772816"/>
            <a:ext cx="8136904" cy="4373563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0000"/>
                </a:solidFill>
              </a:rPr>
              <a:t>Choroba </a:t>
            </a:r>
            <a:r>
              <a:rPr lang="cs-CZ" sz="2800" dirty="0" smtClean="0">
                <a:solidFill>
                  <a:srgbClr val="000000"/>
                </a:solidFill>
              </a:rPr>
              <a:t>= abnormalita k níž dochází v částech lidského těla a která může být zjištěna lékařskou vědou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000000"/>
                </a:solidFill>
              </a:rPr>
              <a:t>(rovina organická)</a:t>
            </a:r>
          </a:p>
          <a:p>
            <a:pPr marL="0" indent="0">
              <a:buNone/>
            </a:pPr>
            <a:endParaRPr lang="cs-CZ" sz="2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200" dirty="0" smtClean="0">
              <a:solidFill>
                <a:srgbClr val="000000"/>
              </a:solidFill>
            </a:endParaRPr>
          </a:p>
          <a:p>
            <a:r>
              <a:rPr lang="cs-CZ" sz="2800" b="1" dirty="0" smtClean="0">
                <a:solidFill>
                  <a:srgbClr val="000000"/>
                </a:solidFill>
              </a:rPr>
              <a:t>Nemoc </a:t>
            </a:r>
            <a:r>
              <a:rPr lang="cs-CZ" sz="2800" dirty="0" smtClean="0">
                <a:solidFill>
                  <a:srgbClr val="000000"/>
                </a:solidFill>
              </a:rPr>
              <a:t>= subjektivní pocity, které lidé zakoušejí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000000"/>
                </a:solidFill>
              </a:rPr>
              <a:t>(rovina psychologická a sociální)</a:t>
            </a:r>
            <a:endParaRPr lang="cs-CZ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79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Psychologie zdraví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772816"/>
            <a:ext cx="7416824" cy="4320479"/>
          </a:xfrm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2600" dirty="0">
                <a:solidFill>
                  <a:srgbClr val="000000"/>
                </a:solidFill>
              </a:rPr>
              <a:t>speciální psych. vědní </a:t>
            </a:r>
            <a:r>
              <a:rPr lang="cs-CZ" sz="2600" dirty="0" smtClean="0">
                <a:solidFill>
                  <a:srgbClr val="000000"/>
                </a:solidFill>
              </a:rPr>
              <a:t>disciplína</a:t>
            </a:r>
          </a:p>
          <a:p>
            <a:pPr>
              <a:buFont typeface="Courier New" pitchFamily="49" charset="0"/>
              <a:buChar char="o"/>
            </a:pPr>
            <a:r>
              <a:rPr lang="cs-CZ" sz="2600" dirty="0">
                <a:solidFill>
                  <a:srgbClr val="000000"/>
                </a:solidFill>
              </a:rPr>
              <a:t>s</a:t>
            </a:r>
            <a:r>
              <a:rPr lang="cs-CZ" sz="2600" dirty="0" smtClean="0">
                <a:solidFill>
                  <a:srgbClr val="000000"/>
                </a:solidFill>
              </a:rPr>
              <a:t>tudium </a:t>
            </a:r>
            <a:r>
              <a:rPr lang="cs-CZ" sz="2600" dirty="0">
                <a:solidFill>
                  <a:srgbClr val="000000"/>
                </a:solidFill>
              </a:rPr>
              <a:t>psych. faktorů, které hrají roli jak ve </a:t>
            </a:r>
            <a:r>
              <a:rPr lang="cs-CZ" sz="2600" dirty="0" smtClean="0">
                <a:solidFill>
                  <a:srgbClr val="000000"/>
                </a:solidFill>
              </a:rPr>
              <a:t>zdraví, </a:t>
            </a:r>
            <a:r>
              <a:rPr lang="cs-CZ" sz="2600" dirty="0">
                <a:solidFill>
                  <a:srgbClr val="000000"/>
                </a:solidFill>
              </a:rPr>
              <a:t>tak v nemoci</a:t>
            </a:r>
          </a:p>
          <a:p>
            <a:pPr>
              <a:buFont typeface="Courier New" pitchFamily="49" charset="0"/>
              <a:buChar char="o"/>
            </a:pPr>
            <a:r>
              <a:rPr lang="cs-CZ" sz="2600" dirty="0">
                <a:solidFill>
                  <a:srgbClr val="000000"/>
                </a:solidFill>
              </a:rPr>
              <a:t>PREVENCE v širším kontextu</a:t>
            </a:r>
          </a:p>
          <a:p>
            <a:pPr>
              <a:buFont typeface="Courier New" pitchFamily="49" charset="0"/>
              <a:buChar char="o"/>
            </a:pPr>
            <a:r>
              <a:rPr lang="cs-CZ" sz="2600" dirty="0">
                <a:solidFill>
                  <a:srgbClr val="000000"/>
                </a:solidFill>
              </a:rPr>
              <a:t>i</a:t>
            </a:r>
            <a:r>
              <a:rPr lang="cs-CZ" sz="2600" dirty="0" smtClean="0">
                <a:solidFill>
                  <a:srgbClr val="000000"/>
                </a:solidFill>
              </a:rPr>
              <a:t>ndividuální </a:t>
            </a:r>
            <a:r>
              <a:rPr lang="cs-CZ" sz="2600" dirty="0">
                <a:solidFill>
                  <a:srgbClr val="000000"/>
                </a:solidFill>
              </a:rPr>
              <a:t>zodpovědnost za vlastní zdravotní </a:t>
            </a:r>
            <a:r>
              <a:rPr lang="cs-CZ" sz="2600" dirty="0" smtClean="0">
                <a:solidFill>
                  <a:srgbClr val="000000"/>
                </a:solidFill>
              </a:rPr>
              <a:t>stav</a:t>
            </a:r>
          </a:p>
          <a:p>
            <a:pPr>
              <a:buFont typeface="Courier New" pitchFamily="49" charset="0"/>
              <a:buChar char="o"/>
            </a:pPr>
            <a:endParaRPr lang="cs-CZ" sz="8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cs-CZ" sz="2600" b="1" dirty="0" smtClean="0">
                <a:solidFill>
                  <a:srgbClr val="000000"/>
                </a:solidFill>
              </a:rPr>
              <a:t>V obecné rovině zkoumá jakým myšlením a jednáním člověk podporuje či naopak nepodporuje své zdraví a proč.</a:t>
            </a:r>
            <a:endParaRPr lang="cs-CZ" sz="26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92696"/>
            <a:ext cx="1368151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40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Proč vznikla </a:t>
            </a:r>
            <a:r>
              <a:rPr lang="el-GR" dirty="0" smtClean="0">
                <a:solidFill>
                  <a:srgbClr val="000000"/>
                </a:solidFill>
              </a:rPr>
              <a:t>Ψ</a:t>
            </a:r>
            <a:r>
              <a:rPr lang="cs-CZ" dirty="0" smtClean="0">
                <a:solidFill>
                  <a:srgbClr val="000000"/>
                </a:solidFill>
              </a:rPr>
              <a:t> zdraví?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844824"/>
            <a:ext cx="6912768" cy="4032447"/>
          </a:xfrm>
        </p:spPr>
        <p:txBody>
          <a:bodyPr/>
          <a:lstStyle/>
          <a:p>
            <a:r>
              <a:rPr lang="cs-CZ" sz="2600" dirty="0" smtClean="0">
                <a:solidFill>
                  <a:srgbClr val="000000"/>
                </a:solidFill>
              </a:rPr>
              <a:t>Somatická medicína (patogeny). Jiné pojetí nevědecké → psychika má vliv na zdraví člověka </a:t>
            </a:r>
            <a:r>
              <a:rPr lang="cs-CZ" sz="2600" dirty="0">
                <a:solidFill>
                  <a:srgbClr val="000000"/>
                </a:solidFill>
              </a:rPr>
              <a:t>→ HOLISTICKÁ </a:t>
            </a:r>
            <a:r>
              <a:rPr lang="cs-CZ" sz="2600" dirty="0" smtClean="0">
                <a:solidFill>
                  <a:srgbClr val="000000"/>
                </a:solidFill>
              </a:rPr>
              <a:t>medicína</a:t>
            </a:r>
          </a:p>
          <a:p>
            <a:pPr marL="0" indent="0">
              <a:buNone/>
            </a:pPr>
            <a:endParaRPr lang="cs-CZ" sz="2600" dirty="0" smtClean="0">
              <a:solidFill>
                <a:srgbClr val="000000"/>
              </a:solidFill>
            </a:endParaRPr>
          </a:p>
          <a:p>
            <a:r>
              <a:rPr lang="cs-CZ" sz="2600" dirty="0" smtClean="0">
                <a:solidFill>
                  <a:srgbClr val="000000"/>
                </a:solidFill>
              </a:rPr>
              <a:t>Změna struktury nemoci ve 20. a 21. stol.</a:t>
            </a:r>
          </a:p>
          <a:p>
            <a:endParaRPr lang="cs-CZ" sz="2600" dirty="0" smtClean="0">
              <a:solidFill>
                <a:srgbClr val="000000"/>
              </a:solidFill>
            </a:endParaRPr>
          </a:p>
          <a:p>
            <a:r>
              <a:rPr lang="cs-CZ" sz="2600" dirty="0" smtClean="0">
                <a:solidFill>
                  <a:srgbClr val="000000"/>
                </a:solidFill>
              </a:rPr>
              <a:t>Zdraví má svou hodnotu, je třeba mu věnovat pozornost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517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200799" cy="1202485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Hlavní charakteristiky </a:t>
            </a:r>
            <a:r>
              <a:rPr lang="el-GR" dirty="0">
                <a:solidFill>
                  <a:srgbClr val="000000"/>
                </a:solidFill>
              </a:rPr>
              <a:t>Ψ</a:t>
            </a:r>
            <a:r>
              <a:rPr lang="cs-CZ" dirty="0">
                <a:solidFill>
                  <a:srgbClr val="000000"/>
                </a:solidFill>
              </a:rPr>
              <a:t> zdraví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2119257"/>
            <a:ext cx="7128792" cy="3603812"/>
          </a:xfrm>
        </p:spPr>
        <p:txBody>
          <a:bodyPr>
            <a:normAutofit/>
          </a:bodyPr>
          <a:lstStyle/>
          <a:p>
            <a:r>
              <a:rPr lang="cs-CZ" sz="2600" dirty="0">
                <a:solidFill>
                  <a:srgbClr val="000000"/>
                </a:solidFill>
              </a:rPr>
              <a:t>z</a:t>
            </a:r>
            <a:r>
              <a:rPr lang="cs-CZ" sz="2600" dirty="0" smtClean="0">
                <a:solidFill>
                  <a:srgbClr val="000000"/>
                </a:solidFill>
              </a:rPr>
              <a:t>aměřena na psychicky relativně zdravé lidi</a:t>
            </a:r>
          </a:p>
          <a:p>
            <a:pPr marL="0" indent="0">
              <a:buNone/>
            </a:pPr>
            <a:endParaRPr lang="cs-CZ" sz="2600" dirty="0" smtClean="0">
              <a:solidFill>
                <a:srgbClr val="000000"/>
              </a:solidFill>
            </a:endParaRPr>
          </a:p>
          <a:p>
            <a:r>
              <a:rPr lang="cs-CZ" sz="2600" dirty="0">
                <a:solidFill>
                  <a:srgbClr val="000000"/>
                </a:solidFill>
              </a:rPr>
              <a:t>z</a:t>
            </a:r>
            <a:r>
              <a:rPr lang="cs-CZ" sz="2600" dirty="0" smtClean="0">
                <a:solidFill>
                  <a:srgbClr val="000000"/>
                </a:solidFill>
              </a:rPr>
              <a:t>aměřena na předcházení zdravotním těžkostem (prevence, podpora, udržování zdraví)</a:t>
            </a:r>
          </a:p>
          <a:p>
            <a:pPr marL="0" indent="0">
              <a:buNone/>
            </a:pPr>
            <a:endParaRPr lang="cs-CZ" sz="2600" dirty="0" smtClean="0">
              <a:solidFill>
                <a:srgbClr val="000000"/>
              </a:solidFill>
            </a:endParaRPr>
          </a:p>
          <a:p>
            <a:r>
              <a:rPr lang="cs-CZ" sz="2600" dirty="0">
                <a:solidFill>
                  <a:srgbClr val="000000"/>
                </a:solidFill>
              </a:rPr>
              <a:t>v</a:t>
            </a:r>
            <a:r>
              <a:rPr lang="cs-CZ" sz="2600" dirty="0" smtClean="0">
                <a:solidFill>
                  <a:srgbClr val="000000"/>
                </a:solidFill>
              </a:rPr>
              <a:t>ědecká disciplína, nelze ji považovat za alternativní medicínu</a:t>
            </a:r>
            <a:endParaRPr lang="cs-CZ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8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Využití poznatků </a:t>
            </a:r>
            <a:r>
              <a:rPr lang="el-GR" dirty="0">
                <a:solidFill>
                  <a:srgbClr val="000000"/>
                </a:solidFill>
              </a:rPr>
              <a:t>Ψ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smtClean="0">
                <a:solidFill>
                  <a:srgbClr val="000000"/>
                </a:solidFill>
              </a:rPr>
              <a:t>zdraví při práci s lidmi 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2492896"/>
            <a:ext cx="6196405" cy="3603812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000000"/>
                </a:solidFill>
              </a:rPr>
              <a:t>Prevence</a:t>
            </a:r>
          </a:p>
          <a:p>
            <a:endParaRPr lang="cs-CZ" sz="1000" dirty="0" smtClean="0">
              <a:solidFill>
                <a:srgbClr val="000000"/>
              </a:solidFill>
            </a:endParaRPr>
          </a:p>
          <a:p>
            <a:r>
              <a:rPr lang="cs-CZ" sz="2800" dirty="0" smtClean="0">
                <a:solidFill>
                  <a:srgbClr val="000000"/>
                </a:solidFill>
              </a:rPr>
              <a:t>Edukace</a:t>
            </a:r>
          </a:p>
          <a:p>
            <a:endParaRPr lang="cs-CZ" sz="1000" dirty="0" smtClean="0">
              <a:solidFill>
                <a:srgbClr val="000000"/>
              </a:solidFill>
            </a:endParaRPr>
          </a:p>
          <a:p>
            <a:r>
              <a:rPr lang="cs-CZ" sz="2800" dirty="0" smtClean="0">
                <a:solidFill>
                  <a:srgbClr val="000000"/>
                </a:solidFill>
              </a:rPr>
              <a:t>Motivace</a:t>
            </a:r>
          </a:p>
          <a:p>
            <a:endParaRPr lang="cs-CZ" sz="1000" dirty="0" smtClean="0">
              <a:solidFill>
                <a:srgbClr val="000000"/>
              </a:solidFill>
            </a:endParaRPr>
          </a:p>
          <a:p>
            <a:r>
              <a:rPr lang="cs-CZ" sz="2800" dirty="0" smtClean="0">
                <a:solidFill>
                  <a:srgbClr val="000000"/>
                </a:solidFill>
              </a:rPr>
              <a:t>Jít příkladem</a:t>
            </a:r>
          </a:p>
          <a:p>
            <a:endParaRPr lang="cs-CZ" sz="1000" dirty="0" smtClean="0">
              <a:solidFill>
                <a:srgbClr val="000000"/>
              </a:solidFill>
            </a:endParaRPr>
          </a:p>
          <a:p>
            <a:r>
              <a:rPr lang="cs-CZ" sz="2800" dirty="0" smtClean="0">
                <a:solidFill>
                  <a:srgbClr val="000000"/>
                </a:solidFill>
              </a:rPr>
              <a:t>Neustálé zdokonalování sebe sama</a:t>
            </a:r>
            <a:endParaRPr lang="cs-CZ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91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/>
          <a:lstStyle/>
          <a:p>
            <a:pPr algn="r"/>
            <a:r>
              <a:rPr lang="cs-CZ" dirty="0" smtClean="0">
                <a:solidFill>
                  <a:srgbClr val="000000"/>
                </a:solidFill>
              </a:rPr>
              <a:t>Psychohygiena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2348880"/>
            <a:ext cx="7920880" cy="3603812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000000"/>
                </a:solidFill>
              </a:rPr>
              <a:t>Úzce souvisí s psychologií zdraví. </a:t>
            </a:r>
          </a:p>
          <a:p>
            <a:endParaRPr lang="cs-CZ" sz="2800" dirty="0" smtClean="0">
              <a:solidFill>
                <a:srgbClr val="000000"/>
              </a:solidFill>
            </a:endParaRPr>
          </a:p>
          <a:p>
            <a:r>
              <a:rPr lang="cs-CZ" sz="2800" dirty="0" smtClean="0">
                <a:solidFill>
                  <a:srgbClr val="000000"/>
                </a:solidFill>
              </a:rPr>
              <a:t>Jak </a:t>
            </a:r>
            <a:r>
              <a:rPr lang="cs-CZ" sz="2800" dirty="0">
                <a:solidFill>
                  <a:srgbClr val="000000"/>
                </a:solidFill>
              </a:rPr>
              <a:t>si chránit a upevňovat </a:t>
            </a:r>
            <a:r>
              <a:rPr lang="cs-CZ" sz="2800" b="1" dirty="0">
                <a:solidFill>
                  <a:srgbClr val="000000"/>
                </a:solidFill>
              </a:rPr>
              <a:t>duševní zdraví </a:t>
            </a:r>
            <a:r>
              <a:rPr lang="cs-CZ" sz="2800" dirty="0">
                <a:solidFill>
                  <a:srgbClr val="000000"/>
                </a:solidFill>
              </a:rPr>
              <a:t>a jak zvyšovat odolnost člověka vůči nejrůznějším škodlivým </a:t>
            </a:r>
            <a:r>
              <a:rPr lang="cs-CZ" sz="2800" dirty="0" smtClean="0">
                <a:solidFill>
                  <a:srgbClr val="000000"/>
                </a:solidFill>
              </a:rPr>
              <a:t>vlivům.</a:t>
            </a:r>
          </a:p>
          <a:p>
            <a:endParaRPr lang="cs-CZ" sz="2800" dirty="0">
              <a:solidFill>
                <a:srgbClr val="000000"/>
              </a:solidFill>
            </a:endParaRPr>
          </a:p>
          <a:p>
            <a:r>
              <a:rPr lang="cs-CZ" sz="2800" dirty="0" smtClean="0">
                <a:solidFill>
                  <a:srgbClr val="000000"/>
                </a:solidFill>
              </a:rPr>
              <a:t>Prostředky psychohygieny…..</a:t>
            </a:r>
            <a:endParaRPr lang="cs-CZ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02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7315200" cy="71596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Psychologická složka osobnosti a její vztah ke zdraví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2276872"/>
            <a:ext cx="8820472" cy="3603812"/>
          </a:xfrm>
        </p:spPr>
        <p:txBody>
          <a:bodyPr/>
          <a:lstStyle/>
          <a:p>
            <a:pPr marL="0" indent="0">
              <a:buNone/>
            </a:pPr>
            <a:r>
              <a:rPr lang="cs-CZ" i="1" dirty="0" smtClean="0">
                <a:solidFill>
                  <a:srgbClr val="000000"/>
                </a:solidFill>
              </a:rPr>
              <a:t>Část:</a:t>
            </a:r>
          </a:p>
          <a:p>
            <a:pPr marL="0" indent="0">
              <a:buNone/>
            </a:pPr>
            <a:endParaRPr lang="cs-CZ" sz="800" dirty="0" smtClean="0">
              <a:solidFill>
                <a:srgbClr val="000000"/>
              </a:solidFill>
            </a:endParaRPr>
          </a:p>
          <a:p>
            <a:r>
              <a:rPr lang="cs-CZ" b="1" dirty="0" smtClean="0">
                <a:solidFill>
                  <a:srgbClr val="000000"/>
                </a:solidFill>
              </a:rPr>
              <a:t>Kognitivní</a:t>
            </a:r>
            <a:r>
              <a:rPr lang="cs-CZ" dirty="0" smtClean="0">
                <a:solidFill>
                  <a:srgbClr val="000000"/>
                </a:solidFill>
              </a:rPr>
              <a:t> – myšlení (zacházení s informacemi)</a:t>
            </a:r>
          </a:p>
          <a:p>
            <a:endParaRPr lang="cs-CZ" sz="1400" dirty="0" smtClean="0">
              <a:solidFill>
                <a:srgbClr val="000000"/>
              </a:solidFill>
            </a:endParaRPr>
          </a:p>
          <a:p>
            <a:r>
              <a:rPr lang="cs-CZ" b="1" dirty="0" smtClean="0">
                <a:solidFill>
                  <a:srgbClr val="000000"/>
                </a:solidFill>
              </a:rPr>
              <a:t>Afektivní</a:t>
            </a:r>
            <a:r>
              <a:rPr lang="cs-CZ" dirty="0" smtClean="0">
                <a:solidFill>
                  <a:srgbClr val="000000"/>
                </a:solidFill>
              </a:rPr>
              <a:t> – emoce (nálady, city, pocity)</a:t>
            </a:r>
          </a:p>
          <a:p>
            <a:endParaRPr lang="cs-CZ" sz="1800" dirty="0" smtClean="0">
              <a:solidFill>
                <a:srgbClr val="000000"/>
              </a:solidFill>
            </a:endParaRPr>
          </a:p>
          <a:p>
            <a:r>
              <a:rPr lang="cs-CZ" b="1" dirty="0" smtClean="0">
                <a:solidFill>
                  <a:srgbClr val="000000"/>
                </a:solidFill>
              </a:rPr>
              <a:t>Behaviorální</a:t>
            </a:r>
            <a:r>
              <a:rPr lang="cs-CZ" dirty="0" smtClean="0">
                <a:solidFill>
                  <a:srgbClr val="000000"/>
                </a:solidFill>
              </a:rPr>
              <a:t> – (chování)</a:t>
            </a:r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1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Fungování psychických dějů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2119257"/>
            <a:ext cx="7128792" cy="3603812"/>
          </a:xfrm>
        </p:spPr>
        <p:txBody>
          <a:bodyPr/>
          <a:lstStyle/>
          <a:p>
            <a:pPr marL="0" indent="0">
              <a:buNone/>
            </a:pPr>
            <a:endParaRPr lang="cs-CZ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Myšlení</a:t>
            </a:r>
            <a:r>
              <a:rPr lang="cs-CZ" sz="2800" b="1" dirty="0" smtClean="0">
                <a:solidFill>
                  <a:srgbClr val="000000"/>
                </a:solidFill>
              </a:rPr>
              <a:t> </a:t>
            </a:r>
            <a:r>
              <a:rPr lang="cs-CZ" sz="2800" b="1" dirty="0" smtClean="0">
                <a:solidFill>
                  <a:schemeClr val="tx2">
                    <a:lumMod val="75000"/>
                  </a:schemeClr>
                </a:solidFill>
              </a:rPr>
              <a:t>              </a:t>
            </a:r>
            <a:r>
              <a:rPr lang="cs-CZ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Emoce</a:t>
            </a:r>
            <a:r>
              <a:rPr lang="cs-CZ" sz="2800" b="1" dirty="0" smtClean="0">
                <a:solidFill>
                  <a:schemeClr val="tx2">
                    <a:lumMod val="75000"/>
                  </a:schemeClr>
                </a:solidFill>
              </a:rPr>
              <a:t>                </a:t>
            </a:r>
            <a:r>
              <a:rPr lang="cs-CZ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Jednání</a:t>
            </a:r>
            <a:endParaRPr lang="cs-CZ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2646673" y="2708920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  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10266"/>
            <a:ext cx="79804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669" y="3497890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5527" y="3372937"/>
            <a:ext cx="20882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Zahnutá šipka dolů 14"/>
          <p:cNvSpPr/>
          <p:nvPr/>
        </p:nvSpPr>
        <p:spPr>
          <a:xfrm>
            <a:off x="2051720" y="2132856"/>
            <a:ext cx="3096344" cy="4320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42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0035" y="548680"/>
            <a:ext cx="6965245" cy="1202485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Myšlení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0688"/>
            <a:ext cx="1298561" cy="1420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67544" y="1689966"/>
            <a:ext cx="740038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i="1" dirty="0" smtClean="0">
                <a:solidFill>
                  <a:srgbClr val="000000"/>
                </a:solidFill>
              </a:rPr>
              <a:t>„Neznepokojují nás věci samotné, ale naše mínění o nich.“  </a:t>
            </a:r>
            <a:r>
              <a:rPr lang="cs-CZ" sz="1600" i="1" dirty="0" err="1" smtClean="0">
                <a:solidFill>
                  <a:srgbClr val="000000"/>
                </a:solidFill>
              </a:rPr>
              <a:t>Epiktétos</a:t>
            </a:r>
            <a:endParaRPr lang="cs-CZ" sz="1600" i="1" dirty="0" smtClean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i="1" dirty="0" smtClean="0">
              <a:solidFill>
                <a:srgbClr val="000000"/>
              </a:solidFill>
            </a:endParaRPr>
          </a:p>
          <a:p>
            <a:pPr marL="457200" indent="-457200" algn="l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600" dirty="0" smtClean="0">
                <a:solidFill>
                  <a:srgbClr val="000000"/>
                </a:solidFill>
              </a:rPr>
              <a:t>Naše myšlení ovlivňuje náš život (spokojenost, zdraví) víc než si myslíme.</a:t>
            </a:r>
          </a:p>
          <a:p>
            <a:pPr marL="457200" indent="-457200" algn="l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cs-CZ" sz="800" dirty="0" smtClean="0">
              <a:solidFill>
                <a:srgbClr val="000000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cs-CZ" sz="800" dirty="0" smtClean="0">
              <a:solidFill>
                <a:srgbClr val="000000"/>
              </a:solidFill>
            </a:endParaRPr>
          </a:p>
          <a:p>
            <a:pPr marL="457200" indent="-457200" algn="l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rgbClr val="000000"/>
                </a:solidFill>
              </a:rPr>
              <a:t>M</a:t>
            </a:r>
            <a:r>
              <a:rPr lang="cs-CZ" sz="2600" dirty="0" smtClean="0">
                <a:solidFill>
                  <a:srgbClr val="000000"/>
                </a:solidFill>
              </a:rPr>
              <a:t>ysl neustále produkuje </a:t>
            </a:r>
            <a:r>
              <a:rPr lang="cs-CZ" sz="2600" b="1" dirty="0" smtClean="0">
                <a:solidFill>
                  <a:srgbClr val="000000"/>
                </a:solidFill>
              </a:rPr>
              <a:t>informace</a:t>
            </a:r>
            <a:r>
              <a:rPr lang="cs-CZ" sz="2600" dirty="0" smtClean="0">
                <a:solidFill>
                  <a:srgbClr val="000000"/>
                </a:solidFill>
              </a:rPr>
              <a:t>, </a:t>
            </a:r>
            <a:r>
              <a:rPr lang="cs-CZ" sz="2600" b="1" dirty="0" smtClean="0">
                <a:solidFill>
                  <a:srgbClr val="000000"/>
                </a:solidFill>
              </a:rPr>
              <a:t>hodnocení</a:t>
            </a:r>
            <a:r>
              <a:rPr lang="cs-CZ" sz="2600" dirty="0" smtClean="0">
                <a:solidFill>
                  <a:srgbClr val="000000"/>
                </a:solidFill>
              </a:rPr>
              <a:t>, </a:t>
            </a:r>
            <a:r>
              <a:rPr lang="cs-CZ" sz="2600" b="1" dirty="0" smtClean="0">
                <a:solidFill>
                  <a:srgbClr val="000000"/>
                </a:solidFill>
              </a:rPr>
              <a:t>soudy </a:t>
            </a:r>
            <a:r>
              <a:rPr lang="cs-CZ" sz="2600" dirty="0" smtClean="0">
                <a:solidFill>
                  <a:srgbClr val="000000"/>
                </a:solidFill>
              </a:rPr>
              <a:t>které nás zaplavují → </a:t>
            </a:r>
            <a:r>
              <a:rPr lang="cs-CZ" sz="2600" i="1" dirty="0" smtClean="0">
                <a:solidFill>
                  <a:srgbClr val="000000"/>
                </a:solidFill>
              </a:rPr>
              <a:t>Soudce</a:t>
            </a:r>
            <a:r>
              <a:rPr lang="cs-CZ" sz="2600" i="1" dirty="0">
                <a:solidFill>
                  <a:srgbClr val="000000"/>
                </a:solidFill>
              </a:rPr>
              <a:t>, </a:t>
            </a:r>
            <a:r>
              <a:rPr lang="cs-CZ" sz="2600" i="1" dirty="0" smtClean="0">
                <a:solidFill>
                  <a:srgbClr val="000000"/>
                </a:solidFill>
              </a:rPr>
              <a:t>Oběť.</a:t>
            </a:r>
          </a:p>
          <a:p>
            <a:pPr marL="457200" indent="-457200">
              <a:buClr>
                <a:srgbClr val="C00000"/>
              </a:buClr>
              <a:buFont typeface="Courier New" pitchFamily="49" charset="0"/>
              <a:buChar char="o"/>
            </a:pPr>
            <a:endParaRPr lang="cs-CZ" sz="26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l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600" dirty="0" smtClean="0">
                <a:solidFill>
                  <a:srgbClr val="FF0000"/>
                </a:solidFill>
              </a:rPr>
              <a:t>MEDITACE, SEBEPOZNÁNÍ</a:t>
            </a:r>
          </a:p>
          <a:p>
            <a:pPr marL="457200" indent="-457200">
              <a:buClr>
                <a:srgbClr val="C00000"/>
              </a:buClr>
              <a:buFont typeface="Courier New" pitchFamily="49" charset="0"/>
              <a:buChar char="o"/>
            </a:pPr>
            <a:endParaRPr lang="cs-CZ" sz="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71450" indent="-171450">
              <a:buFont typeface="Courier New" pitchFamily="49" charset="0"/>
              <a:buChar char="o"/>
            </a:pPr>
            <a:endParaRPr lang="cs-CZ" sz="800" dirty="0" smtClean="0"/>
          </a:p>
          <a:p>
            <a:pPr marL="457200" indent="-457200">
              <a:buClr>
                <a:srgbClr val="C00000"/>
              </a:buClr>
              <a:buFont typeface="Courier New" pitchFamily="49" charset="0"/>
              <a:buChar char="o"/>
            </a:pPr>
            <a:endParaRPr lang="cs-CZ" sz="2600" dirty="0" smtClean="0"/>
          </a:p>
          <a:p>
            <a:r>
              <a:rPr lang="cs-CZ" sz="2600" i="1" dirty="0" smtClean="0"/>
              <a:t>     </a:t>
            </a:r>
          </a:p>
          <a:p>
            <a:r>
              <a:rPr lang="cs-CZ" sz="2600" i="1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59185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Emoce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844824"/>
            <a:ext cx="7200800" cy="4320480"/>
          </a:xfrm>
        </p:spPr>
        <p:txBody>
          <a:bodyPr>
            <a:normAutofit lnSpcReduction="10000"/>
          </a:bodyPr>
          <a:lstStyle/>
          <a:p>
            <a:r>
              <a:rPr lang="cs-CZ" sz="2600" dirty="0" smtClean="0">
                <a:solidFill>
                  <a:srgbClr val="000000"/>
                </a:solidFill>
              </a:rPr>
              <a:t>Emoce ovlivňují naše chování.</a:t>
            </a:r>
          </a:p>
          <a:p>
            <a:endParaRPr lang="cs-CZ" sz="800" dirty="0" smtClean="0">
              <a:solidFill>
                <a:srgbClr val="000000"/>
              </a:solidFill>
            </a:endParaRPr>
          </a:p>
          <a:p>
            <a:r>
              <a:rPr lang="cs-CZ" sz="2600" dirty="0" smtClean="0">
                <a:solidFill>
                  <a:srgbClr val="000000"/>
                </a:solidFill>
              </a:rPr>
              <a:t>Emoce ovlivňují náš imunitní systém.</a:t>
            </a:r>
          </a:p>
          <a:p>
            <a:endParaRPr lang="cs-CZ" sz="800" dirty="0" smtClean="0">
              <a:solidFill>
                <a:srgbClr val="000000"/>
              </a:solidFill>
            </a:endParaRPr>
          </a:p>
          <a:p>
            <a:r>
              <a:rPr lang="cs-CZ" sz="2600" dirty="0" smtClean="0">
                <a:solidFill>
                  <a:srgbClr val="000000"/>
                </a:solidFill>
              </a:rPr>
              <a:t>STRES → produkce kortikoidů </a:t>
            </a:r>
            <a:r>
              <a:rPr lang="cs-CZ" sz="2600" dirty="0" smtClean="0">
                <a:solidFill>
                  <a:srgbClr val="000000"/>
                </a:solidFill>
                <a:latin typeface="Garamond"/>
              </a:rPr>
              <a:t>→</a:t>
            </a:r>
            <a:r>
              <a:rPr lang="cs-CZ" sz="2600" dirty="0" smtClean="0">
                <a:solidFill>
                  <a:srgbClr val="000000"/>
                </a:solidFill>
              </a:rPr>
              <a:t> narušení rovnováhy organismu </a:t>
            </a:r>
            <a:r>
              <a:rPr lang="cs-CZ" sz="2600" dirty="0" smtClean="0">
                <a:solidFill>
                  <a:srgbClr val="000000"/>
                </a:solidFill>
                <a:latin typeface="Garamond"/>
              </a:rPr>
              <a:t>→</a:t>
            </a:r>
            <a:r>
              <a:rPr lang="cs-CZ" sz="2600" dirty="0" smtClean="0">
                <a:solidFill>
                  <a:srgbClr val="000000"/>
                </a:solidFill>
              </a:rPr>
              <a:t> </a:t>
            </a:r>
            <a:r>
              <a:rPr lang="cs-CZ" b="1" dirty="0" smtClean="0">
                <a:solidFill>
                  <a:srgbClr val="000000"/>
                </a:solidFill>
              </a:rPr>
              <a:t>psychosomatické onemocnění</a:t>
            </a:r>
            <a:r>
              <a:rPr lang="cs-CZ" sz="2600" dirty="0" smtClean="0">
                <a:solidFill>
                  <a:srgbClr val="000000"/>
                </a:solidFill>
              </a:rPr>
              <a:t>.</a:t>
            </a:r>
          </a:p>
          <a:p>
            <a:endParaRPr lang="cs-CZ" sz="2000" dirty="0"/>
          </a:p>
          <a:p>
            <a:r>
              <a:rPr lang="cs-CZ" sz="2600" dirty="0" smtClean="0">
                <a:solidFill>
                  <a:srgbClr val="FF0000"/>
                </a:solidFill>
              </a:rPr>
              <a:t>RELAXACE</a:t>
            </a:r>
          </a:p>
          <a:p>
            <a:r>
              <a:rPr lang="cs-CZ" sz="2600" dirty="0" smtClean="0">
                <a:solidFill>
                  <a:srgbClr val="FF0000"/>
                </a:solidFill>
              </a:rPr>
              <a:t>PRÁCE S EMOCEMI </a:t>
            </a:r>
            <a:r>
              <a:rPr lang="cs-CZ" sz="2600" dirty="0" smtClean="0">
                <a:solidFill>
                  <a:srgbClr val="000000"/>
                </a:solidFill>
              </a:rPr>
              <a:t>(kontrola, ovládání, sebepoznání, terapie). </a:t>
            </a:r>
            <a:endParaRPr lang="cs-CZ" sz="2600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900"/>
          <a:stretch/>
        </p:blipFill>
        <p:spPr bwMode="auto">
          <a:xfrm>
            <a:off x="7452320" y="692696"/>
            <a:ext cx="983985" cy="158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24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1412776"/>
            <a:ext cx="7315200" cy="715962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1700808"/>
            <a:ext cx="7315200" cy="4191000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Psychologické 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000000"/>
                </a:solidFill>
              </a:rPr>
              <a:t>= </a:t>
            </a:r>
            <a:r>
              <a:rPr lang="cs-CZ" dirty="0" smtClean="0">
                <a:solidFill>
                  <a:srgbClr val="000000"/>
                </a:solidFill>
              </a:rPr>
              <a:t>(vnitřní) týkající se duševních dějů</a:t>
            </a:r>
          </a:p>
          <a:p>
            <a:endParaRPr lang="cs-CZ" b="1" dirty="0" smtClean="0">
              <a:solidFill>
                <a:srgbClr val="000000"/>
              </a:solidFill>
            </a:endParaRPr>
          </a:p>
          <a:p>
            <a:r>
              <a:rPr lang="cs-CZ" b="1" dirty="0" smtClean="0">
                <a:solidFill>
                  <a:srgbClr val="000000"/>
                </a:solidFill>
              </a:rPr>
              <a:t>Aspekty 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000000"/>
                </a:solidFill>
              </a:rPr>
              <a:t>= </a:t>
            </a:r>
            <a:r>
              <a:rPr lang="cs-CZ" dirty="0" smtClean="0">
                <a:solidFill>
                  <a:srgbClr val="000000"/>
                </a:solidFill>
              </a:rPr>
              <a:t>úhly pohledu</a:t>
            </a:r>
          </a:p>
          <a:p>
            <a:endParaRPr lang="cs-CZ" b="1" dirty="0" smtClean="0">
              <a:solidFill>
                <a:srgbClr val="000000"/>
              </a:solidFill>
            </a:endParaRPr>
          </a:p>
          <a:p>
            <a:r>
              <a:rPr lang="cs-CZ" b="1" dirty="0" smtClean="0">
                <a:solidFill>
                  <a:srgbClr val="000000"/>
                </a:solidFill>
              </a:rPr>
              <a:t>Zdraví 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000000"/>
                </a:solidFill>
              </a:rPr>
              <a:t>= ……….</a:t>
            </a:r>
            <a:endParaRPr lang="cs-CZ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92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39629"/>
            <a:ext cx="6965245" cy="1202485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Chování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2132856"/>
            <a:ext cx="6687845" cy="3974040"/>
          </a:xfrm>
        </p:spPr>
        <p:txBody>
          <a:bodyPr>
            <a:normAutofit/>
          </a:bodyPr>
          <a:lstStyle/>
          <a:p>
            <a:r>
              <a:rPr lang="cs-CZ" sz="2600" dirty="0" smtClean="0">
                <a:solidFill>
                  <a:srgbClr val="000000"/>
                </a:solidFill>
              </a:rPr>
              <a:t>Chování ovlivňuje naše emoce a tím může napomáhat větší životní spokojenosti. </a:t>
            </a:r>
          </a:p>
          <a:p>
            <a:endParaRPr lang="cs-CZ" sz="800" dirty="0"/>
          </a:p>
          <a:p>
            <a:r>
              <a:rPr lang="cs-CZ" sz="2600" dirty="0" smtClean="0">
                <a:solidFill>
                  <a:srgbClr val="FF0000"/>
                </a:solidFill>
              </a:rPr>
              <a:t>POHYB </a:t>
            </a:r>
          </a:p>
          <a:p>
            <a:r>
              <a:rPr lang="cs-CZ" sz="2600" dirty="0" smtClean="0">
                <a:solidFill>
                  <a:srgbClr val="FF0000"/>
                </a:solidFill>
              </a:rPr>
              <a:t>RELAXACE </a:t>
            </a:r>
            <a:r>
              <a:rPr lang="cs-CZ" sz="2600" dirty="0" smtClean="0">
                <a:solidFill>
                  <a:srgbClr val="000000"/>
                </a:solidFill>
              </a:rPr>
              <a:t>(aktivní, pasivní)</a:t>
            </a:r>
          </a:p>
          <a:p>
            <a:r>
              <a:rPr lang="cs-CZ" sz="2600" dirty="0" smtClean="0">
                <a:solidFill>
                  <a:srgbClr val="FF0000"/>
                </a:solidFill>
              </a:rPr>
              <a:t>ŽIVOTOSPRÁVA</a:t>
            </a:r>
          </a:p>
          <a:p>
            <a:r>
              <a:rPr lang="cs-CZ" sz="2600" dirty="0" smtClean="0">
                <a:solidFill>
                  <a:srgbClr val="FF0000"/>
                </a:solidFill>
              </a:rPr>
              <a:t>VYHLEDÁVÁNÍ INFORMACÍ</a:t>
            </a:r>
          </a:p>
          <a:p>
            <a:r>
              <a:rPr lang="cs-CZ" sz="2600" dirty="0" smtClean="0">
                <a:solidFill>
                  <a:srgbClr val="FF0000"/>
                </a:solidFill>
              </a:rPr>
              <a:t>VYHÝBÁNÍ SE RIZIKŮM…</a:t>
            </a:r>
            <a:endParaRPr lang="cs-CZ" sz="2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272" y="614775"/>
            <a:ext cx="1575618" cy="156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44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803679" cy="1371600"/>
          </a:xfrm>
        </p:spPr>
        <p:txBody>
          <a:bodyPr/>
          <a:lstStyle/>
          <a:p>
            <a:pPr algn="r"/>
            <a:r>
              <a:rPr lang="cs-CZ" dirty="0" smtClean="0">
                <a:solidFill>
                  <a:srgbClr val="000000"/>
                </a:solidFill>
              </a:rPr>
              <a:t>Co je to zdraví ?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1340768"/>
            <a:ext cx="7919392" cy="4916760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4000" i="1" dirty="0" smtClean="0">
                <a:solidFill>
                  <a:srgbClr val="000000"/>
                </a:solidFill>
              </a:rPr>
              <a:t>„Zdraví znamená různým lidem dosti odlišnou věc. Existuje totiž mnoho různých teorií zdraví a idejí, které se k tomuto pojmu vztahují.“</a:t>
            </a:r>
          </a:p>
          <a:p>
            <a:pPr marL="0" indent="0" algn="r">
              <a:buNone/>
            </a:pPr>
            <a:r>
              <a:rPr lang="cs-CZ" dirty="0" smtClean="0">
                <a:solidFill>
                  <a:srgbClr val="000000"/>
                </a:solidFill>
              </a:rPr>
              <a:t>D. </a:t>
            </a:r>
            <a:r>
              <a:rPr lang="cs-CZ" dirty="0" err="1" smtClean="0">
                <a:solidFill>
                  <a:srgbClr val="000000"/>
                </a:solidFill>
              </a:rPr>
              <a:t>Seedhouse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601273" cy="1371600"/>
          </a:xfrm>
        </p:spPr>
        <p:txBody>
          <a:bodyPr>
            <a:normAutofit fontScale="90000"/>
          </a:bodyPr>
          <a:lstStyle/>
          <a:p>
            <a:pPr algn="r"/>
            <a:r>
              <a:rPr lang="cs-CZ" dirty="0" smtClean="0">
                <a:solidFill>
                  <a:srgbClr val="000000"/>
                </a:solidFill>
              </a:rPr>
              <a:t>Co si lidé představují pod pojmem zdraví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628800"/>
            <a:ext cx="8208912" cy="5229200"/>
          </a:xfrm>
        </p:spPr>
        <p:txBody>
          <a:bodyPr>
            <a:noAutofit/>
          </a:bodyPr>
          <a:lstStyle/>
          <a:p>
            <a:r>
              <a:rPr lang="cs-CZ" sz="2400" b="1" dirty="0" smtClean="0">
                <a:solidFill>
                  <a:srgbClr val="000000"/>
                </a:solidFill>
              </a:rPr>
              <a:t>Lékař: </a:t>
            </a:r>
            <a:r>
              <a:rPr lang="cs-CZ" sz="2400" dirty="0" smtClean="0">
                <a:solidFill>
                  <a:srgbClr val="000000"/>
                </a:solidFill>
              </a:rPr>
              <a:t>pojem zdraví rozumí nepřítomnost nemoci, choroby či úrazu.</a:t>
            </a:r>
          </a:p>
          <a:p>
            <a:endParaRPr lang="cs-CZ" sz="1400" dirty="0" smtClean="0">
              <a:solidFill>
                <a:srgbClr val="000000"/>
              </a:solidFill>
            </a:endParaRPr>
          </a:p>
          <a:p>
            <a:r>
              <a:rPr lang="cs-CZ" sz="2400" b="1" dirty="0" smtClean="0">
                <a:solidFill>
                  <a:srgbClr val="000000"/>
                </a:solidFill>
              </a:rPr>
              <a:t>Sociolog: </a:t>
            </a:r>
            <a:r>
              <a:rPr lang="cs-CZ" sz="2400" dirty="0" smtClean="0">
                <a:solidFill>
                  <a:srgbClr val="000000"/>
                </a:solidFill>
              </a:rPr>
              <a:t>rozumí pojmem zdraví člověka, který je schopen dobře fungovat ve všech jemu příslušných sociálních rolích.</a:t>
            </a:r>
          </a:p>
          <a:p>
            <a:endParaRPr lang="cs-CZ" sz="1400" dirty="0" smtClean="0">
              <a:solidFill>
                <a:srgbClr val="000000"/>
              </a:solidFill>
            </a:endParaRPr>
          </a:p>
          <a:p>
            <a:r>
              <a:rPr lang="cs-CZ" sz="2400" b="1" dirty="0" smtClean="0">
                <a:solidFill>
                  <a:srgbClr val="000000"/>
                </a:solidFill>
              </a:rPr>
              <a:t>Humanista: </a:t>
            </a:r>
            <a:r>
              <a:rPr lang="cs-CZ" sz="2400" dirty="0" smtClean="0">
                <a:solidFill>
                  <a:srgbClr val="000000"/>
                </a:solidFill>
              </a:rPr>
              <a:t>slovy zdravý člověk označuje takového člověka, který je schopen pozitivně se vyrovnávat s životními úkoly, které se před ním naskytnou.</a:t>
            </a:r>
          </a:p>
          <a:p>
            <a:endParaRPr lang="cs-CZ" sz="1400" dirty="0" smtClean="0">
              <a:solidFill>
                <a:srgbClr val="000000"/>
              </a:solidFill>
            </a:endParaRPr>
          </a:p>
          <a:p>
            <a:r>
              <a:rPr lang="cs-CZ" sz="2400" b="1" dirty="0" smtClean="0">
                <a:solidFill>
                  <a:srgbClr val="000000"/>
                </a:solidFill>
              </a:rPr>
              <a:t>Idealista: </a:t>
            </a:r>
            <a:r>
              <a:rPr lang="cs-CZ" sz="2400" dirty="0" smtClean="0">
                <a:solidFill>
                  <a:srgbClr val="000000"/>
                </a:solidFill>
              </a:rPr>
              <a:t>pod pojmem zdraví člověk si představuje člověka, kterému je dobře – tělesně, duševně, duchovně i sociálně.</a:t>
            </a:r>
            <a:endParaRPr lang="cs-CZ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12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4226" y="332656"/>
            <a:ext cx="6803679" cy="1371600"/>
          </a:xfrm>
        </p:spPr>
        <p:txBody>
          <a:bodyPr>
            <a:normAutofit fontScale="90000"/>
          </a:bodyPr>
          <a:lstStyle/>
          <a:p>
            <a:pPr algn="r"/>
            <a:r>
              <a:rPr lang="cs-CZ" dirty="0" smtClean="0">
                <a:solidFill>
                  <a:srgbClr val="000000"/>
                </a:solidFill>
              </a:rPr>
              <a:t>Zdraví jako prostředek k dosažení cíle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2027252"/>
            <a:ext cx="7764367" cy="4675704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</a:rPr>
              <a:t>a</a:t>
            </a:r>
            <a:r>
              <a:rPr lang="cs-CZ" sz="2400" dirty="0" smtClean="0">
                <a:solidFill>
                  <a:srgbClr val="000000"/>
                </a:solidFill>
              </a:rPr>
              <a:t> – zaměřenost lidského jednání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</a:rPr>
              <a:t>b</a:t>
            </a:r>
            <a:r>
              <a:rPr lang="cs-CZ" sz="2400" dirty="0" smtClean="0">
                <a:solidFill>
                  <a:srgbClr val="000000"/>
                </a:solidFill>
              </a:rPr>
              <a:t> -  cíl, který nás motivuje</a:t>
            </a:r>
            <a:endParaRPr lang="cs-CZ" sz="2400" dirty="0">
              <a:solidFill>
                <a:srgbClr val="000000"/>
              </a:solidFill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2915816" y="2924944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H="1">
            <a:off x="2663788" y="4653136"/>
            <a:ext cx="252028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2915816" y="4653136"/>
            <a:ext cx="252028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ál 11"/>
          <p:cNvSpPr/>
          <p:nvPr/>
        </p:nvSpPr>
        <p:spPr>
          <a:xfrm>
            <a:off x="2555776" y="2276872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3779912" y="3938056"/>
            <a:ext cx="246627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ál 14"/>
          <p:cNvSpPr/>
          <p:nvPr/>
        </p:nvSpPr>
        <p:spPr>
          <a:xfrm>
            <a:off x="6588224" y="3555478"/>
            <a:ext cx="864096" cy="809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louk 18"/>
          <p:cNvSpPr/>
          <p:nvPr/>
        </p:nvSpPr>
        <p:spPr>
          <a:xfrm>
            <a:off x="3275856" y="2780928"/>
            <a:ext cx="3474386" cy="576064"/>
          </a:xfrm>
          <a:prstGeom prst="arc">
            <a:avLst>
              <a:gd name="adj1" fmla="val 10905543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" name="Přímá spojnice 20"/>
          <p:cNvCxnSpPr>
            <a:stCxn id="19" idx="0"/>
          </p:cNvCxnSpPr>
          <p:nvPr/>
        </p:nvCxnSpPr>
        <p:spPr>
          <a:xfrm flipV="1">
            <a:off x="3304911" y="2780928"/>
            <a:ext cx="114961" cy="235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>
            <a:stCxn id="19" idx="0"/>
          </p:cNvCxnSpPr>
          <p:nvPr/>
        </p:nvCxnSpPr>
        <p:spPr>
          <a:xfrm>
            <a:off x="3304911" y="3016502"/>
            <a:ext cx="114961" cy="196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2339752" y="3555478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4860032" y="3995772"/>
            <a:ext cx="30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a</a:t>
            </a:r>
            <a:endParaRPr lang="cs-CZ" b="1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4860032" y="2348880"/>
            <a:ext cx="30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b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0775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4226" y="260648"/>
            <a:ext cx="6803679" cy="1371600"/>
          </a:xfrm>
        </p:spPr>
        <p:txBody>
          <a:bodyPr>
            <a:normAutofit/>
          </a:bodyPr>
          <a:lstStyle/>
          <a:p>
            <a:pPr algn="r"/>
            <a:r>
              <a:rPr lang="cs-CZ" dirty="0" smtClean="0">
                <a:solidFill>
                  <a:srgbClr val="000000"/>
                </a:solidFill>
              </a:rPr>
              <a:t>Zdraví jako cíl 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5095" y="2062733"/>
            <a:ext cx="8484447" cy="4675704"/>
          </a:xfrm>
        </p:spPr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</a:rPr>
              <a:t>a</a:t>
            </a:r>
            <a:r>
              <a:rPr lang="cs-CZ" sz="2400" dirty="0" smtClean="0">
                <a:solidFill>
                  <a:srgbClr val="000000"/>
                </a:solidFill>
              </a:rPr>
              <a:t> – směřování k hodnotám skrytým v pozadí námi sledovaných cílů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</a:rPr>
              <a:t>b</a:t>
            </a:r>
            <a:r>
              <a:rPr lang="cs-CZ" sz="2400" dirty="0" smtClean="0">
                <a:solidFill>
                  <a:srgbClr val="000000"/>
                </a:solidFill>
              </a:rPr>
              <a:t> -  hodnota v pozadí cílů našeho jednání, která dává tomuto jednání  smysl</a:t>
            </a:r>
            <a:endParaRPr lang="cs-CZ" sz="2400" dirty="0">
              <a:solidFill>
                <a:srgbClr val="000000"/>
              </a:solidFill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2550504" y="2924944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H="1">
            <a:off x="2303748" y="4646468"/>
            <a:ext cx="252028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2555776" y="4653136"/>
            <a:ext cx="252028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ál 11"/>
          <p:cNvSpPr/>
          <p:nvPr/>
        </p:nvSpPr>
        <p:spPr>
          <a:xfrm>
            <a:off x="2185273" y="2276872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2837845" y="3938056"/>
            <a:ext cx="159317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ál 14"/>
          <p:cNvSpPr/>
          <p:nvPr/>
        </p:nvSpPr>
        <p:spPr>
          <a:xfrm>
            <a:off x="4581001" y="3590959"/>
            <a:ext cx="864096" cy="809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louk 18"/>
          <p:cNvSpPr/>
          <p:nvPr/>
        </p:nvSpPr>
        <p:spPr>
          <a:xfrm>
            <a:off x="3816376" y="2826707"/>
            <a:ext cx="3474386" cy="576064"/>
          </a:xfrm>
          <a:prstGeom prst="arc">
            <a:avLst>
              <a:gd name="adj1" fmla="val 10905543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" name="Přímá spojnice 20"/>
          <p:cNvCxnSpPr>
            <a:stCxn id="19" idx="0"/>
          </p:cNvCxnSpPr>
          <p:nvPr/>
        </p:nvCxnSpPr>
        <p:spPr>
          <a:xfrm flipV="1">
            <a:off x="3845431" y="2826707"/>
            <a:ext cx="114961" cy="235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>
            <a:stCxn id="19" idx="0"/>
          </p:cNvCxnSpPr>
          <p:nvPr/>
        </p:nvCxnSpPr>
        <p:spPr>
          <a:xfrm>
            <a:off x="3845431" y="3062281"/>
            <a:ext cx="114961" cy="196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1943708" y="3555478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6291191" y="4158002"/>
            <a:ext cx="30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a</a:t>
            </a:r>
            <a:endParaRPr lang="cs-CZ" b="1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5400552" y="2353805"/>
            <a:ext cx="30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b</a:t>
            </a:r>
            <a:endParaRPr lang="cs-CZ" b="1" dirty="0"/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5652120" y="3995772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7596336" y="3590959"/>
            <a:ext cx="864096" cy="809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7347374" y="452733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HODNOTA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602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315200" cy="715962"/>
          </a:xfrm>
        </p:spPr>
        <p:txBody>
          <a:bodyPr/>
          <a:lstStyle/>
          <a:p>
            <a:pPr algn="r"/>
            <a:r>
              <a:rPr lang="cs-CZ" dirty="0" smtClean="0">
                <a:solidFill>
                  <a:srgbClr val="000000"/>
                </a:solidFill>
              </a:rPr>
              <a:t>Co může být zdraví?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988840"/>
            <a:ext cx="7315200" cy="464056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Stav</a:t>
            </a:r>
          </a:p>
          <a:p>
            <a:endParaRPr lang="cs-CZ" sz="1200" dirty="0" smtClean="0">
              <a:solidFill>
                <a:srgbClr val="000000"/>
              </a:solidFill>
            </a:endParaRPr>
          </a:p>
          <a:p>
            <a:r>
              <a:rPr lang="cs-CZ" dirty="0" smtClean="0">
                <a:solidFill>
                  <a:srgbClr val="000000"/>
                </a:solidFill>
              </a:rPr>
              <a:t>Energie</a:t>
            </a:r>
          </a:p>
          <a:p>
            <a:endParaRPr lang="cs-CZ" sz="1200" dirty="0" smtClean="0">
              <a:solidFill>
                <a:srgbClr val="000000"/>
              </a:solidFill>
            </a:endParaRPr>
          </a:p>
          <a:p>
            <a:r>
              <a:rPr lang="cs-CZ" dirty="0" smtClean="0">
                <a:solidFill>
                  <a:srgbClr val="000000"/>
                </a:solidFill>
              </a:rPr>
              <a:t>Schopnost adaptace</a:t>
            </a:r>
          </a:p>
          <a:p>
            <a:endParaRPr lang="cs-CZ" sz="1200" dirty="0" smtClean="0">
              <a:solidFill>
                <a:srgbClr val="000000"/>
              </a:solidFill>
            </a:endParaRPr>
          </a:p>
          <a:p>
            <a:r>
              <a:rPr lang="cs-CZ" dirty="0" smtClean="0">
                <a:solidFill>
                  <a:srgbClr val="000000"/>
                </a:solidFill>
              </a:rPr>
              <a:t>Schopnost plnit sociální role</a:t>
            </a:r>
          </a:p>
          <a:p>
            <a:endParaRPr lang="cs-CZ" sz="1800" dirty="0" smtClean="0">
              <a:solidFill>
                <a:srgbClr val="000000"/>
              </a:solidFill>
            </a:endParaRPr>
          </a:p>
          <a:p>
            <a:r>
              <a:rPr lang="cs-CZ" dirty="0" smtClean="0">
                <a:solidFill>
                  <a:srgbClr val="000000"/>
                </a:solidFill>
              </a:rPr>
              <a:t>Zdraví jako zboží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08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0"/>
            <a:ext cx="6803679" cy="137160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000000"/>
                </a:solidFill>
              </a:rPr>
              <a:t>Zdraví jako ideál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676456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 smtClean="0">
                <a:solidFill>
                  <a:schemeClr val="tx1"/>
                </a:solidFill>
              </a:rPr>
              <a:t>    </a:t>
            </a:r>
            <a:r>
              <a:rPr lang="cs-CZ" sz="2600" dirty="0" smtClean="0">
                <a:solidFill>
                  <a:srgbClr val="000000"/>
                </a:solidFill>
              </a:rPr>
              <a:t>Definice dle WHO (1964):</a:t>
            </a:r>
          </a:p>
          <a:p>
            <a:pPr marL="0" indent="0">
              <a:buNone/>
            </a:pPr>
            <a:endParaRPr lang="cs-CZ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2800" i="1" dirty="0" smtClean="0">
                <a:solidFill>
                  <a:srgbClr val="000000"/>
                </a:solidFill>
                <a:latin typeface="High Tower Text" pitchFamily="18" charset="0"/>
              </a:rPr>
              <a:t>Zdraví je stav, kdy je člověku naprosto dobře, a to jak fyzicky, tak psychicky i sociáln</a:t>
            </a:r>
            <a:r>
              <a:rPr lang="cs-CZ" sz="2800" i="1" dirty="0">
                <a:solidFill>
                  <a:srgbClr val="000000"/>
                </a:solidFill>
                <a:latin typeface="High Tower Text" pitchFamily="18" charset="0"/>
              </a:rPr>
              <a:t>ě</a:t>
            </a:r>
            <a:r>
              <a:rPr lang="cs-CZ" sz="2800" i="1" dirty="0" smtClean="0">
                <a:solidFill>
                  <a:srgbClr val="000000"/>
                </a:solidFill>
                <a:latin typeface="High Tower Text" pitchFamily="18" charset="0"/>
              </a:rPr>
              <a:t>. Není to jen nepřítomnost nemoci.</a:t>
            </a:r>
          </a:p>
          <a:p>
            <a:pPr marL="0" indent="0">
              <a:buNone/>
            </a:pPr>
            <a:endParaRPr lang="cs-CZ" sz="800" i="1" dirty="0" smtClean="0">
              <a:solidFill>
                <a:srgbClr val="000000"/>
              </a:solidFill>
              <a:latin typeface="High Tower Text" pitchFamily="18" charset="0"/>
            </a:endParaRPr>
          </a:p>
          <a:p>
            <a:pPr marL="0" indent="0">
              <a:buNone/>
            </a:pPr>
            <a:r>
              <a:rPr lang="cs-CZ" sz="2600" b="1" dirty="0" smtClean="0">
                <a:solidFill>
                  <a:srgbClr val="000000"/>
                </a:solidFill>
              </a:rPr>
              <a:t>+ </a:t>
            </a:r>
            <a:r>
              <a:rPr lang="cs-CZ" sz="2600" dirty="0">
                <a:solidFill>
                  <a:srgbClr val="000000"/>
                </a:solidFill>
              </a:rPr>
              <a:t>Z</a:t>
            </a:r>
            <a:r>
              <a:rPr lang="cs-CZ" sz="2600" dirty="0" smtClean="0">
                <a:solidFill>
                  <a:srgbClr val="000000"/>
                </a:solidFill>
              </a:rPr>
              <a:t>draví je víc než nepřítomnost nemoci.</a:t>
            </a:r>
          </a:p>
          <a:p>
            <a:pPr marL="0" indent="0">
              <a:buNone/>
            </a:pPr>
            <a:r>
              <a:rPr lang="cs-CZ" sz="2600" dirty="0">
                <a:solidFill>
                  <a:srgbClr val="000000"/>
                </a:solidFill>
              </a:rPr>
              <a:t> </a:t>
            </a:r>
            <a:r>
              <a:rPr lang="cs-CZ" sz="2600" dirty="0" smtClean="0">
                <a:solidFill>
                  <a:srgbClr val="000000"/>
                </a:solidFill>
              </a:rPr>
              <a:t>   Neomezuje se jen na fyzické zdraví.</a:t>
            </a:r>
          </a:p>
          <a:p>
            <a:pPr marL="0" indent="0">
              <a:buNone/>
            </a:pPr>
            <a:endParaRPr lang="cs-CZ" sz="2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2600" b="1" dirty="0" smtClean="0">
                <a:solidFill>
                  <a:srgbClr val="000000"/>
                </a:solidFill>
              </a:rPr>
              <a:t>- </a:t>
            </a:r>
            <a:r>
              <a:rPr lang="cs-CZ" sz="2600" dirty="0" smtClean="0">
                <a:solidFill>
                  <a:srgbClr val="000000"/>
                </a:solidFill>
              </a:rPr>
              <a:t>Opomíjí stav, kdy člověku není dobře (kvalitativní jev)</a:t>
            </a:r>
          </a:p>
          <a:p>
            <a:pPr marL="0" indent="0">
              <a:buNone/>
            </a:pPr>
            <a:r>
              <a:rPr lang="cs-CZ" sz="2600" dirty="0" smtClean="0">
                <a:solidFill>
                  <a:srgbClr val="000000"/>
                </a:solidFill>
              </a:rPr>
              <a:t>   Opomíjí duchovní oblast člověka.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591855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09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0"/>
            <a:ext cx="7344816" cy="1371600"/>
          </a:xfrm>
        </p:spPr>
        <p:txBody>
          <a:bodyPr/>
          <a:lstStyle/>
          <a:p>
            <a:pPr algn="r"/>
            <a:r>
              <a:rPr lang="cs-CZ" dirty="0" smtClean="0">
                <a:solidFill>
                  <a:srgbClr val="000000"/>
                </a:solidFill>
              </a:rPr>
              <a:t>Definice nemoci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844824"/>
            <a:ext cx="73152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 smtClean="0">
                <a:solidFill>
                  <a:srgbClr val="000000"/>
                </a:solidFill>
              </a:rPr>
              <a:t>= stav</a:t>
            </a:r>
          </a:p>
          <a:p>
            <a:pPr marL="0" indent="0">
              <a:buNone/>
            </a:pPr>
            <a:endParaRPr lang="cs-CZ" sz="1800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cs-CZ" sz="3000" dirty="0" smtClean="0">
                <a:solidFill>
                  <a:srgbClr val="000000"/>
                </a:solidFill>
              </a:rPr>
              <a:t>„Souhrn reakcí organismu na poruchu rovnováhy mezi ním a prostředím“ 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0000"/>
                </a:solidFill>
              </a:rPr>
              <a:t>d</a:t>
            </a:r>
            <a:r>
              <a:rPr lang="cs-CZ" sz="2000" dirty="0" smtClean="0">
                <a:solidFill>
                  <a:srgbClr val="000000"/>
                </a:solidFill>
              </a:rPr>
              <a:t>efinice WHO</a:t>
            </a:r>
            <a:endParaRPr lang="cs-CZ" sz="200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49080"/>
            <a:ext cx="3823676" cy="230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55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808080"/>
      </a:dk1>
      <a:lt1>
        <a:srgbClr val="FFFFFF"/>
      </a:lt1>
      <a:dk2>
        <a:srgbClr val="FFFFFF"/>
      </a:dk2>
      <a:lt2>
        <a:srgbClr val="0120BD"/>
      </a:lt2>
      <a:accent1>
        <a:srgbClr val="C300E6"/>
      </a:accent1>
      <a:accent2>
        <a:srgbClr val="F96F1C"/>
      </a:accent2>
      <a:accent3>
        <a:srgbClr val="FFFFFF"/>
      </a:accent3>
      <a:accent4>
        <a:srgbClr val="6C6C6C"/>
      </a:accent4>
      <a:accent5>
        <a:srgbClr val="DEAAF0"/>
      </a:accent5>
      <a:accent6>
        <a:srgbClr val="E26418"/>
      </a:accent6>
      <a:hlink>
        <a:srgbClr val="FFBF07"/>
      </a:hlink>
      <a:folHlink>
        <a:srgbClr val="5F5F5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</TotalTime>
  <Words>659</Words>
  <Application>Microsoft Office PowerPoint</Application>
  <PresentationFormat>Předvádění na obrazovce (4:3)</PresentationFormat>
  <Paragraphs>160</Paragraphs>
  <Slides>20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powerpoint-template</vt:lpstr>
      <vt:lpstr>Psychologické aspekty zdraví</vt:lpstr>
      <vt:lpstr>Prezentace aplikace PowerPoint</vt:lpstr>
      <vt:lpstr>Co je to zdraví ?</vt:lpstr>
      <vt:lpstr>Co si lidé představují pod pojmem zdraví</vt:lpstr>
      <vt:lpstr>Zdraví jako prostředek k dosažení cíle</vt:lpstr>
      <vt:lpstr>Zdraví jako cíl </vt:lpstr>
      <vt:lpstr>Co může být zdraví?</vt:lpstr>
      <vt:lpstr>Zdraví jako ideál</vt:lpstr>
      <vt:lpstr>Definice nemoci</vt:lpstr>
      <vt:lpstr>Choroba x nemoc</vt:lpstr>
      <vt:lpstr>Psychologie zdraví</vt:lpstr>
      <vt:lpstr>Proč vznikla Ψ zdraví?</vt:lpstr>
      <vt:lpstr>Hlavní charakteristiky Ψ zdraví</vt:lpstr>
      <vt:lpstr>Využití poznatků Ψ zdraví při práci s lidmi </vt:lpstr>
      <vt:lpstr>Psychohygiena</vt:lpstr>
      <vt:lpstr>Psychologická složka osobnosti a její vztah ke zdraví</vt:lpstr>
      <vt:lpstr>Fungování psychických dějů</vt:lpstr>
      <vt:lpstr>Myšlení</vt:lpstr>
      <vt:lpstr>Emoce</vt:lpstr>
      <vt:lpstr>Chování</vt:lpstr>
    </vt:vector>
  </TitlesOfParts>
  <Company>upol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Celostní přístupy k člověku</dc:title>
  <dc:creator>verushka</dc:creator>
  <cp:lastModifiedBy>fujitsu</cp:lastModifiedBy>
  <cp:revision>44</cp:revision>
  <cp:lastPrinted>2013-02-18T19:08:46Z</cp:lastPrinted>
  <dcterms:created xsi:type="dcterms:W3CDTF">2012-10-09T10:51:43Z</dcterms:created>
  <dcterms:modified xsi:type="dcterms:W3CDTF">2014-09-25T20:05:20Z</dcterms:modified>
</cp:coreProperties>
</file>