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2" r:id="rId4"/>
    <p:sldId id="265" r:id="rId5"/>
    <p:sldId id="261" r:id="rId6"/>
    <p:sldId id="274" r:id="rId7"/>
    <p:sldId id="259" r:id="rId8"/>
    <p:sldId id="263" r:id="rId9"/>
    <p:sldId id="275" r:id="rId10"/>
    <p:sldId id="264" r:id="rId11"/>
    <p:sldId id="266" r:id="rId12"/>
    <p:sldId id="267" r:id="rId13"/>
    <p:sldId id="268" r:id="rId14"/>
    <p:sldId id="269" r:id="rId15"/>
    <p:sldId id="272" r:id="rId16"/>
    <p:sldId id="273" r:id="rId17"/>
    <p:sldId id="271" r:id="rId18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52" autoAdjust="0"/>
  </p:normalViewPr>
  <p:slideViewPr>
    <p:cSldViewPr>
      <p:cViewPr>
        <p:scale>
          <a:sx n="70" d="100"/>
          <a:sy n="70" d="100"/>
        </p:scale>
        <p:origin x="-137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C8D17-F539-4F49-9B25-ED86ADAF73CA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1E66F-49C7-44E2-90E6-AB84D18B9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418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486FB-0B11-4CFF-94D0-1A370C0E173B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03019-02CE-4BC6-8335-CADF5576D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50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Friedman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Rosenman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začali v roce 1960 ověřovat hypotézu, že  chování typu A je rizikovým faktorem kardiovaskulárních onemocnění.   Sledovali víc než 3 400 zdravých mužů střední sociální třídy v San Francisku –(Western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Collaborative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Study,WCGS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u kterých sledovali hladinu cholesterolu, způsob stravování, kouření, anamnézu zdravotního stavu a pomocí strukturovaného interview také typ chování A. Po osmi letech porovnávali výskyt kardiovaskulárních chorob u mužů s chováním typu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typu B. Výsledky studie vyzněly v tom smyslu, že u mužů s typem chování A se rychleji vyvinou příznaky poškození srdečních cév a hrozí dříve infarkt myokardu. I při důkladnosti studie však ji někteří vědečtí pracovníci zpochybňovali, protože byla řízena stejnými pracovníky, kteří objevili chování typu 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03019-02CE-4BC6-8335-CADF5576DAF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9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A9A966-AF54-40F2-8819-BB20BC294A68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54803A1-50C8-4D48-8460-C951E5C89DB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99992" y="2708476"/>
            <a:ext cx="3744415" cy="1080564"/>
          </a:xfrm>
        </p:spPr>
        <p:txBody>
          <a:bodyPr>
            <a:normAutofit/>
          </a:bodyPr>
          <a:lstStyle/>
          <a:p>
            <a:pPr algn="ctr"/>
            <a:r>
              <a:rPr lang="cs-CZ" sz="5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</a:t>
            </a:r>
            <a:endParaRPr lang="cs-CZ" sz="5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99993" y="3861048"/>
            <a:ext cx="3816424" cy="1820661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její vztah ke zdraví</a:t>
            </a:r>
            <a:endParaRPr lang="cs-CZ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0648"/>
            <a:ext cx="24479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14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024744" cy="11430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7776864" cy="4824536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Lidé, kteří mají sklon prožívat více negativní emoce.</a:t>
            </a:r>
          </a:p>
          <a:p>
            <a:endParaRPr lang="cs-CZ" sz="1700" dirty="0" smtClean="0"/>
          </a:p>
          <a:p>
            <a:r>
              <a:rPr lang="cs-CZ" sz="2600" dirty="0" smtClean="0"/>
              <a:t>Porucha </a:t>
            </a:r>
            <a:r>
              <a:rPr lang="cs-CZ" sz="2600" dirty="0" smtClean="0"/>
              <a:t>sebehodnocení.</a:t>
            </a:r>
          </a:p>
          <a:p>
            <a:endParaRPr lang="cs-CZ" sz="2600" dirty="0" smtClean="0"/>
          </a:p>
          <a:p>
            <a:r>
              <a:rPr lang="cs-CZ" sz="2600" dirty="0" smtClean="0"/>
              <a:t>Snížená schopnost zvládat </a:t>
            </a:r>
            <a:r>
              <a:rPr lang="cs-CZ" sz="2600" dirty="0" smtClean="0"/>
              <a:t>zátěž.</a:t>
            </a:r>
            <a:endParaRPr lang="cs-CZ" sz="2600" dirty="0" smtClean="0"/>
          </a:p>
          <a:p>
            <a:endParaRPr lang="cs-CZ" sz="1700" dirty="0"/>
          </a:p>
          <a:p>
            <a:r>
              <a:rPr lang="cs-CZ" sz="2600" dirty="0" smtClean="0"/>
              <a:t>Tito lidé se brání </a:t>
            </a:r>
            <a:r>
              <a:rPr lang="cs-CZ" sz="2600" dirty="0"/>
              <a:t>jakékoli podobě změny a dávají </a:t>
            </a:r>
            <a:r>
              <a:rPr lang="cs-CZ" sz="2600" dirty="0" smtClean="0"/>
              <a:t>přednost rutině</a:t>
            </a:r>
            <a:r>
              <a:rPr lang="cs-CZ" sz="2600" dirty="0" smtClean="0"/>
              <a:t>. </a:t>
            </a:r>
            <a:r>
              <a:rPr lang="cs-CZ" sz="2600" b="1" dirty="0" smtClean="0"/>
              <a:t>Rigidní rysy.</a:t>
            </a:r>
            <a:endParaRPr lang="cs-CZ" sz="2600" b="1" dirty="0" smtClean="0"/>
          </a:p>
          <a:p>
            <a:endParaRPr lang="cs-CZ" sz="1700" dirty="0" smtClean="0"/>
          </a:p>
          <a:p>
            <a:pPr marL="68580" indent="0">
              <a:buNone/>
            </a:pPr>
            <a:r>
              <a:rPr lang="cs-CZ" sz="2600" dirty="0"/>
              <a:t>Tyto osobnosti často vyrůstaly v sociálně izolované rodině.</a:t>
            </a:r>
          </a:p>
          <a:p>
            <a:pPr marL="68580" indent="0">
              <a:buNone/>
            </a:pPr>
            <a:endParaRPr lang="cs-CZ" sz="1700" dirty="0"/>
          </a:p>
          <a:p>
            <a:r>
              <a:rPr lang="cs-CZ" sz="2600" b="1" dirty="0" smtClean="0"/>
              <a:t>Depresivní </a:t>
            </a:r>
            <a:r>
              <a:rPr lang="cs-CZ" sz="2600" b="1" dirty="0"/>
              <a:t>osobnost</a:t>
            </a:r>
            <a:r>
              <a:rPr lang="cs-CZ" sz="26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7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6864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Rozdíly v přístupu ke krizi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511256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Julian Rotter</a:t>
            </a:r>
            <a:r>
              <a:rPr lang="cs-CZ" dirty="0" smtClean="0">
                <a:solidFill>
                  <a:srgbClr val="C00000"/>
                </a:solidFill>
              </a:rPr>
              <a:t>: </a:t>
            </a:r>
            <a:r>
              <a:rPr lang="cs-CZ" dirty="0" smtClean="0"/>
              <a:t> </a:t>
            </a:r>
            <a:r>
              <a:rPr lang="cs-CZ" dirty="0"/>
              <a:t>J</a:t>
            </a:r>
            <a:r>
              <a:rPr lang="cs-CZ" dirty="0" smtClean="0"/>
              <a:t>ak lidé přistupují k obtížím a různým problémům.    </a:t>
            </a:r>
            <a:r>
              <a:rPr lang="cs-CZ" dirty="0" smtClean="0">
                <a:latin typeface="Garamond"/>
              </a:rPr>
              <a:t>→ </a:t>
            </a:r>
            <a:r>
              <a:rPr lang="cs-CZ" dirty="0" smtClean="0"/>
              <a:t>(</a:t>
            </a:r>
            <a:r>
              <a:rPr lang="cs-CZ" i="1" dirty="0" smtClean="0"/>
              <a:t>LOC </a:t>
            </a:r>
            <a:r>
              <a:rPr lang="cs-CZ" i="1" dirty="0"/>
              <a:t>– </a:t>
            </a:r>
            <a:r>
              <a:rPr lang="cs-CZ" i="1" dirty="0" err="1"/>
              <a:t>locus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dirty="0"/>
              <a:t>)</a:t>
            </a:r>
            <a:endParaRPr lang="cs-CZ" dirty="0" smtClean="0"/>
          </a:p>
          <a:p>
            <a:pPr marL="68580" indent="0">
              <a:buNone/>
            </a:pPr>
            <a:endParaRPr lang="cs-CZ" sz="900" dirty="0" smtClean="0"/>
          </a:p>
          <a:p>
            <a:pPr marL="68580" indent="0">
              <a:buNone/>
            </a:pPr>
            <a:r>
              <a:rPr lang="cs-CZ" u="sng" dirty="0" smtClean="0"/>
              <a:t>2 přístupy</a:t>
            </a:r>
          </a:p>
          <a:p>
            <a:r>
              <a:rPr lang="cs-CZ" dirty="0"/>
              <a:t>l</a:t>
            </a:r>
            <a:r>
              <a:rPr lang="cs-CZ" dirty="0" smtClean="0"/>
              <a:t>idé s </a:t>
            </a:r>
            <a:r>
              <a:rPr lang="cs-CZ" b="1" dirty="0" smtClean="0"/>
              <a:t>vnitřním místem kontroly </a:t>
            </a:r>
            <a:endParaRPr lang="cs-CZ" dirty="0"/>
          </a:p>
          <a:p>
            <a:pPr marL="68580" indent="0">
              <a:buNone/>
            </a:pPr>
            <a:r>
              <a:rPr lang="cs-CZ" dirty="0" smtClean="0"/>
              <a:t>Vychází ze sebe, z vlastních schopností, možností a dovedností, ze své iniciativy.</a:t>
            </a:r>
          </a:p>
          <a:p>
            <a:endParaRPr lang="cs-CZ" sz="1300" dirty="0" smtClean="0"/>
          </a:p>
          <a:p>
            <a:r>
              <a:rPr lang="cs-CZ" dirty="0"/>
              <a:t>l</a:t>
            </a:r>
            <a:r>
              <a:rPr lang="cs-CZ" dirty="0" smtClean="0"/>
              <a:t>idé s </a:t>
            </a:r>
            <a:r>
              <a:rPr lang="cs-CZ" b="1" dirty="0" smtClean="0"/>
              <a:t>vnějším místem kontroly</a:t>
            </a:r>
          </a:p>
          <a:p>
            <a:pPr marL="68580" indent="0">
              <a:buNone/>
            </a:pPr>
            <a:r>
              <a:rPr lang="cs-CZ" dirty="0" smtClean="0"/>
              <a:t>Domnívají se, že situace se vyřeší sama v důsledku na nich nezávislé změny okolnosti. Iniciativa vzejde ze situace.</a:t>
            </a:r>
          </a:p>
          <a:p>
            <a:endParaRPr lang="cs-CZ" sz="1600" dirty="0"/>
          </a:p>
          <a:p>
            <a:pPr marL="68580" indent="0">
              <a:buNone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Mezi těmito dvěma extrémy se nachází každý z nás.</a:t>
            </a:r>
            <a:endParaRPr lang="cs-CZ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6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507" y="29397"/>
            <a:ext cx="7024744" cy="11430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 studie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828" y="1340768"/>
            <a:ext cx="7920880" cy="5341132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cs-CZ" sz="3100" dirty="0" smtClean="0"/>
              <a:t>Zvládání životních problémů obyvatel domova důchodců (1977).</a:t>
            </a:r>
          </a:p>
          <a:p>
            <a:endParaRPr lang="cs-CZ" sz="3100" dirty="0" smtClean="0"/>
          </a:p>
          <a:p>
            <a:r>
              <a:rPr lang="cs-CZ" sz="3100" dirty="0" smtClean="0"/>
              <a:t>Experimentální skup. – možnost volit si aktivitu</a:t>
            </a:r>
          </a:p>
          <a:p>
            <a:r>
              <a:rPr lang="cs-CZ" sz="3100" dirty="0" smtClean="0"/>
              <a:t>Kontrolní skup. – o aktivitách rozhodovalo vedení</a:t>
            </a:r>
          </a:p>
          <a:p>
            <a:endParaRPr lang="cs-CZ" dirty="0"/>
          </a:p>
          <a:p>
            <a:pPr marL="68580" indent="0">
              <a:buNone/>
            </a:pPr>
            <a:r>
              <a:rPr lang="cs-CZ" sz="2800" dirty="0" smtClean="0"/>
              <a:t>E. </a:t>
            </a:r>
            <a:r>
              <a:rPr lang="cs-CZ" sz="2800" dirty="0" smtClean="0">
                <a:latin typeface="Garamond"/>
              </a:rPr>
              <a:t>→  93 % obyvatel celkové zlepšení fyzického a psychického stavu.</a:t>
            </a:r>
          </a:p>
          <a:p>
            <a:pPr marL="68580" indent="0">
              <a:buNone/>
            </a:pPr>
            <a:r>
              <a:rPr lang="cs-CZ" sz="2800" dirty="0" smtClean="0">
                <a:latin typeface="Garamond"/>
              </a:rPr>
              <a:t>K. → 73 % obyvatel zhoršení celkového psychického stavu.</a:t>
            </a:r>
          </a:p>
          <a:p>
            <a:pPr marL="68580" indent="0">
              <a:buNone/>
            </a:pPr>
            <a:endParaRPr lang="cs-CZ" sz="1400" dirty="0" smtClean="0"/>
          </a:p>
          <a:p>
            <a:pPr marL="68580" indent="0">
              <a:buNone/>
            </a:pPr>
            <a:r>
              <a:rPr lang="cs-CZ" dirty="0" smtClean="0"/>
              <a:t>                               </a:t>
            </a:r>
            <a:r>
              <a:rPr lang="cs-CZ" sz="2800" dirty="0" smtClean="0"/>
              <a:t>Po 3 týdnech/ 18 měsících</a:t>
            </a:r>
            <a:endParaRPr lang="cs-CZ" sz="2800" dirty="0"/>
          </a:p>
          <a:p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            M </a:t>
            </a:r>
            <a:r>
              <a:rPr lang="cs-CZ" dirty="0"/>
              <a:t>  </a:t>
            </a:r>
            <a:r>
              <a:rPr lang="cs-CZ" dirty="0" smtClean="0"/>
              <a:t>     </a:t>
            </a:r>
            <a:r>
              <a:rPr lang="cs-CZ" sz="3100" dirty="0" smtClean="0">
                <a:solidFill>
                  <a:srgbClr val="C00000"/>
                </a:solidFill>
              </a:rPr>
              <a:t>Míra svobody a </a:t>
            </a:r>
            <a:r>
              <a:rPr lang="cs-CZ" sz="3100" dirty="0" err="1" smtClean="0">
                <a:solidFill>
                  <a:srgbClr val="C00000"/>
                </a:solidFill>
              </a:rPr>
              <a:t>odpověd</a:t>
            </a:r>
            <a:r>
              <a:rPr lang="cs-CZ" sz="3100" dirty="0" smtClean="0">
                <a:solidFill>
                  <a:srgbClr val="C00000"/>
                </a:solidFill>
              </a:rPr>
              <a:t>-</a:t>
            </a:r>
          </a:p>
          <a:p>
            <a:r>
              <a:rPr lang="cs-CZ" sz="3100" dirty="0" smtClean="0">
                <a:solidFill>
                  <a:srgbClr val="C00000"/>
                </a:solidFill>
              </a:rPr>
              <a:t>                      </a:t>
            </a:r>
            <a:r>
              <a:rPr lang="cs-CZ" sz="3100" dirty="0" err="1" smtClean="0">
                <a:solidFill>
                  <a:srgbClr val="C00000"/>
                </a:solidFill>
              </a:rPr>
              <a:t>nosti</a:t>
            </a:r>
            <a:r>
              <a:rPr lang="cs-CZ" sz="3100" dirty="0" smtClean="0">
                <a:solidFill>
                  <a:srgbClr val="C00000"/>
                </a:solidFill>
              </a:rPr>
              <a:t> je přímo úměrná </a:t>
            </a:r>
          </a:p>
          <a:p>
            <a:r>
              <a:rPr lang="cs-CZ" sz="3100" dirty="0" smtClean="0">
                <a:solidFill>
                  <a:srgbClr val="C00000"/>
                </a:solidFill>
              </a:rPr>
              <a:t>                         zdravotnímu stavu!</a:t>
            </a:r>
            <a:endParaRPr lang="cs-CZ" sz="3100" dirty="0">
              <a:solidFill>
                <a:srgbClr val="C00000"/>
              </a:solidFill>
            </a:endParaRPr>
          </a:p>
          <a:p>
            <a:r>
              <a:rPr lang="cs-CZ" dirty="0" smtClean="0"/>
              <a:t>          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62" y="4409378"/>
            <a:ext cx="1864790" cy="205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2"/>
          <a:stretch/>
        </p:blipFill>
        <p:spPr bwMode="auto">
          <a:xfrm>
            <a:off x="6732240" y="4609217"/>
            <a:ext cx="1908051" cy="182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9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7024744" cy="1143000"/>
          </a:xfrm>
        </p:spPr>
        <p:txBody>
          <a:bodyPr>
            <a:normAutofit/>
          </a:bodyPr>
          <a:lstStyle/>
          <a:p>
            <a:r>
              <a:rPr lang="cs-CZ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Resilience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47260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 doslova </a:t>
            </a:r>
            <a:r>
              <a:rPr lang="cs-CZ" sz="2800" b="1" i="1" dirty="0">
                <a:solidFill>
                  <a:srgbClr val="C00000"/>
                </a:solidFill>
              </a:rPr>
              <a:t>pružnost</a:t>
            </a:r>
            <a:r>
              <a:rPr lang="cs-CZ" sz="2800" b="1" i="1" dirty="0"/>
              <a:t> </a:t>
            </a:r>
            <a:r>
              <a:rPr lang="cs-CZ" sz="2800" dirty="0"/>
              <a:t>(schopnost rychle se vzpamatovávat)</a:t>
            </a:r>
            <a:endParaRPr lang="cs-CZ" sz="2800" dirty="0" smtClean="0"/>
          </a:p>
          <a:p>
            <a:r>
              <a:rPr lang="cs-CZ" sz="2800" dirty="0" smtClean="0"/>
              <a:t> Osobnostní charakteristika typu „</a:t>
            </a:r>
            <a:r>
              <a:rPr lang="cs-CZ" sz="2800" i="1" dirty="0" smtClean="0"/>
              <a:t>Nedat se a bojovat s těžkostí</a:t>
            </a:r>
            <a:r>
              <a:rPr lang="cs-CZ" sz="2800" dirty="0" smtClean="0"/>
              <a:t>“</a:t>
            </a:r>
          </a:p>
          <a:p>
            <a:r>
              <a:rPr lang="cs-CZ" sz="2800" dirty="0" smtClean="0"/>
              <a:t> V češtině používáme termín „</a:t>
            </a:r>
            <a:r>
              <a:rPr lang="cs-CZ" sz="2800" b="1" i="1" dirty="0" smtClean="0"/>
              <a:t>nezdolnost</a:t>
            </a:r>
            <a:r>
              <a:rPr lang="cs-CZ" sz="2800" dirty="0" smtClean="0"/>
              <a:t>“</a:t>
            </a:r>
          </a:p>
          <a:p>
            <a:pPr marL="68580" indent="0">
              <a:buNone/>
            </a:pPr>
            <a:endParaRPr lang="cs-CZ" sz="1500" dirty="0"/>
          </a:p>
          <a:p>
            <a:pPr marL="68580" indent="0" algn="ctr">
              <a:buNone/>
            </a:pPr>
            <a:r>
              <a:rPr lang="cs-CZ" sz="2800" u="sng" dirty="0" smtClean="0"/>
              <a:t>Charakteristiky </a:t>
            </a:r>
            <a:r>
              <a:rPr lang="cs-CZ" sz="2800" u="sng" dirty="0" err="1" smtClean="0"/>
              <a:t>resilientního</a:t>
            </a:r>
            <a:r>
              <a:rPr lang="cs-CZ" sz="2800" u="sng" dirty="0" smtClean="0"/>
              <a:t> člověka</a:t>
            </a:r>
            <a:r>
              <a:rPr lang="cs-CZ" sz="2800" dirty="0" smtClean="0"/>
              <a:t>:</a:t>
            </a:r>
          </a:p>
          <a:p>
            <a:endParaRPr lang="cs-CZ" sz="1000" dirty="0"/>
          </a:p>
          <a:p>
            <a:r>
              <a:rPr lang="cs-CZ" sz="2800" dirty="0" smtClean="0"/>
              <a:t>  autonomie</a:t>
            </a:r>
          </a:p>
          <a:p>
            <a:r>
              <a:rPr lang="cs-CZ" sz="2800" dirty="0" smtClean="0"/>
              <a:t>  schopnost požádat o pomoc druhé lidi v        těžkých situacích </a:t>
            </a:r>
          </a:p>
          <a:p>
            <a:r>
              <a:rPr lang="cs-CZ" sz="2800" dirty="0" smtClean="0"/>
              <a:t>  dobrá komunikace </a:t>
            </a:r>
          </a:p>
          <a:p>
            <a:r>
              <a:rPr lang="cs-CZ" sz="2800" dirty="0" smtClean="0"/>
              <a:t>  vysoké sebehodnocení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93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-1911"/>
            <a:ext cx="7024744" cy="1143000"/>
          </a:xfrm>
        </p:spPr>
        <p:txBody>
          <a:bodyPr>
            <a:normAutofit/>
          </a:bodyPr>
          <a:lstStyle/>
          <a:p>
            <a:r>
              <a:rPr lang="cs-CZ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Hardiness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968552"/>
          </a:xfrm>
        </p:spPr>
        <p:txBody>
          <a:bodyPr>
            <a:noAutofit/>
          </a:bodyPr>
          <a:lstStyle/>
          <a:p>
            <a:r>
              <a:rPr lang="cs-CZ" sz="2600" dirty="0" smtClean="0"/>
              <a:t>Doslova </a:t>
            </a:r>
            <a:r>
              <a:rPr lang="cs-CZ" sz="2600" b="1" i="1" dirty="0" smtClean="0">
                <a:solidFill>
                  <a:srgbClr val="C00000"/>
                </a:solidFill>
              </a:rPr>
              <a:t>osobnostní tvrdost</a:t>
            </a:r>
          </a:p>
          <a:p>
            <a:pPr marL="68580" indent="0">
              <a:buNone/>
            </a:pPr>
            <a:endParaRPr lang="cs-CZ" sz="1200" b="1" i="1" dirty="0" smtClean="0">
              <a:solidFill>
                <a:srgbClr val="C00000"/>
              </a:solidFill>
            </a:endParaRPr>
          </a:p>
          <a:p>
            <a:pPr marL="68580" indent="0">
              <a:buNone/>
            </a:pPr>
            <a:r>
              <a:rPr lang="cs-CZ" sz="2600" u="sng" dirty="0" smtClean="0">
                <a:solidFill>
                  <a:schemeClr val="tx1"/>
                </a:solidFill>
              </a:rPr>
              <a:t>Tři charakteristiky:</a:t>
            </a:r>
          </a:p>
          <a:p>
            <a:pPr marL="68580" indent="0">
              <a:buNone/>
            </a:pPr>
            <a:endParaRPr lang="cs-CZ" sz="800" b="1" i="1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Osoba věří, že je schopna řídit, </a:t>
            </a:r>
            <a:r>
              <a:rPr lang="cs-CZ" sz="2600" b="1" dirty="0" smtClean="0">
                <a:solidFill>
                  <a:schemeClr val="tx1"/>
                </a:solidFill>
              </a:rPr>
              <a:t>kontrolovat dění.</a:t>
            </a:r>
          </a:p>
          <a:p>
            <a:endParaRPr lang="cs-CZ" sz="800" b="1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cs-CZ" sz="400" dirty="0" smtClean="0">
              <a:solidFill>
                <a:schemeClr val="tx1"/>
              </a:solidFill>
            </a:endParaRPr>
          </a:p>
          <a:p>
            <a:r>
              <a:rPr lang="cs-CZ" sz="2600" b="1" dirty="0" smtClean="0">
                <a:solidFill>
                  <a:schemeClr val="tx1"/>
                </a:solidFill>
              </a:rPr>
              <a:t>Oddanost</a:t>
            </a:r>
            <a:r>
              <a:rPr lang="cs-CZ" sz="2600" dirty="0" smtClean="0">
                <a:solidFill>
                  <a:schemeClr val="tx1"/>
                </a:solidFill>
              </a:rPr>
              <a:t> (do jaké míry se člověk ztotožňuje s tím, co dělá).</a:t>
            </a:r>
          </a:p>
          <a:p>
            <a:endParaRPr lang="cs-CZ" sz="8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cs-CZ" sz="4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Chápání těžkých situací jako </a:t>
            </a:r>
            <a:r>
              <a:rPr lang="cs-CZ" sz="2600" b="1" dirty="0" smtClean="0">
                <a:solidFill>
                  <a:schemeClr val="tx1"/>
                </a:solidFill>
              </a:rPr>
              <a:t>výzev</a:t>
            </a:r>
            <a:r>
              <a:rPr lang="cs-CZ" sz="2600" dirty="0" smtClean="0">
                <a:solidFill>
                  <a:schemeClr val="tx1"/>
                </a:solidFill>
              </a:rPr>
              <a:t> k boji.</a:t>
            </a: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cs-CZ" sz="2600" dirty="0" smtClean="0">
                <a:solidFill>
                  <a:schemeClr val="tx1"/>
                </a:solidFill>
              </a:rPr>
              <a:t>Tito lidé jsou tělesně a duševně zdravější, lépe se o sebe starají, častěji vyhledávají sociální opory…</a:t>
            </a:r>
            <a:endParaRPr lang="cs-CZ" sz="2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3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64896" cy="1143000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Sebehodnocení, sebedůvěra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680520"/>
          </a:xfrm>
        </p:spPr>
        <p:txBody>
          <a:bodyPr>
            <a:normAutofit/>
          </a:bodyPr>
          <a:lstStyle/>
          <a:p>
            <a:r>
              <a:rPr lang="cs-CZ" dirty="0" smtClean="0"/>
              <a:t>Lidé s </a:t>
            </a:r>
            <a:r>
              <a:rPr lang="cs-CZ" b="1" dirty="0" smtClean="0"/>
              <a:t>nižším sebehodnocením </a:t>
            </a:r>
            <a:r>
              <a:rPr lang="cs-CZ" dirty="0" smtClean="0"/>
              <a:t>mají pocity méněcennosti; cítí se méně milovaní; více se bojí vstoupit do rozhovoru s druhými lidmi; mají nižší úroveň asertivity. </a:t>
            </a:r>
          </a:p>
          <a:p>
            <a:pPr marL="68580" indent="0">
              <a:buNone/>
            </a:pPr>
            <a:endParaRPr lang="cs-CZ" sz="1200" dirty="0" smtClean="0"/>
          </a:p>
          <a:p>
            <a:r>
              <a:rPr lang="cs-CZ" dirty="0" smtClean="0"/>
              <a:t>Lidé s </a:t>
            </a:r>
            <a:r>
              <a:rPr lang="cs-CZ" b="1" dirty="0" smtClean="0"/>
              <a:t>vysokým sebehodnocením </a:t>
            </a:r>
            <a:r>
              <a:rPr lang="cs-CZ" dirty="0" smtClean="0"/>
              <a:t>jsou zvídavější; odvážněji se seznamují s novými věcmi a lidmi;  jsou důvěřivější; asertivnější, ne však agresivní.   Jsou odolnější při zvládání těžkostí.</a:t>
            </a:r>
          </a:p>
          <a:p>
            <a:endParaRPr lang="cs-CZ" sz="1400" dirty="0"/>
          </a:p>
          <a:p>
            <a:r>
              <a:rPr lang="cs-CZ" dirty="0" smtClean="0"/>
              <a:t>Tvoří se v dětství, vliv má rodina a sociální okolí. Později také druh aktivity (práce) a úspěšnost v 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9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3648"/>
            <a:ext cx="7024744" cy="1143000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Svědomitost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7848872" cy="5184576"/>
          </a:xfrm>
        </p:spPr>
        <p:txBody>
          <a:bodyPr>
            <a:normAutofit/>
          </a:bodyPr>
          <a:lstStyle/>
          <a:p>
            <a:r>
              <a:rPr lang="cs-CZ" sz="2600" dirty="0" smtClean="0"/>
              <a:t>Osobnostní charakteristika, která pomáhá zvládat stres. </a:t>
            </a:r>
          </a:p>
          <a:p>
            <a:pPr marL="68580" indent="0">
              <a:buNone/>
            </a:pPr>
            <a:endParaRPr lang="cs-CZ" sz="1400" dirty="0" smtClean="0"/>
          </a:p>
          <a:p>
            <a:r>
              <a:rPr lang="cs-CZ" sz="2600" dirty="0" smtClean="0"/>
              <a:t>Zkoumány psychologické záznamy studentů z let 1921-1922. </a:t>
            </a:r>
          </a:p>
          <a:p>
            <a:pPr marL="68580" indent="0">
              <a:buNone/>
            </a:pPr>
            <a:endParaRPr lang="cs-CZ" sz="1400" dirty="0"/>
          </a:p>
          <a:p>
            <a:r>
              <a:rPr lang="cs-CZ" sz="2600" dirty="0" smtClean="0"/>
              <a:t>Rozdělil na méně a více svědomité.</a:t>
            </a:r>
          </a:p>
          <a:p>
            <a:pPr marL="68580" indent="0">
              <a:buNone/>
            </a:pPr>
            <a:endParaRPr lang="cs-CZ" sz="1400" dirty="0" smtClean="0"/>
          </a:p>
          <a:p>
            <a:r>
              <a:rPr lang="cs-CZ" sz="2600" dirty="0" smtClean="0"/>
              <a:t>Svědomití studenti žili v průměru déle.</a:t>
            </a:r>
          </a:p>
          <a:p>
            <a:pPr marL="68580" indent="0">
              <a:buNone/>
            </a:pPr>
            <a:endParaRPr lang="cs-CZ" sz="1400" dirty="0" smtClean="0"/>
          </a:p>
          <a:p>
            <a:r>
              <a:rPr lang="cs-CZ" sz="2600" dirty="0" smtClean="0"/>
              <a:t>Nejspíše si osvojili zdravější způsoby života a lépe zvládali problémy.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3375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110"/>
            <a:ext cx="7024744" cy="1143000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Optimismus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776864" cy="4824536"/>
          </a:xfrm>
        </p:spPr>
        <p:txBody>
          <a:bodyPr/>
          <a:lstStyle/>
          <a:p>
            <a:r>
              <a:rPr lang="cs-CZ" dirty="0" smtClean="0"/>
              <a:t>Očekávání, že výsledek dění jehož jsem účastni bude kladný.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68580" indent="0">
              <a:buNone/>
            </a:pP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mysl pro humor </a:t>
            </a: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</a:t>
            </a:r>
            <a:endParaRPr lang="cs-CZ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3456384" cy="25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0635" y="1988840"/>
            <a:ext cx="7704856" cy="273630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cs-CZ" sz="2800" dirty="0" smtClean="0"/>
              <a:t>Vlastnosti a temperament osobnosti silně ovlivňují to, zda se v životě „z/hroutíme“.</a:t>
            </a:r>
            <a:endParaRPr lang="cs-CZ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03835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0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7704856" cy="4464496"/>
          </a:xfrm>
        </p:spPr>
        <p:txBody>
          <a:bodyPr>
            <a:normAutofit/>
          </a:bodyPr>
          <a:lstStyle/>
          <a:p>
            <a:r>
              <a:rPr lang="cs-CZ" dirty="0"/>
              <a:t>Osobnost je individuální spojení biologických, psychologických a sociálních aspektů každého jedince. </a:t>
            </a:r>
            <a:endParaRPr lang="cs-CZ" dirty="0" smtClean="0"/>
          </a:p>
          <a:p>
            <a:endParaRPr lang="cs-CZ" sz="1000" dirty="0" smtClean="0"/>
          </a:p>
          <a:p>
            <a:r>
              <a:rPr lang="cs-CZ" dirty="0" smtClean="0"/>
              <a:t>Je </a:t>
            </a:r>
            <a:r>
              <a:rPr lang="cs-CZ" dirty="0"/>
              <a:t>utvářena ve vztazích mezi lidmi, prostředím a společností</a:t>
            </a:r>
            <a:r>
              <a:rPr lang="cs-CZ" dirty="0" smtClean="0"/>
              <a:t>.</a:t>
            </a:r>
          </a:p>
          <a:p>
            <a:endParaRPr lang="cs-CZ" sz="1000" dirty="0" smtClean="0"/>
          </a:p>
          <a:p>
            <a:r>
              <a:rPr lang="pl-PL" dirty="0"/>
              <a:t>Má složku </a:t>
            </a:r>
            <a:r>
              <a:rPr lang="pl-PL" b="1" dirty="0"/>
              <a:t>interpersonální</a:t>
            </a:r>
            <a:r>
              <a:rPr lang="pl-PL" dirty="0"/>
              <a:t> (chování) a </a:t>
            </a:r>
            <a:r>
              <a:rPr lang="pl-PL" b="1" dirty="0" smtClean="0"/>
              <a:t>intrapsychickou</a:t>
            </a:r>
            <a:r>
              <a:rPr lang="pl-PL" dirty="0" smtClean="0"/>
              <a:t> </a:t>
            </a:r>
            <a:r>
              <a:rPr lang="pl-PL" dirty="0"/>
              <a:t>(prožívání), které se navzájem </a:t>
            </a:r>
            <a:r>
              <a:rPr lang="pl-PL" dirty="0" smtClean="0"/>
              <a:t>ovlivňují.</a:t>
            </a:r>
          </a:p>
          <a:p>
            <a:endParaRPr lang="cs-CZ" sz="1000" dirty="0"/>
          </a:p>
          <a:p>
            <a:r>
              <a:rPr lang="pl-PL" dirty="0" smtClean="0"/>
              <a:t>Osobnost </a:t>
            </a:r>
            <a:r>
              <a:rPr lang="pl-PL" dirty="0"/>
              <a:t>se vždy projevuje jako celek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21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837502"/>
            <a:ext cx="8064896" cy="5688632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cs-CZ" sz="2600" b="1" dirty="0" smtClean="0"/>
              <a:t>OSOBNOST S VYŠŠÍ MÍROU ZDRAVÍ </a:t>
            </a:r>
            <a:endParaRPr lang="cs-CZ" sz="2600" b="1" dirty="0" smtClean="0"/>
          </a:p>
          <a:p>
            <a:pPr marL="68580" indent="0" algn="ctr">
              <a:buNone/>
            </a:pPr>
            <a:endParaRPr lang="cs-CZ" sz="900" b="1" dirty="0" smtClean="0"/>
          </a:p>
          <a:p>
            <a:pPr marL="68580" indent="0" algn="ctr">
              <a:buNone/>
            </a:pPr>
            <a:r>
              <a:rPr lang="cs-CZ" sz="2600" i="1" dirty="0" smtClean="0"/>
              <a:t>(</a:t>
            </a:r>
            <a:r>
              <a:rPr lang="cs-CZ" sz="2600" i="1" dirty="0" err="1" smtClean="0"/>
              <a:t>health-prone</a:t>
            </a:r>
            <a:r>
              <a:rPr lang="cs-CZ" sz="2600" i="1" dirty="0" smtClean="0"/>
              <a:t> personality)</a:t>
            </a:r>
          </a:p>
          <a:p>
            <a:pPr marL="68580" indent="0">
              <a:buNone/>
            </a:pPr>
            <a:endParaRPr lang="cs-CZ" sz="900" dirty="0" smtClean="0"/>
          </a:p>
          <a:p>
            <a:pPr>
              <a:buFont typeface="Courier New" pitchFamily="49" charset="0"/>
              <a:buChar char="o"/>
            </a:pPr>
            <a:r>
              <a:rPr lang="cs-CZ" sz="2600" dirty="0"/>
              <a:t>p</a:t>
            </a:r>
            <a:r>
              <a:rPr lang="cs-CZ" sz="2600" dirty="0" smtClean="0"/>
              <a:t>ředstava o vlastní schopnosti řídit chod dění</a:t>
            </a:r>
          </a:p>
          <a:p>
            <a:pPr>
              <a:buFont typeface="Courier New" pitchFamily="49" charset="0"/>
              <a:buChar char="o"/>
            </a:pPr>
            <a:r>
              <a:rPr lang="cs-CZ" sz="2600" dirty="0"/>
              <a:t>o</a:t>
            </a:r>
            <a:r>
              <a:rPr lang="cs-CZ" sz="2600" dirty="0" smtClean="0"/>
              <a:t>ptimismus</a:t>
            </a:r>
          </a:p>
          <a:p>
            <a:pPr>
              <a:buFont typeface="Courier New" pitchFamily="49" charset="0"/>
              <a:buChar char="o"/>
            </a:pPr>
            <a:r>
              <a:rPr lang="cs-CZ" sz="2600" dirty="0" smtClean="0"/>
              <a:t>nezdolnost</a:t>
            </a:r>
          </a:p>
          <a:p>
            <a:pPr marL="68580" indent="0">
              <a:buNone/>
            </a:pPr>
            <a:endParaRPr lang="cs-CZ" sz="2600" dirty="0" smtClean="0"/>
          </a:p>
          <a:p>
            <a:pPr marL="68580" indent="0">
              <a:buNone/>
            </a:pPr>
            <a:endParaRPr lang="cs-CZ" sz="2600" dirty="0" smtClean="0"/>
          </a:p>
          <a:p>
            <a:pPr marL="68580" indent="0">
              <a:buNone/>
            </a:pPr>
            <a:endParaRPr lang="cs-CZ" sz="1500" dirty="0" smtClean="0"/>
          </a:p>
          <a:p>
            <a:pPr marL="68580" indent="0" algn="ctr">
              <a:buNone/>
            </a:pPr>
            <a:r>
              <a:rPr lang="cs-CZ" sz="2600" b="1" dirty="0" smtClean="0"/>
              <a:t>OSOBNOST SE SKLONEM K NEMOCEM</a:t>
            </a:r>
            <a:r>
              <a:rPr lang="cs-CZ" sz="2600" dirty="0" smtClean="0"/>
              <a:t> </a:t>
            </a:r>
            <a:endParaRPr lang="cs-CZ" sz="2600" dirty="0" smtClean="0"/>
          </a:p>
          <a:p>
            <a:pPr marL="68580" indent="0" algn="ctr">
              <a:buNone/>
            </a:pPr>
            <a:endParaRPr lang="cs-CZ" sz="900" dirty="0" smtClean="0"/>
          </a:p>
          <a:p>
            <a:pPr marL="68580" indent="0" algn="ctr">
              <a:buNone/>
            </a:pPr>
            <a:r>
              <a:rPr lang="cs-CZ" sz="2600" dirty="0" smtClean="0"/>
              <a:t>(</a:t>
            </a:r>
            <a:r>
              <a:rPr lang="cs-CZ" sz="2600" i="1" dirty="0" err="1" smtClean="0"/>
              <a:t>disease-prone</a:t>
            </a:r>
            <a:r>
              <a:rPr lang="cs-CZ" sz="2600" i="1" dirty="0" smtClean="0"/>
              <a:t> personality)</a:t>
            </a:r>
          </a:p>
          <a:p>
            <a:pPr marL="68580" indent="0">
              <a:buNone/>
            </a:pPr>
            <a:endParaRPr lang="cs-CZ" sz="900" dirty="0" smtClean="0"/>
          </a:p>
          <a:p>
            <a:pPr>
              <a:buFont typeface="Courier New" pitchFamily="49" charset="0"/>
              <a:buChar char="o"/>
            </a:pPr>
            <a:r>
              <a:rPr lang="cs-CZ" sz="2600" dirty="0"/>
              <a:t>p</a:t>
            </a:r>
            <a:r>
              <a:rPr lang="cs-CZ" sz="2600" dirty="0" smtClean="0"/>
              <a:t>esimistický způsob vykládání toho, co se děje</a:t>
            </a:r>
          </a:p>
          <a:p>
            <a:pPr>
              <a:buFont typeface="Courier New" pitchFamily="49" charset="0"/>
              <a:buChar char="o"/>
            </a:pPr>
            <a:r>
              <a:rPr lang="cs-CZ" sz="2600" dirty="0" err="1"/>
              <a:t>d</a:t>
            </a:r>
            <a:r>
              <a:rPr lang="cs-CZ" sz="2600" dirty="0" err="1" smtClean="0"/>
              <a:t>epresivita</a:t>
            </a:r>
            <a:r>
              <a:rPr lang="cs-CZ" sz="2600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cs-CZ" sz="2600" dirty="0"/>
              <a:t>a</a:t>
            </a:r>
            <a:r>
              <a:rPr lang="cs-CZ" sz="2600" dirty="0" smtClean="0"/>
              <a:t>gresivita</a:t>
            </a:r>
          </a:p>
          <a:p>
            <a:pPr algn="ctr">
              <a:buFont typeface="Courier New" pitchFamily="49" charset="0"/>
              <a:buChar char="o"/>
            </a:pPr>
            <a:endParaRPr lang="cs-CZ" sz="13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729" y="2708563"/>
            <a:ext cx="968574" cy="972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8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161"/>
            <a:ext cx="7024744" cy="11430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 typu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7920880" cy="5256584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Tito </a:t>
            </a:r>
            <a:r>
              <a:rPr lang="cs-CZ" dirty="0" smtClean="0"/>
              <a:t>lidé mají společný </a:t>
            </a:r>
            <a:r>
              <a:rPr lang="cs-CZ" b="1" dirty="0" smtClean="0"/>
              <a:t>komplex nadměrné aktivity</a:t>
            </a:r>
            <a:r>
              <a:rPr lang="cs-CZ" dirty="0" smtClean="0"/>
              <a:t>          (</a:t>
            </a:r>
            <a:r>
              <a:rPr lang="cs-CZ" i="1" dirty="0" err="1" smtClean="0"/>
              <a:t>action</a:t>
            </a:r>
            <a:r>
              <a:rPr lang="cs-CZ" i="1" dirty="0" smtClean="0"/>
              <a:t> </a:t>
            </a:r>
            <a:r>
              <a:rPr lang="cs-CZ" i="1" dirty="0" err="1" smtClean="0"/>
              <a:t>emotion</a:t>
            </a:r>
            <a:r>
              <a:rPr lang="cs-CZ" i="1" dirty="0" smtClean="0"/>
              <a:t> </a:t>
            </a:r>
            <a:r>
              <a:rPr lang="cs-CZ" i="1" dirty="0" err="1" smtClean="0"/>
              <a:t>complex</a:t>
            </a:r>
            <a:r>
              <a:rPr lang="cs-CZ" dirty="0" smtClean="0"/>
              <a:t>):</a:t>
            </a:r>
          </a:p>
          <a:p>
            <a:pPr marL="68580" indent="0">
              <a:buNone/>
            </a:pPr>
            <a:endParaRPr lang="cs-CZ" sz="1200" dirty="0" smtClean="0"/>
          </a:p>
          <a:p>
            <a:r>
              <a:rPr lang="cs-CZ" dirty="0"/>
              <a:t>v</a:t>
            </a:r>
            <a:r>
              <a:rPr lang="cs-CZ" dirty="0" smtClean="0"/>
              <a:t>ýrazná snaha intenzivně pracovat</a:t>
            </a:r>
          </a:p>
          <a:p>
            <a:endParaRPr lang="cs-CZ" sz="1400" dirty="0" smtClean="0"/>
          </a:p>
          <a:p>
            <a:r>
              <a:rPr lang="cs-CZ" dirty="0"/>
              <a:t>s</a:t>
            </a:r>
            <a:r>
              <a:rPr lang="cs-CZ" dirty="0" smtClean="0"/>
              <a:t>naha dělat neustále více a více ve stále kratším čase</a:t>
            </a:r>
          </a:p>
          <a:p>
            <a:endParaRPr lang="cs-CZ" sz="1400" dirty="0" smtClean="0"/>
          </a:p>
          <a:p>
            <a:r>
              <a:rPr lang="cs-CZ" dirty="0"/>
              <a:t>a</a:t>
            </a:r>
            <a:r>
              <a:rPr lang="cs-CZ" dirty="0" smtClean="0"/>
              <a:t>ngažovat se na hranici únosnosti</a:t>
            </a:r>
          </a:p>
          <a:p>
            <a:endParaRPr lang="cs-CZ" sz="1500" dirty="0" smtClean="0"/>
          </a:p>
          <a:p>
            <a:endParaRPr lang="cs-CZ" sz="400" dirty="0" smtClean="0"/>
          </a:p>
          <a:p>
            <a:r>
              <a:rPr lang="cs-CZ" b="1" dirty="0" smtClean="0"/>
              <a:t>Osobnostní znaky: </a:t>
            </a:r>
            <a:r>
              <a:rPr lang="cs-CZ" dirty="0" smtClean="0"/>
              <a:t>rivalita, agresivita, nenávist, závist, netrpělivost.</a:t>
            </a:r>
          </a:p>
          <a:p>
            <a:endParaRPr lang="cs-CZ" sz="1500" dirty="0" smtClean="0"/>
          </a:p>
          <a:p>
            <a:r>
              <a:rPr lang="cs-CZ" dirty="0" smtClean="0"/>
              <a:t>Hlasitý projev, velká gestikulace.</a:t>
            </a:r>
          </a:p>
          <a:p>
            <a:pPr marL="68580" indent="0">
              <a:buNone/>
            </a:pPr>
            <a:r>
              <a:rPr lang="cs-CZ" i="1" dirty="0" smtClean="0"/>
              <a:t>„Nikdy!“   „Za žádnou cenu!“   „To je mé poslední slovo!“</a:t>
            </a:r>
          </a:p>
          <a:p>
            <a:pPr marL="6858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132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024744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 typu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472608"/>
          </a:xfrm>
        </p:spPr>
        <p:txBody>
          <a:bodyPr>
            <a:normAutofit fontScale="92500"/>
          </a:bodyPr>
          <a:lstStyle/>
          <a:p>
            <a:r>
              <a:rPr lang="es-ES" dirty="0"/>
              <a:t>Trpí jí asi </a:t>
            </a:r>
            <a:r>
              <a:rPr lang="es-ES" b="1" dirty="0"/>
              <a:t>10 -15 % </a:t>
            </a:r>
            <a:r>
              <a:rPr lang="es-ES" dirty="0"/>
              <a:t>dospělé populace ve světě</a:t>
            </a:r>
            <a:r>
              <a:rPr lang="es-ES" dirty="0" smtClean="0"/>
              <a:t>.</a:t>
            </a:r>
            <a:endParaRPr lang="cs-CZ" dirty="0" smtClean="0"/>
          </a:p>
          <a:p>
            <a:endParaRPr lang="cs-CZ" sz="1100" dirty="0" smtClean="0"/>
          </a:p>
          <a:p>
            <a:r>
              <a:rPr lang="cs-CZ" dirty="0" smtClean="0"/>
              <a:t>Je pro ně charakteristická</a:t>
            </a:r>
            <a:r>
              <a:rPr lang="cs-CZ" dirty="0"/>
              <a:t> </a:t>
            </a:r>
            <a:r>
              <a:rPr lang="cs-CZ" b="1" i="1" dirty="0"/>
              <a:t>esenciální hypertenze</a:t>
            </a:r>
            <a:r>
              <a:rPr lang="cs-CZ" dirty="0"/>
              <a:t> (vysoký krevní tlak</a:t>
            </a:r>
            <a:r>
              <a:rPr lang="cs-CZ" dirty="0" smtClean="0"/>
              <a:t>).</a:t>
            </a:r>
          </a:p>
          <a:p>
            <a:endParaRPr lang="cs-CZ" sz="1100" dirty="0" smtClean="0"/>
          </a:p>
          <a:p>
            <a:r>
              <a:rPr lang="cs-CZ" dirty="0"/>
              <a:t>Hypertonici trpívají potlačovanou agresivitou, ctižádostí, vnitřním neklidem, napětím. Většinou nepovolují tlaku, který na nich leží a nehledají únik v nemoci</a:t>
            </a:r>
            <a:r>
              <a:rPr lang="cs-CZ" dirty="0" smtClean="0"/>
              <a:t>.</a:t>
            </a:r>
          </a:p>
          <a:p>
            <a:endParaRPr lang="cs-CZ" sz="1100" dirty="0" smtClean="0"/>
          </a:p>
          <a:p>
            <a:r>
              <a:rPr lang="cs-CZ" dirty="0" smtClean="0"/>
              <a:t>Nadměrná </a:t>
            </a:r>
            <a:r>
              <a:rPr lang="cs-CZ" dirty="0"/>
              <a:t>aktivace organismu člověka např. ve vysoce stresovém zaměstnání, afekty zlosti, </a:t>
            </a:r>
            <a:r>
              <a:rPr lang="cs-CZ" dirty="0" err="1"/>
              <a:t>hostilita</a:t>
            </a:r>
            <a:r>
              <a:rPr lang="cs-CZ" dirty="0"/>
              <a:t> (nepřátelské vztahy potlačené i vyjadřované), vysoký krevní tlak, dědičné dispozice, vysoká hladina cholesterolu v krvi, diabetes (cukrovka), kouření a obezita (otylost) mohou vést ke vzniku </a:t>
            </a:r>
            <a:r>
              <a:rPr lang="cs-CZ" b="1" dirty="0"/>
              <a:t>ischemické choroby srdeční</a:t>
            </a:r>
            <a:r>
              <a:rPr lang="cs-CZ" dirty="0"/>
              <a:t> (tj. omezení přísunu kyslíku a živin pro srdce).</a:t>
            </a:r>
          </a:p>
        </p:txBody>
      </p:sp>
    </p:spTree>
    <p:extLst>
      <p:ext uri="{BB962C8B-B14F-4D97-AF65-F5344CB8AC3E}">
        <p14:creationId xmlns:p14="http://schemas.microsoft.com/office/powerpoint/2010/main" val="168288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7704856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Relativně opačné charakteristiky k typu A.</a:t>
            </a:r>
          </a:p>
          <a:p>
            <a:pPr marL="68580" indent="0">
              <a:buNone/>
            </a:pPr>
            <a:endParaRPr lang="cs-CZ" sz="800" dirty="0" smtClean="0"/>
          </a:p>
          <a:p>
            <a:r>
              <a:rPr lang="cs-CZ" dirty="0" smtClean="0"/>
              <a:t>Uvolněné chování, klidné, neuspěchané.</a:t>
            </a:r>
          </a:p>
          <a:p>
            <a:endParaRPr lang="cs-CZ" sz="800" dirty="0" smtClean="0"/>
          </a:p>
          <a:p>
            <a:r>
              <a:rPr lang="cs-CZ" dirty="0" smtClean="0"/>
              <a:t>Tito jedinci mají inteligenci stejnou nebo i vyšší než typ A.</a:t>
            </a:r>
          </a:p>
          <a:p>
            <a:endParaRPr lang="cs-CZ" sz="800" dirty="0" smtClean="0"/>
          </a:p>
          <a:p>
            <a:r>
              <a:rPr lang="cs-CZ" dirty="0" smtClean="0"/>
              <a:t>Pokud o něco usilují , výsledky je spíše povzbuzují a dodávají jim sebedůvěry. Nepohání je a nezneklidňují jak u „A“.</a:t>
            </a:r>
          </a:p>
          <a:p>
            <a:endParaRPr lang="cs-CZ" sz="800" dirty="0" smtClean="0"/>
          </a:p>
          <a:p>
            <a:r>
              <a:rPr lang="cs-CZ" dirty="0" smtClean="0"/>
              <a:t>Pokud jedinci typu </a:t>
            </a:r>
            <a:r>
              <a:rPr lang="cs-CZ" dirty="0" smtClean="0"/>
              <a:t>B </a:t>
            </a:r>
            <a:r>
              <a:rPr lang="cs-CZ" dirty="0" smtClean="0"/>
              <a:t>onemocní, projevují se u nich nejčastěji</a:t>
            </a:r>
            <a:r>
              <a:rPr lang="cs-CZ" dirty="0" smtClean="0"/>
              <a:t> </a:t>
            </a:r>
            <a:r>
              <a:rPr lang="cs-CZ" b="1" dirty="0" smtClean="0"/>
              <a:t>neurotické a depresivní rysy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0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72616" y="-171400"/>
            <a:ext cx="7024744" cy="11430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Lidé s pesimistickým viděním světa.</a:t>
            </a:r>
            <a:endParaRPr lang="cs-CZ" dirty="0" smtClean="0"/>
          </a:p>
          <a:p>
            <a:endParaRPr lang="cs-CZ" sz="1200" dirty="0" smtClean="0"/>
          </a:p>
          <a:p>
            <a:r>
              <a:rPr lang="cs-CZ" dirty="0" smtClean="0"/>
              <a:t>Na zátěž reagují pocity beznaděje, bezmocí a depresí.</a:t>
            </a:r>
            <a:r>
              <a:rPr lang="cs-CZ" dirty="0"/>
              <a:t> </a:t>
            </a:r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/>
              <a:t>syndrom HH </a:t>
            </a:r>
            <a:r>
              <a:rPr lang="cs-CZ" dirty="0"/>
              <a:t>amerického psychologa Martina </a:t>
            </a:r>
            <a:r>
              <a:rPr lang="cs-CZ" dirty="0" err="1"/>
              <a:t>Seligmana</a:t>
            </a:r>
            <a:r>
              <a:rPr lang="cs-CZ" dirty="0"/>
              <a:t> </a:t>
            </a:r>
            <a:r>
              <a:rPr lang="cs-CZ" b="1" dirty="0"/>
              <a:t>(</a:t>
            </a:r>
            <a:r>
              <a:rPr lang="cs-CZ" b="1" dirty="0" err="1"/>
              <a:t>helplessness</a:t>
            </a:r>
            <a:r>
              <a:rPr lang="cs-CZ" b="1" dirty="0"/>
              <a:t> and </a:t>
            </a:r>
            <a:r>
              <a:rPr lang="cs-CZ" b="1" dirty="0" err="1"/>
              <a:t>hopelessness</a:t>
            </a:r>
            <a:r>
              <a:rPr lang="cs-CZ" b="1" dirty="0"/>
              <a:t>).</a:t>
            </a:r>
            <a:r>
              <a:rPr lang="cs-CZ" dirty="0"/>
              <a:t> </a:t>
            </a:r>
            <a:endParaRPr lang="cs-CZ" dirty="0" smtClean="0"/>
          </a:p>
          <a:p>
            <a:endParaRPr lang="cs-CZ" sz="1600" dirty="0" smtClean="0"/>
          </a:p>
          <a:p>
            <a:r>
              <a:rPr lang="cs-CZ" dirty="0" smtClean="0"/>
              <a:t>Druhé lidi moc neobtěžují, mají mimořádnou úctu k autoritám, ochotni pomáhat druhým.</a:t>
            </a:r>
          </a:p>
          <a:p>
            <a:endParaRPr lang="cs-CZ" sz="1500" dirty="0" smtClean="0"/>
          </a:p>
          <a:p>
            <a:r>
              <a:rPr lang="cs-CZ" dirty="0"/>
              <a:t>Chovají se závisle, </a:t>
            </a:r>
            <a:r>
              <a:rPr lang="cs-CZ" dirty="0" smtClean="0"/>
              <a:t>podřízeně. Bývají </a:t>
            </a:r>
            <a:r>
              <a:rPr lang="cs-CZ" dirty="0"/>
              <a:t>velmi svědomití</a:t>
            </a:r>
            <a:r>
              <a:rPr lang="cs-CZ" dirty="0" smtClean="0"/>
              <a:t>.</a:t>
            </a:r>
          </a:p>
          <a:p>
            <a:endParaRPr lang="cs-CZ" sz="1200" dirty="0"/>
          </a:p>
          <a:p>
            <a:r>
              <a:rPr lang="cs-CZ" dirty="0" smtClean="0"/>
              <a:t>Jsou </a:t>
            </a:r>
            <a:r>
              <a:rPr lang="cs-CZ" dirty="0"/>
              <a:t>dosti neteční k signálům negativních změn ve svém zdravotním stavu</a:t>
            </a:r>
            <a:r>
              <a:rPr lang="cs-CZ" dirty="0" smtClean="0"/>
              <a:t>.</a:t>
            </a:r>
          </a:p>
          <a:p>
            <a:endParaRPr lang="cs-CZ" sz="1200" dirty="0" smtClean="0"/>
          </a:p>
          <a:p>
            <a:r>
              <a:rPr lang="cs-CZ" dirty="0"/>
              <a:t>Nedávají otevřeně </a:t>
            </a:r>
            <a:r>
              <a:rPr lang="cs-CZ" dirty="0" smtClean="0"/>
              <a:t>najevo své </a:t>
            </a:r>
            <a:r>
              <a:rPr lang="cs-CZ" dirty="0"/>
              <a:t>záporné emoce. Popírají své trápení, své utrpení.</a:t>
            </a:r>
            <a:endParaRPr lang="cs-CZ" dirty="0" smtClean="0"/>
          </a:p>
          <a:p>
            <a:endParaRPr lang="cs-CZ" sz="800" dirty="0" smtClean="0"/>
          </a:p>
          <a:p>
            <a:endParaRPr lang="cs-CZ" dirty="0" smtClean="0"/>
          </a:p>
          <a:p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1695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4392488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 typu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Chtějí být stále společensky </a:t>
            </a:r>
            <a:r>
              <a:rPr lang="cs-CZ" dirty="0" smtClean="0"/>
              <a:t>přijatelní </a:t>
            </a:r>
            <a:r>
              <a:rPr lang="cs-CZ" dirty="0"/>
              <a:t>a akceptováni</a:t>
            </a:r>
            <a:r>
              <a:rPr lang="cs-CZ" dirty="0" smtClean="0"/>
              <a:t>.</a:t>
            </a:r>
          </a:p>
          <a:p>
            <a:endParaRPr lang="cs-CZ" sz="1600" dirty="0" smtClean="0"/>
          </a:p>
          <a:p>
            <a:r>
              <a:rPr lang="cs-CZ" dirty="0" smtClean="0"/>
              <a:t> </a:t>
            </a:r>
            <a:r>
              <a:rPr lang="cs-CZ" dirty="0"/>
              <a:t>Často se vyhýbají konfliktům (zejména ženy), čímž </a:t>
            </a:r>
            <a:endParaRPr lang="cs-CZ" dirty="0" smtClean="0"/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/>
              <a:t>se </a:t>
            </a:r>
            <a:r>
              <a:rPr lang="cs-CZ" dirty="0"/>
              <a:t>konflikty </a:t>
            </a:r>
            <a:r>
              <a:rPr lang="cs-CZ" dirty="0" err="1"/>
              <a:t>somatizují</a:t>
            </a:r>
            <a:r>
              <a:rPr lang="cs-CZ" dirty="0"/>
              <a:t>, protože se </a:t>
            </a:r>
            <a:r>
              <a:rPr lang="cs-CZ" dirty="0" smtClean="0"/>
              <a:t>agrese </a:t>
            </a:r>
            <a:r>
              <a:rPr lang="cs-CZ" dirty="0" smtClean="0"/>
              <a:t>obrací	dovnitř </a:t>
            </a:r>
            <a:r>
              <a:rPr lang="cs-CZ" dirty="0"/>
              <a:t>jejich vlastního organismu. </a:t>
            </a:r>
            <a:endParaRPr lang="cs-CZ" dirty="0" smtClean="0"/>
          </a:p>
          <a:p>
            <a:endParaRPr lang="cs-CZ" sz="1600" dirty="0" smtClean="0"/>
          </a:p>
          <a:p>
            <a:r>
              <a:rPr lang="cs-CZ" dirty="0" smtClean="0"/>
              <a:t>Chovají </a:t>
            </a:r>
            <a:r>
              <a:rPr lang="cs-CZ" dirty="0"/>
              <a:t>se málo asertivně (neprosazují se). </a:t>
            </a:r>
            <a:endParaRPr lang="cs-CZ" dirty="0" smtClean="0"/>
          </a:p>
          <a:p>
            <a:endParaRPr lang="cs-CZ" sz="1400" dirty="0" smtClean="0"/>
          </a:p>
          <a:p>
            <a:r>
              <a:rPr lang="cs-CZ" dirty="0" smtClean="0"/>
              <a:t>Mívají </a:t>
            </a:r>
            <a:r>
              <a:rPr lang="cs-CZ" dirty="0"/>
              <a:t>sklon ke generalizovanému pocitu </a:t>
            </a:r>
            <a:r>
              <a:rPr lang="cs-CZ" dirty="0" smtClean="0"/>
              <a:t>úzkosti.</a:t>
            </a:r>
          </a:p>
          <a:p>
            <a:endParaRPr lang="cs-CZ" sz="1600" dirty="0" smtClean="0"/>
          </a:p>
          <a:p>
            <a:r>
              <a:rPr lang="cs-CZ" dirty="0" smtClean="0"/>
              <a:t>Jsou </a:t>
            </a:r>
            <a:r>
              <a:rPr lang="cs-CZ" dirty="0"/>
              <a:t>neustále v </a:t>
            </a:r>
            <a:r>
              <a:rPr lang="cs-CZ" dirty="0" smtClean="0"/>
              <a:t>napětí. Nezřídka </a:t>
            </a:r>
            <a:r>
              <a:rPr lang="cs-CZ" dirty="0"/>
              <a:t>se něčeho bojí. Stále je něco deprimuje.</a:t>
            </a:r>
          </a:p>
          <a:p>
            <a:pPr marL="68580" indent="0">
              <a:buNone/>
            </a:pPr>
            <a:endParaRPr lang="cs-CZ" sz="1600" dirty="0" smtClean="0"/>
          </a:p>
          <a:p>
            <a:r>
              <a:rPr lang="cs-CZ" dirty="0" smtClean="0"/>
              <a:t>Tito </a:t>
            </a:r>
            <a:r>
              <a:rPr lang="cs-CZ" dirty="0"/>
              <a:t>lidé jsou nejčastějšími </a:t>
            </a:r>
            <a:r>
              <a:rPr lang="cs-CZ" b="1" dirty="0"/>
              <a:t>onkologickými </a:t>
            </a:r>
            <a:r>
              <a:rPr lang="cs-CZ" dirty="0"/>
              <a:t>pacienty (</a:t>
            </a:r>
            <a:r>
              <a:rPr lang="cs-CZ" b="1" dirty="0" err="1"/>
              <a:t>cancer</a:t>
            </a:r>
            <a:r>
              <a:rPr lang="cs-CZ" b="1" dirty="0"/>
              <a:t> personality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4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317</TotalTime>
  <Words>787</Words>
  <Application>Microsoft Office PowerPoint</Application>
  <PresentationFormat>Předvádění na obrazovce (4:3)</PresentationFormat>
  <Paragraphs>179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Austin</vt:lpstr>
      <vt:lpstr>OSOBNOST</vt:lpstr>
      <vt:lpstr>Prezentace aplikace PowerPoint</vt:lpstr>
      <vt:lpstr>OsObnOst</vt:lpstr>
      <vt:lpstr>Prezentace aplikace PowerPoint</vt:lpstr>
      <vt:lpstr>Osobnost typu A</vt:lpstr>
      <vt:lpstr>Osobnost typu A</vt:lpstr>
      <vt:lpstr>Osobnost typu B</vt:lpstr>
      <vt:lpstr>Osobnost typu C</vt:lpstr>
      <vt:lpstr>Osobnost typu C</vt:lpstr>
      <vt:lpstr>Osobnost typu D</vt:lpstr>
      <vt:lpstr>Rozdíly v přístupu ke krizi</vt:lpstr>
      <vt:lpstr>LOC studie </vt:lpstr>
      <vt:lpstr>Resilience</vt:lpstr>
      <vt:lpstr>Hardiness</vt:lpstr>
      <vt:lpstr>Sebehodnocení, sebedůvěra</vt:lpstr>
      <vt:lpstr>Svědomitost</vt:lpstr>
      <vt:lpstr>Optimismus</vt:lpstr>
    </vt:vector>
  </TitlesOfParts>
  <Company>upol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</dc:title>
  <dc:creator>verushka</dc:creator>
  <cp:lastModifiedBy>fujitsu</cp:lastModifiedBy>
  <cp:revision>33</cp:revision>
  <cp:lastPrinted>2013-03-25T14:09:19Z</cp:lastPrinted>
  <dcterms:created xsi:type="dcterms:W3CDTF">2012-02-10T13:01:05Z</dcterms:created>
  <dcterms:modified xsi:type="dcterms:W3CDTF">2014-03-24T16:39:26Z</dcterms:modified>
</cp:coreProperties>
</file>