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70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</p:sldIdLst>
  <p:sldSz cx="9144000" cy="6858000" type="screen4x3"/>
  <p:notesSz cx="9144000" cy="6858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57" autoAdjust="0"/>
  </p:normalViewPr>
  <p:slideViewPr>
    <p:cSldViewPr>
      <p:cViewPr varScale="1">
        <p:scale>
          <a:sx n="70" d="100"/>
          <a:sy n="70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06A707-2D20-402F-AE0A-670253D57A85}" type="datetimeFigureOut">
              <a:rPr lang="cs-CZ" smtClean="0"/>
              <a:t>24. 11. 2014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DC0D85-929F-4CB7-99DF-C980103BD8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4121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C0D4C-1F16-4F35-8891-A04B50C3B6C4}" type="datetimeFigureOut">
              <a:rPr lang="cs-CZ" smtClean="0"/>
              <a:t>24. 11. 2014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FDCA3-FEBE-4852-9BF8-05F78AB17C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6694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fr-FR" dirty="0" smtClean="0">
                <a:latin typeface="Verdana" pitchFamily="34" charset="0"/>
              </a:rPr>
              <a:t>Poskytuje ověření našeho chápání sociální reality (ve vztahu k respektovanému člověku si můžeme ověřit, co je dobré, vhodné atd.), na čem se shodneme s (významnými) druhými, tomu věříme. Tendence k afiliaci vzrůstá v nejistotě a zejména v situacích ohrožení. Pouhá přítomnost druhého člověka snižuje úzkost a napomáhá nalezení vhodných způsobů reakce na ohrožující situace.</a:t>
            </a:r>
            <a:endParaRPr lang="cs-CZ" dirty="0" smtClean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cs-CZ" dirty="0" smtClean="0">
                <a:latin typeface="Verdana" pitchFamily="34" charset="0"/>
              </a:rPr>
              <a:t>2.</a:t>
            </a:r>
            <a:r>
              <a:rPr lang="fr-FR" dirty="0" smtClean="0">
                <a:latin typeface="Verdana" pitchFamily="34" charset="0"/>
              </a:rPr>
              <a:t> neboli  sdílená radost, dvojnásobná radost, sdílený žal, poloviční žal.</a:t>
            </a:r>
            <a:endParaRPr lang="cs-CZ" dirty="0" smtClean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cs-CZ" dirty="0" smtClean="0">
                <a:latin typeface="Verdana" pitchFamily="34" charset="0"/>
              </a:rPr>
              <a:t>3. </a:t>
            </a:r>
            <a:r>
              <a:rPr lang="fr-FR" dirty="0" smtClean="0">
                <a:latin typeface="Verdana" pitchFamily="34" charset="0"/>
              </a:rPr>
              <a:t>Interakce poskytuje podněty pro srovnávání, osvojování nových poznatků a zpětnou vazbu pro akty našeho vlastního chování.</a:t>
            </a:r>
            <a:endParaRPr lang="cs-CZ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cs-CZ" dirty="0" smtClean="0">
                <a:latin typeface="Verdana" pitchFamily="34" charset="0"/>
              </a:rPr>
              <a:t>5.</a:t>
            </a:r>
            <a:r>
              <a:rPr lang="fr-FR" dirty="0" smtClean="0">
                <a:latin typeface="Verdana" pitchFamily="34" charset="0"/>
              </a:rPr>
              <a:t> Spolupráce a společné dosahování výkonu přináší uspokojení.</a:t>
            </a:r>
          </a:p>
          <a:p>
            <a:pPr algn="just" eaLnBrk="1" hangingPunct="1">
              <a:spcBef>
                <a:spcPct val="0"/>
              </a:spcBef>
            </a:pPr>
            <a:endParaRPr lang="fr-FR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fr-FR" dirty="0" smtClean="0">
                <a:latin typeface="Verdana" pitchFamily="34" charset="0"/>
              </a:rPr>
              <a:t>Sdílení názorů, postojů a možnost jejich prodiskutování, sdílení důvěrných (jiným nepřístupných) informací přináší uspokojení.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FDCA3-FEBE-4852-9BF8-05F78AB17C81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5878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FDCA3-FEBE-4852-9BF8-05F78AB17C81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2320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Je důležité si uvědomit, že tyto fáze nemusí proběhnout kompletně či chronologicky. Ne každý, kdo zažívá situaci ohrožující lidský život či zásadně měnící lidský život, pociťuje všech pět reakcí, a rovněž též ne každý, kdo je zažívá je musí bezpodmínečně prožívat v daném pořadí. Často též dotyčný může fáze zažít jako na tzv. „horské dráze“, což je střídání dvou nebo více fází, během nichž se dotyčný několikrát k jedné či více z nich navrací. </a:t>
            </a:r>
          </a:p>
          <a:p>
            <a:r>
              <a:rPr lang="cs-CZ" dirty="0" smtClean="0"/>
              <a:t>Reakce na nemoc, smrt či ztrátu jsou stejně tak jedinečné, jako osoba, která je zažívá. Některé z fází tak nemusí nastat, jiné mohou být prožity v jiném pořadí a někteří prožívají některé fáze neustále dokola.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FDCA3-FEBE-4852-9BF8-05F78AB17C81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9932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1759C74-83A5-4CFD-88AF-4C8AA81BC796}" type="datetimeFigureOut">
              <a:rPr lang="cs-CZ" smtClean="0"/>
              <a:t>24. 11. 2014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6E08EAD4-5C17-4CC3-A7B8-6EA7EA3949B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9C74-83A5-4CFD-88AF-4C8AA81BC796}" type="datetimeFigureOut">
              <a:rPr lang="cs-CZ" smtClean="0"/>
              <a:t>24. 11. 2014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8EAD4-5C17-4CC3-A7B8-6EA7EA3949B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9C74-83A5-4CFD-88AF-4C8AA81BC796}" type="datetimeFigureOut">
              <a:rPr lang="cs-CZ" smtClean="0"/>
              <a:t>24. 11. 2014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8EAD4-5C17-4CC3-A7B8-6EA7EA3949B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9C74-83A5-4CFD-88AF-4C8AA81BC796}" type="datetimeFigureOut">
              <a:rPr lang="cs-CZ" smtClean="0"/>
              <a:t>24. 11. 2014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8EAD4-5C17-4CC3-A7B8-6EA7EA3949B0}" type="slidenum">
              <a:rPr lang="cs-CZ" smtClean="0"/>
              <a:t>‹#›</a:t>
            </a:fld>
            <a:endParaRPr lang="cs-CZ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1759C74-83A5-4CFD-88AF-4C8AA81BC796}" type="datetimeFigureOut">
              <a:rPr lang="cs-CZ" smtClean="0"/>
              <a:t>24. 11. 2014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8EAD4-5C17-4CC3-A7B8-6EA7EA3949B0}" type="slidenum">
              <a:rPr lang="cs-CZ" smtClean="0"/>
              <a:t>‹#›</a:t>
            </a:fld>
            <a:endParaRPr lang="cs-CZ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9C74-83A5-4CFD-88AF-4C8AA81BC796}" type="datetimeFigureOut">
              <a:rPr lang="cs-CZ" smtClean="0"/>
              <a:t>24. 11. 2014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8EAD4-5C17-4CC3-A7B8-6EA7EA3949B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9C74-83A5-4CFD-88AF-4C8AA81BC796}" type="datetimeFigureOut">
              <a:rPr lang="cs-CZ" smtClean="0"/>
              <a:t>24. 11. 2014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8EAD4-5C17-4CC3-A7B8-6EA7EA3949B0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1759C74-83A5-4CFD-88AF-4C8AA81BC796}" type="datetimeFigureOut">
              <a:rPr lang="cs-CZ" smtClean="0"/>
              <a:t>24. 11. 2014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8EAD4-5C17-4CC3-A7B8-6EA7EA3949B0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9C74-83A5-4CFD-88AF-4C8AA81BC796}" type="datetimeFigureOut">
              <a:rPr lang="cs-CZ" smtClean="0"/>
              <a:t>24. 11. 2014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8EAD4-5C17-4CC3-A7B8-6EA7EA3949B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1759C74-83A5-4CFD-88AF-4C8AA81BC796}" type="datetimeFigureOut">
              <a:rPr lang="cs-CZ" smtClean="0"/>
              <a:t>24. 11. 2014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8EAD4-5C17-4CC3-A7B8-6EA7EA3949B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1759C74-83A5-4CFD-88AF-4C8AA81BC796}" type="datetimeFigureOut">
              <a:rPr lang="cs-CZ" smtClean="0"/>
              <a:t>24. 11. 2014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8EAD4-5C17-4CC3-A7B8-6EA7EA3949B0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F1759C74-83A5-4CFD-88AF-4C8AA81BC796}" type="datetimeFigureOut">
              <a:rPr lang="cs-CZ" smtClean="0"/>
              <a:t>24. 11. 2014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6E08EAD4-5C17-4CC3-A7B8-6EA7EA3949B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eCdBErFPvB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8v3tWJFhIzI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707904" y="5276850"/>
            <a:ext cx="5120640" cy="1581150"/>
          </a:xfrm>
        </p:spPr>
        <p:txBody>
          <a:bodyPr/>
          <a:lstStyle/>
          <a:p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6980" y="1700808"/>
            <a:ext cx="5120640" cy="1012688"/>
          </a:xfrm>
        </p:spPr>
        <p:txBody>
          <a:bodyPr>
            <a:normAutofit/>
          </a:bodyPr>
          <a:lstStyle/>
          <a:p>
            <a:pPr algn="ctr"/>
            <a:r>
              <a:rPr lang="cs-CZ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Sociální opora</a:t>
            </a:r>
            <a:endParaRPr lang="cs-CZ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550" y="3284984"/>
            <a:ext cx="43815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006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9154"/>
            <a:ext cx="8591550" cy="1066801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Příklady studií, kde byl zjištěn kladný vliv sociální opory na zdravotní stav postižených: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0" y="1196752"/>
            <a:ext cx="9036496" cy="5661248"/>
          </a:xfrm>
        </p:spPr>
        <p:txBody>
          <a:bodyPr>
            <a:normAutofit lnSpcReduction="10000"/>
          </a:bodyPr>
          <a:lstStyle/>
          <a:p>
            <a:r>
              <a:rPr lang="cs-CZ" b="1" dirty="0" smtClean="0">
                <a:solidFill>
                  <a:schemeClr val="tx1"/>
                </a:solidFill>
              </a:rPr>
              <a:t>Při studiu negativního dopadu havárie jaderné elektrárny (</a:t>
            </a:r>
            <a:r>
              <a:rPr lang="cs-CZ" b="1" dirty="0" err="1" smtClean="0">
                <a:solidFill>
                  <a:schemeClr val="tx1"/>
                </a:solidFill>
              </a:rPr>
              <a:t>Three</a:t>
            </a:r>
            <a:r>
              <a:rPr lang="cs-CZ" b="1" dirty="0" smtClean="0">
                <a:solidFill>
                  <a:schemeClr val="tx1"/>
                </a:solidFill>
              </a:rPr>
              <a:t> </a:t>
            </a:r>
            <a:r>
              <a:rPr lang="cs-CZ" b="1" dirty="0" err="1" smtClean="0">
                <a:solidFill>
                  <a:schemeClr val="tx1"/>
                </a:solidFill>
              </a:rPr>
              <a:t>Miles</a:t>
            </a:r>
            <a:r>
              <a:rPr lang="cs-CZ" b="1" dirty="0" smtClean="0">
                <a:solidFill>
                  <a:schemeClr val="tx1"/>
                </a:solidFill>
              </a:rPr>
              <a:t> Island) se zjistilo, že sociální opora byla důležitým faktorem tlumícím zrod psychosomatických onemocnění obyvatel v oblasti kolem elektrárny </a:t>
            </a:r>
            <a:r>
              <a:rPr lang="cs-CZ" i="1" dirty="0" smtClean="0">
                <a:solidFill>
                  <a:schemeClr val="tx1"/>
                </a:solidFill>
              </a:rPr>
              <a:t>(Fleming, 1982).</a:t>
            </a:r>
          </a:p>
          <a:p>
            <a:endParaRPr lang="cs-CZ" sz="1000" b="1" dirty="0" smtClean="0">
              <a:solidFill>
                <a:schemeClr val="tx1"/>
              </a:solidFill>
            </a:endParaRPr>
          </a:p>
          <a:p>
            <a:r>
              <a:rPr lang="cs-CZ" b="1" dirty="0" smtClean="0">
                <a:solidFill>
                  <a:schemeClr val="tx1"/>
                </a:solidFill>
              </a:rPr>
              <a:t>U lidí, kteří se starali o pozůstalé oběti letecké katastrofy, se sociální opora projevila jako výrazný tlumící faktor prožívaného stresu </a:t>
            </a:r>
            <a:r>
              <a:rPr lang="cs-CZ" i="1" dirty="0" smtClean="0">
                <a:solidFill>
                  <a:schemeClr val="tx1"/>
                </a:solidFill>
              </a:rPr>
              <a:t>(</a:t>
            </a:r>
            <a:r>
              <a:rPr lang="cs-CZ" i="1" dirty="0" err="1" smtClean="0">
                <a:solidFill>
                  <a:schemeClr val="tx1"/>
                </a:solidFill>
              </a:rPr>
              <a:t>Bartone</a:t>
            </a:r>
            <a:r>
              <a:rPr lang="cs-CZ" i="1" dirty="0" smtClean="0">
                <a:solidFill>
                  <a:schemeClr val="tx1"/>
                </a:solidFill>
              </a:rPr>
              <a:t>, 1987).</a:t>
            </a:r>
          </a:p>
          <a:p>
            <a:endParaRPr lang="cs-CZ" sz="1000" b="1" dirty="0" smtClean="0">
              <a:solidFill>
                <a:schemeClr val="tx1"/>
              </a:solidFill>
            </a:endParaRPr>
          </a:p>
          <a:p>
            <a:r>
              <a:rPr lang="cs-CZ" b="1" dirty="0" smtClean="0">
                <a:solidFill>
                  <a:schemeClr val="tx1"/>
                </a:solidFill>
              </a:rPr>
              <a:t>Ženy, které žily v relativně špatných vzájemných vztazích s manželem (tj. s relativně nižší formou sociální opory), měly vyšší počet kardiovaskulárních onemocnění </a:t>
            </a:r>
            <a:r>
              <a:rPr lang="cs-CZ" i="1" dirty="0" smtClean="0">
                <a:solidFill>
                  <a:schemeClr val="tx1"/>
                </a:solidFill>
              </a:rPr>
              <a:t>(</a:t>
            </a:r>
            <a:r>
              <a:rPr lang="cs-CZ" i="1" dirty="0" err="1" smtClean="0">
                <a:solidFill>
                  <a:schemeClr val="tx1"/>
                </a:solidFill>
              </a:rPr>
              <a:t>Kannel</a:t>
            </a:r>
            <a:r>
              <a:rPr lang="cs-CZ" i="1" dirty="0" smtClean="0">
                <a:solidFill>
                  <a:schemeClr val="tx1"/>
                </a:solidFill>
              </a:rPr>
              <a:t>, 1987).</a:t>
            </a:r>
          </a:p>
          <a:p>
            <a:endParaRPr lang="cs-CZ" sz="1000" b="1" dirty="0" smtClean="0">
              <a:solidFill>
                <a:schemeClr val="tx1"/>
              </a:solidFill>
            </a:endParaRPr>
          </a:p>
          <a:p>
            <a:r>
              <a:rPr lang="cs-CZ" b="1" dirty="0" smtClean="0">
                <a:solidFill>
                  <a:schemeClr val="tx1"/>
                </a:solidFill>
              </a:rPr>
              <a:t>Muži typu A osobnosti s nižší mírou sociální opory měli vyšší úmrtnost 69% (sledovanou v průběhu 10 let), oproti mužům se stejnou osobností, avšak vyšší mírou sociální opory,</a:t>
            </a:r>
            <a:r>
              <a:rPr lang="cs-CZ" sz="2400" b="1" dirty="0" smtClean="0">
                <a:solidFill>
                  <a:schemeClr val="tx1"/>
                </a:solidFill>
              </a:rPr>
              <a:t> 11</a:t>
            </a:r>
            <a:r>
              <a:rPr lang="cs-CZ" sz="2000" b="1" dirty="0" smtClean="0">
                <a:solidFill>
                  <a:schemeClr val="tx1"/>
                </a:solidFill>
              </a:rPr>
              <a:t>% </a:t>
            </a:r>
            <a:r>
              <a:rPr lang="cs-CZ" i="1" dirty="0" smtClean="0">
                <a:solidFill>
                  <a:schemeClr val="tx1"/>
                </a:solidFill>
              </a:rPr>
              <a:t>(</a:t>
            </a:r>
            <a:r>
              <a:rPr lang="cs-CZ" i="1" dirty="0" err="1" smtClean="0">
                <a:solidFill>
                  <a:schemeClr val="tx1"/>
                </a:solidFill>
              </a:rPr>
              <a:t>Orth-Gomér</a:t>
            </a:r>
            <a:r>
              <a:rPr lang="cs-CZ" i="1" dirty="0" smtClean="0">
                <a:solidFill>
                  <a:schemeClr val="tx1"/>
                </a:solidFill>
              </a:rPr>
              <a:t>, 1990).</a:t>
            </a:r>
          </a:p>
          <a:p>
            <a:endParaRPr lang="cs-CZ" sz="1000" b="1" dirty="0" smtClean="0">
              <a:solidFill>
                <a:schemeClr val="tx1"/>
              </a:solidFill>
            </a:endParaRPr>
          </a:p>
          <a:p>
            <a:r>
              <a:rPr lang="cs-CZ" b="1" dirty="0" smtClean="0">
                <a:solidFill>
                  <a:schemeClr val="tx1"/>
                </a:solidFill>
              </a:rPr>
              <a:t>Ženatí muži se lépe zotavují z operace srdce než neženatí </a:t>
            </a:r>
            <a:r>
              <a:rPr lang="cs-CZ" i="1" dirty="0" smtClean="0">
                <a:solidFill>
                  <a:schemeClr val="tx1"/>
                </a:solidFill>
              </a:rPr>
              <a:t>(</a:t>
            </a:r>
            <a:r>
              <a:rPr lang="cs-CZ" i="1" dirty="0" err="1" smtClean="0">
                <a:solidFill>
                  <a:schemeClr val="tx1"/>
                </a:solidFill>
              </a:rPr>
              <a:t>Kulik</a:t>
            </a:r>
            <a:r>
              <a:rPr lang="cs-CZ" i="1" dirty="0" smtClean="0">
                <a:solidFill>
                  <a:schemeClr val="tx1"/>
                </a:solidFill>
              </a:rPr>
              <a:t>, 1989).</a:t>
            </a:r>
            <a:endParaRPr lang="cs-CZ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11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-171400"/>
            <a:ext cx="8591550" cy="1066801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 smtClean="0"/>
              <a:t>Rozdíly mezi muži a ženami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s-CZ" sz="2400" b="1" dirty="0" smtClean="0">
                <a:solidFill>
                  <a:schemeClr val="tx1"/>
                </a:solidFill>
              </a:rPr>
              <a:t>Ženy vyhledávají intenzivněji úzké mezilidské vztahy. Jsou v nich vřelejší a důvěrnější než muži. Mají většinou širší sociální síť a tudíž i možnou podporu.</a:t>
            </a:r>
          </a:p>
          <a:p>
            <a:endParaRPr lang="cs-CZ" sz="1800" b="1" dirty="0" smtClean="0">
              <a:solidFill>
                <a:schemeClr val="tx1"/>
              </a:solidFill>
            </a:endParaRPr>
          </a:p>
          <a:p>
            <a:r>
              <a:rPr lang="cs-CZ" sz="2400" b="1" dirty="0" smtClean="0">
                <a:solidFill>
                  <a:schemeClr val="tx1"/>
                </a:solidFill>
              </a:rPr>
              <a:t>Ovdovělí muži mají vyšší úmrtnost než stejně staří ženatí muži. To u žen neplatí.</a:t>
            </a:r>
            <a:endParaRPr lang="cs-CZ" sz="2400" b="1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053472"/>
            <a:ext cx="3791076" cy="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211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-171400"/>
            <a:ext cx="8591550" cy="1066801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 smtClean="0"/>
              <a:t>Model </a:t>
            </a:r>
            <a:r>
              <a:rPr lang="cs-CZ" sz="4000" b="1" dirty="0" err="1" smtClean="0"/>
              <a:t>Kübler</a:t>
            </a:r>
            <a:r>
              <a:rPr lang="cs-CZ" sz="4000" b="1" dirty="0" smtClean="0"/>
              <a:t>-Rossové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07504" y="1196752"/>
            <a:ext cx="9144000" cy="5183472"/>
          </a:xfrm>
        </p:spPr>
        <p:txBody>
          <a:bodyPr>
            <a:noAutofit/>
          </a:bodyPr>
          <a:lstStyle/>
          <a:p>
            <a:r>
              <a:rPr lang="cs-CZ" sz="2400" b="1" dirty="0">
                <a:solidFill>
                  <a:schemeClr val="tx1"/>
                </a:solidFill>
              </a:rPr>
              <a:t> známý též jako pět fází smutku či pět fází umírání, byl poprvé zaveden v roce 1969 americkou psycholožkou Elisabeth </a:t>
            </a:r>
            <a:r>
              <a:rPr lang="cs-CZ" sz="2400" b="1" dirty="0" err="1" smtClean="0">
                <a:solidFill>
                  <a:schemeClr val="tx1"/>
                </a:solidFill>
              </a:rPr>
              <a:t>Kübler</a:t>
            </a:r>
            <a:r>
              <a:rPr lang="cs-CZ" sz="2400" b="1" dirty="0" smtClean="0">
                <a:solidFill>
                  <a:schemeClr val="tx1"/>
                </a:solidFill>
              </a:rPr>
              <a:t>-Rossovou v </a:t>
            </a:r>
            <a:r>
              <a:rPr lang="cs-CZ" sz="2400" b="1" dirty="0">
                <a:solidFill>
                  <a:schemeClr val="tx1"/>
                </a:solidFill>
              </a:rPr>
              <a:t>její knize </a:t>
            </a:r>
            <a:r>
              <a:rPr lang="cs-CZ" sz="2400" b="1" i="1" dirty="0">
                <a:solidFill>
                  <a:schemeClr val="tx1"/>
                </a:solidFill>
              </a:rPr>
              <a:t>On </a:t>
            </a:r>
            <a:r>
              <a:rPr lang="cs-CZ" sz="2400" b="1" i="1" dirty="0" err="1">
                <a:solidFill>
                  <a:schemeClr val="tx1"/>
                </a:solidFill>
              </a:rPr>
              <a:t>Death</a:t>
            </a:r>
            <a:r>
              <a:rPr lang="cs-CZ" sz="2400" b="1" i="1" dirty="0">
                <a:solidFill>
                  <a:schemeClr val="tx1"/>
                </a:solidFill>
              </a:rPr>
              <a:t> and </a:t>
            </a:r>
            <a:r>
              <a:rPr lang="cs-CZ" sz="2400" b="1" i="1" dirty="0" err="1">
                <a:solidFill>
                  <a:schemeClr val="tx1"/>
                </a:solidFill>
              </a:rPr>
              <a:t>Dying</a:t>
            </a:r>
            <a:r>
              <a:rPr lang="cs-CZ" sz="2400" b="1" dirty="0" smtClean="0">
                <a:solidFill>
                  <a:schemeClr val="tx1"/>
                </a:solidFill>
              </a:rPr>
              <a:t>.</a:t>
            </a:r>
          </a:p>
          <a:p>
            <a:endParaRPr lang="cs-CZ" sz="1100" b="1" dirty="0" smtClean="0">
              <a:solidFill>
                <a:schemeClr val="tx1"/>
              </a:solidFill>
            </a:endParaRPr>
          </a:p>
          <a:p>
            <a:r>
              <a:rPr lang="cs-CZ" sz="2400" b="1" dirty="0" smtClean="0">
                <a:solidFill>
                  <a:schemeClr val="tx1"/>
                </a:solidFill>
              </a:rPr>
              <a:t> </a:t>
            </a:r>
            <a:r>
              <a:rPr lang="cs-CZ" sz="2400" b="1" dirty="0">
                <a:solidFill>
                  <a:schemeClr val="tx1"/>
                </a:solidFill>
              </a:rPr>
              <a:t>Součástí knihy byl model s názvem </a:t>
            </a:r>
            <a:r>
              <a:rPr lang="cs-CZ" sz="2400" b="1" dirty="0">
                <a:solidFill>
                  <a:srgbClr val="800000"/>
                </a:solidFill>
              </a:rPr>
              <a:t>Proces vyrovnání se s umíráním</a:t>
            </a:r>
            <a:r>
              <a:rPr lang="cs-CZ" sz="2400" b="1" dirty="0">
                <a:solidFill>
                  <a:schemeClr val="tx1"/>
                </a:solidFill>
              </a:rPr>
              <a:t>, založený na jejím výzkumu a rozhovorech s 500 umírajícími pacienty. Popisuje pět oddělených fází v rámci procesu, při kterém se lidé vyrovnávají se smutkem a </a:t>
            </a:r>
            <a:r>
              <a:rPr lang="cs-CZ" sz="2400" b="1" dirty="0" smtClean="0">
                <a:solidFill>
                  <a:schemeClr val="tx1"/>
                </a:solidFill>
              </a:rPr>
              <a:t>tragédií. </a:t>
            </a:r>
          </a:p>
          <a:p>
            <a:endParaRPr lang="cs-CZ" sz="1100" b="1" dirty="0">
              <a:solidFill>
                <a:schemeClr val="tx1"/>
              </a:solidFill>
            </a:endParaRPr>
          </a:p>
          <a:p>
            <a:r>
              <a:rPr lang="cs-CZ" sz="2400" b="1" dirty="0" err="1">
                <a:solidFill>
                  <a:schemeClr val="tx1"/>
                </a:solidFill>
              </a:rPr>
              <a:t>Kübler</a:t>
            </a:r>
            <a:r>
              <a:rPr lang="cs-CZ" sz="2400" b="1" dirty="0">
                <a:solidFill>
                  <a:schemeClr val="tx1"/>
                </a:solidFill>
              </a:rPr>
              <a:t>-Rossová původně aplikovala tyto fáze pouze u lidí trpící smrtelnou nemocí, později však i na jakýkoli druh tragické osobní ztráty (práce, příjmu, svobody). Mohou sem spadat i významné životní událostí jako smrt milovaného, rozvod, drogová závislost, vypuknutí nemoci či chronické nemoci, diagnóza neplodnosti, stejně jako řada tragédií či neštěstí.</a:t>
            </a:r>
            <a:endParaRPr lang="cs-CZ" sz="24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30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07504" y="1340768"/>
            <a:ext cx="9036496" cy="6669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b="1" dirty="0" smtClean="0">
                <a:solidFill>
                  <a:schemeClr val="tx1"/>
                </a:solidFill>
              </a:rPr>
              <a:t>1.) </a:t>
            </a:r>
            <a:r>
              <a:rPr lang="cs-CZ" sz="2400" b="1" dirty="0" smtClean="0">
                <a:solidFill>
                  <a:srgbClr val="800000"/>
                </a:solidFill>
              </a:rPr>
              <a:t>POPÍRÁNÍ/ŠOK</a:t>
            </a:r>
            <a:r>
              <a:rPr lang="cs-CZ" sz="2400" b="1" dirty="0" smtClean="0">
                <a:solidFill>
                  <a:schemeClr val="tx1"/>
                </a:solidFill>
              </a:rPr>
              <a:t>  – „Cítím se dobře.“, „Tohle se nemůže dít, ne mně.“, „Došlo k záměně výsledků, to musí být omyl.“</a:t>
            </a:r>
          </a:p>
          <a:p>
            <a:r>
              <a:rPr lang="cs-CZ" sz="2400" dirty="0" smtClean="0">
                <a:solidFill>
                  <a:schemeClr val="tx1"/>
                </a:solidFill>
              </a:rPr>
              <a:t>Popírání je pro jedince pouze dočasnou obranou. Jde o šokovou situaci, která může trvat různě dlouho. Dotyčný se nechce s nastalou situací smířit.</a:t>
            </a:r>
          </a:p>
          <a:p>
            <a:endParaRPr lang="cs-CZ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400" b="1" dirty="0" smtClean="0">
                <a:solidFill>
                  <a:schemeClr val="tx1"/>
                </a:solidFill>
              </a:rPr>
              <a:t>2.) </a:t>
            </a:r>
            <a:r>
              <a:rPr lang="cs-CZ" sz="2400" b="1" dirty="0" smtClean="0">
                <a:solidFill>
                  <a:srgbClr val="800000"/>
                </a:solidFill>
              </a:rPr>
              <a:t>HNĚV/AGRESE</a:t>
            </a:r>
            <a:r>
              <a:rPr lang="cs-CZ" sz="2400" b="1" dirty="0" smtClean="0">
                <a:solidFill>
                  <a:schemeClr val="tx1"/>
                </a:solidFill>
              </a:rPr>
              <a:t>  </a:t>
            </a:r>
            <a:r>
              <a:rPr lang="cs-CZ" sz="2400" b="1" dirty="0">
                <a:solidFill>
                  <a:schemeClr val="tx1"/>
                </a:solidFill>
              </a:rPr>
              <a:t>– „Proč já? To není </a:t>
            </a:r>
            <a:r>
              <a:rPr lang="cs-CZ" sz="2400" b="1" dirty="0" err="1">
                <a:solidFill>
                  <a:schemeClr val="tx1"/>
                </a:solidFill>
              </a:rPr>
              <a:t>fér</a:t>
            </a:r>
            <a:r>
              <a:rPr lang="cs-CZ" sz="2400" b="1" dirty="0">
                <a:solidFill>
                  <a:schemeClr val="tx1"/>
                </a:solidFill>
              </a:rPr>
              <a:t>!“, „Proč se to děje mně?“, „Kdo za to může?“</a:t>
            </a:r>
          </a:p>
          <a:p>
            <a:r>
              <a:rPr lang="cs-CZ" sz="2400" dirty="0">
                <a:solidFill>
                  <a:schemeClr val="tx1"/>
                </a:solidFill>
              </a:rPr>
              <a:t>Jakmile se jedinec dostane do druhé fáze, uvědomuje si, že popírání již nemůže pokračovat. V této fázi je o dotyčného velmi těžké pečovat v důsledku pocitů </a:t>
            </a:r>
            <a:r>
              <a:rPr lang="cs-CZ" sz="2400" dirty="0" smtClean="0">
                <a:solidFill>
                  <a:schemeClr val="tx1"/>
                </a:solidFill>
              </a:rPr>
              <a:t>vzteku. 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267744" y="260648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stádií</a:t>
            </a:r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758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274320" y="260648"/>
            <a:ext cx="8595360" cy="659735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2600" b="1" dirty="0" smtClean="0">
                <a:solidFill>
                  <a:srgbClr val="800000"/>
                </a:solidFill>
              </a:rPr>
              <a:t>3.) SMLOUVÁNÍ</a:t>
            </a:r>
            <a:r>
              <a:rPr lang="cs-CZ" sz="2600" b="1" dirty="0" smtClean="0">
                <a:solidFill>
                  <a:schemeClr val="tx1"/>
                </a:solidFill>
              </a:rPr>
              <a:t> </a:t>
            </a:r>
            <a:r>
              <a:rPr lang="cs-CZ" sz="2600" b="1" dirty="0">
                <a:solidFill>
                  <a:schemeClr val="tx1"/>
                </a:solidFill>
              </a:rPr>
              <a:t>– „Chci se dožít svých vnuků.“, „Udělám cokoliv, abych mohl/a žít ještě pár let.“, „Dám všechny své peníze, za…“</a:t>
            </a:r>
          </a:p>
          <a:p>
            <a:r>
              <a:rPr lang="cs-CZ" sz="2600" dirty="0">
                <a:solidFill>
                  <a:schemeClr val="tx1"/>
                </a:solidFill>
              </a:rPr>
              <a:t>Třetí fáze zahrnuje naději, že jedinec může nějakým způsobem oddálit či odložit </a:t>
            </a:r>
            <a:r>
              <a:rPr lang="cs-CZ" sz="2600" dirty="0" smtClean="0">
                <a:solidFill>
                  <a:schemeClr val="tx1"/>
                </a:solidFill>
              </a:rPr>
              <a:t>smrt či krizovou situaci. </a:t>
            </a:r>
            <a:r>
              <a:rPr lang="cs-CZ" sz="2600" dirty="0">
                <a:solidFill>
                  <a:schemeClr val="tx1"/>
                </a:solidFill>
              </a:rPr>
              <a:t>Dotyčný se obrací k vyšší mocí (např. </a:t>
            </a:r>
            <a:r>
              <a:rPr lang="cs-CZ" sz="2600" dirty="0" smtClean="0">
                <a:solidFill>
                  <a:schemeClr val="tx1"/>
                </a:solidFill>
              </a:rPr>
              <a:t>Bohu) </a:t>
            </a:r>
            <a:r>
              <a:rPr lang="cs-CZ" sz="2600" dirty="0">
                <a:solidFill>
                  <a:schemeClr val="tx1"/>
                </a:solidFill>
              </a:rPr>
              <a:t>s žádostí o delší život výměnou za změnu životního stylu apod</a:t>
            </a:r>
            <a:r>
              <a:rPr lang="cs-CZ" sz="2600" dirty="0" smtClean="0">
                <a:solidFill>
                  <a:schemeClr val="tx1"/>
                </a:solidFill>
              </a:rPr>
              <a:t>. </a:t>
            </a:r>
            <a:r>
              <a:rPr lang="cs-CZ" sz="2600" dirty="0">
                <a:solidFill>
                  <a:schemeClr val="tx1"/>
                </a:solidFill>
              </a:rPr>
              <a:t>V této fázi též dochází k hledání zázračného léku či alternativních metod léčby.</a:t>
            </a:r>
          </a:p>
          <a:p>
            <a:pPr marL="0" indent="0">
              <a:buNone/>
            </a:pPr>
            <a:endParaRPr lang="cs-CZ" sz="26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600" b="1" dirty="0" smtClean="0">
                <a:solidFill>
                  <a:schemeClr val="tx1"/>
                </a:solidFill>
              </a:rPr>
              <a:t>4.) </a:t>
            </a:r>
            <a:r>
              <a:rPr lang="cs-CZ" sz="2600" b="1" dirty="0" smtClean="0">
                <a:solidFill>
                  <a:srgbClr val="800000"/>
                </a:solidFill>
              </a:rPr>
              <a:t>DEPRESE</a:t>
            </a:r>
            <a:r>
              <a:rPr lang="cs-CZ" sz="2600" b="1" dirty="0" smtClean="0">
                <a:solidFill>
                  <a:schemeClr val="tx1"/>
                </a:solidFill>
              </a:rPr>
              <a:t> </a:t>
            </a:r>
            <a:r>
              <a:rPr lang="cs-CZ" sz="2600" b="1" dirty="0">
                <a:solidFill>
                  <a:schemeClr val="tx1"/>
                </a:solidFill>
              </a:rPr>
              <a:t>– „</a:t>
            </a:r>
            <a:r>
              <a:rPr lang="cs-CZ" sz="2600" b="1" i="1" dirty="0">
                <a:solidFill>
                  <a:schemeClr val="tx1"/>
                </a:solidFill>
              </a:rPr>
              <a:t>Jsem tak smutný, proč se s čímkoli obtěžovat?“, „Umřu, tak o co jde?“, „Ztratil/a jsem milovaného/milovanou, proč dál žít?“</a:t>
            </a:r>
          </a:p>
          <a:p>
            <a:r>
              <a:rPr lang="cs-CZ" sz="2600" i="1" dirty="0">
                <a:solidFill>
                  <a:schemeClr val="tx1"/>
                </a:solidFill>
              </a:rPr>
              <a:t>Během čtvrté fáze si umírající začíná </a:t>
            </a:r>
            <a:r>
              <a:rPr lang="cs-CZ" sz="2600" dirty="0">
                <a:solidFill>
                  <a:schemeClr val="tx1"/>
                </a:solidFill>
              </a:rPr>
              <a:t>uvědomovat jistotu blížící se </a:t>
            </a:r>
            <a:r>
              <a:rPr lang="cs-CZ" sz="2600" dirty="0" smtClean="0">
                <a:solidFill>
                  <a:schemeClr val="tx1"/>
                </a:solidFill>
              </a:rPr>
              <a:t>smrti nebo situace, kterou nemůže změnit. </a:t>
            </a:r>
            <a:r>
              <a:rPr lang="cs-CZ" sz="2600" dirty="0">
                <a:solidFill>
                  <a:schemeClr val="tx1"/>
                </a:solidFill>
              </a:rPr>
              <a:t>Kvůli tomu může být mlčenlivý, odmítat návštěvy a trávit většinu času v pláči a truchlení s pocity strachu, úzkosti, smutku a beznaděje</a:t>
            </a:r>
            <a:r>
              <a:rPr lang="cs-CZ" sz="2600" dirty="0" smtClean="0">
                <a:solidFill>
                  <a:schemeClr val="tx1"/>
                </a:solidFill>
              </a:rPr>
              <a:t>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167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323528" y="476672"/>
            <a:ext cx="8595360" cy="4937760"/>
          </a:xfrm>
        </p:spPr>
        <p:txBody>
          <a:bodyPr/>
          <a:lstStyle/>
          <a:p>
            <a:pPr marL="0" indent="0">
              <a:buNone/>
            </a:pPr>
            <a:r>
              <a:rPr lang="cs-CZ" sz="2400" b="1" dirty="0">
                <a:solidFill>
                  <a:schemeClr val="tx1"/>
                </a:solidFill>
              </a:rPr>
              <a:t>5.) </a:t>
            </a:r>
            <a:r>
              <a:rPr lang="cs-CZ" sz="2400" b="1" dirty="0">
                <a:solidFill>
                  <a:srgbClr val="800000"/>
                </a:solidFill>
              </a:rPr>
              <a:t>SMÍŘENÍ</a:t>
            </a:r>
            <a:r>
              <a:rPr lang="cs-CZ" sz="2400" b="1" dirty="0">
                <a:solidFill>
                  <a:schemeClr val="tx1"/>
                </a:solidFill>
              </a:rPr>
              <a:t>  – </a:t>
            </a:r>
            <a:r>
              <a:rPr lang="cs-CZ" sz="2400" b="1" i="1" dirty="0">
                <a:solidFill>
                  <a:schemeClr val="tx1"/>
                </a:solidFill>
              </a:rPr>
              <a:t>„Bude to v pořádku.“, „Nemůžu proti tomu bojovat, měl bych se na to připravit.“</a:t>
            </a:r>
          </a:p>
          <a:p>
            <a:r>
              <a:rPr lang="cs-CZ" sz="2400" dirty="0">
                <a:solidFill>
                  <a:schemeClr val="tx1"/>
                </a:solidFill>
              </a:rPr>
              <a:t>V této poslední fázi se dotyčný začíná vyrovnávat se </a:t>
            </a:r>
            <a:r>
              <a:rPr lang="cs-CZ" sz="2400" dirty="0" smtClean="0">
                <a:solidFill>
                  <a:schemeClr val="tx1"/>
                </a:solidFill>
              </a:rPr>
              <a:t>smrtí či nastalou situací. </a:t>
            </a:r>
            <a:r>
              <a:rPr lang="cs-CZ" sz="2400" dirty="0">
                <a:solidFill>
                  <a:schemeClr val="tx1"/>
                </a:solidFill>
              </a:rPr>
              <a:t>Dochází k psychickému </a:t>
            </a:r>
            <a:r>
              <a:rPr lang="cs-CZ" sz="2400" dirty="0" smtClean="0">
                <a:solidFill>
                  <a:schemeClr val="tx1"/>
                </a:solidFill>
              </a:rPr>
              <a:t>uvolnění.</a:t>
            </a:r>
            <a:endParaRPr lang="cs-CZ" sz="2400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9" b="9024"/>
          <a:stretch/>
        </p:blipFill>
        <p:spPr bwMode="auto">
          <a:xfrm>
            <a:off x="1969316" y="2924944"/>
            <a:ext cx="5040560" cy="307528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glow rad="127000">
              <a:srgbClr val="CCFF66"/>
            </a:glow>
          </a:effectLst>
          <a:extLst/>
        </p:spPr>
      </p:pic>
    </p:spTree>
    <p:extLst>
      <p:ext uri="{BB962C8B-B14F-4D97-AF65-F5344CB8AC3E}">
        <p14:creationId xmlns:p14="http://schemas.microsoft.com/office/powerpoint/2010/main" val="273488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Jak pečovat o partnerské vztahy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endParaRPr lang="cs-CZ" b="1" dirty="0" smtClean="0">
              <a:hlinkClick r:id="rId2"/>
            </a:endParaRPr>
          </a:p>
          <a:p>
            <a:pPr marL="0" indent="0" algn="ctr">
              <a:buNone/>
            </a:pPr>
            <a:endParaRPr lang="cs-CZ" b="1" dirty="0">
              <a:hlinkClick r:id="rId2"/>
            </a:endParaRPr>
          </a:p>
          <a:p>
            <a:pPr marL="0" indent="0" algn="ctr">
              <a:buNone/>
            </a:pPr>
            <a:endParaRPr lang="cs-CZ" b="1" dirty="0" smtClean="0">
              <a:hlinkClick r:id="rId2"/>
            </a:endParaRPr>
          </a:p>
          <a:p>
            <a:pPr marL="0" indent="0" algn="ctr">
              <a:buNone/>
            </a:pPr>
            <a:r>
              <a:rPr lang="cs-CZ" dirty="0"/>
              <a:t>Michal Mynář: Vztahy bez poražených</a:t>
            </a:r>
          </a:p>
          <a:p>
            <a:pPr marL="0" indent="0" algn="ctr">
              <a:buNone/>
            </a:pPr>
            <a:endParaRPr lang="cs-CZ" b="1" dirty="0" smtClean="0">
              <a:hlinkClick r:id="rId2"/>
            </a:endParaRPr>
          </a:p>
          <a:p>
            <a:pPr marL="0" indent="0" algn="ctr">
              <a:buNone/>
            </a:pPr>
            <a:r>
              <a:rPr lang="cs-CZ" sz="2800" b="1" dirty="0" smtClean="0">
                <a:hlinkClick r:id="rId2"/>
              </a:rPr>
              <a:t>https</a:t>
            </a:r>
            <a:r>
              <a:rPr lang="cs-CZ" sz="2800" b="1" dirty="0">
                <a:hlinkClick r:id="rId2"/>
              </a:rPr>
              <a:t>://</a:t>
            </a:r>
            <a:r>
              <a:rPr lang="cs-CZ" sz="2800" b="1" dirty="0" smtClean="0">
                <a:hlinkClick r:id="rId2"/>
              </a:rPr>
              <a:t>www.youtube.com/watch?v=eCdBErFPvBg</a:t>
            </a:r>
            <a:endParaRPr lang="cs-CZ" sz="2800" b="1" dirty="0" smtClean="0"/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240095"/>
            <a:ext cx="3629014" cy="20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481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3523" y="0"/>
            <a:ext cx="8591550" cy="1066801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 smtClean="0"/>
              <a:t>AFILIACE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395536" y="1118552"/>
            <a:ext cx="8595360" cy="4937760"/>
          </a:xfrm>
        </p:spPr>
        <p:txBody>
          <a:bodyPr/>
          <a:lstStyle/>
          <a:p>
            <a:pPr marL="0" indent="0">
              <a:buNone/>
            </a:pPr>
            <a:r>
              <a:rPr lang="cs-CZ" sz="2400" b="1" dirty="0"/>
              <a:t>=</a:t>
            </a:r>
            <a:r>
              <a:rPr lang="cs-CZ" dirty="0"/>
              <a:t> </a:t>
            </a:r>
            <a:r>
              <a:rPr lang="cs-CZ" sz="2800" b="1" dirty="0">
                <a:solidFill>
                  <a:schemeClr val="tx1"/>
                </a:solidFill>
              </a:rPr>
              <a:t>potřeba člověka navozovat kladné a těsné vztahy s jinými </a:t>
            </a:r>
            <a:r>
              <a:rPr lang="cs-CZ" sz="2800" b="1" dirty="0" smtClean="0">
                <a:solidFill>
                  <a:schemeClr val="tx1"/>
                </a:solidFill>
              </a:rPr>
              <a:t>lidmi</a:t>
            </a:r>
          </a:p>
          <a:p>
            <a:pPr marL="0" indent="0">
              <a:buNone/>
            </a:pPr>
            <a:endParaRPr lang="cs-CZ" sz="2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400" b="1" i="1" dirty="0" smtClean="0">
                <a:solidFill>
                  <a:schemeClr val="tx1"/>
                </a:solidFill>
              </a:rPr>
              <a:t>„Lidé s rozvinutými sociálními vazbami žijí podle některých zjištění déle a disponují celkem lepším fyzickým i psychickým zdravím než lidé bez těchto vazeb</a:t>
            </a:r>
            <a:r>
              <a:rPr lang="cs-CZ" sz="2800" b="1" i="1" dirty="0" smtClean="0">
                <a:solidFill>
                  <a:schemeClr val="tx1"/>
                </a:solidFill>
              </a:rPr>
              <a:t>.“</a:t>
            </a:r>
          </a:p>
          <a:p>
            <a:pPr marL="0" indent="0">
              <a:buNone/>
            </a:pPr>
            <a:r>
              <a:rPr lang="cs-CZ" sz="2000" i="1" dirty="0" smtClean="0">
                <a:solidFill>
                  <a:schemeClr val="tx1"/>
                </a:solidFill>
              </a:rPr>
              <a:t>L.F. </a:t>
            </a:r>
            <a:r>
              <a:rPr lang="cs-CZ" sz="2000" i="1" dirty="0" err="1" smtClean="0">
                <a:solidFill>
                  <a:schemeClr val="tx1"/>
                </a:solidFill>
              </a:rPr>
              <a:t>Berkman</a:t>
            </a:r>
            <a:r>
              <a:rPr lang="cs-CZ" sz="2000" i="1" dirty="0" smtClean="0">
                <a:solidFill>
                  <a:schemeClr val="tx1"/>
                </a:solidFill>
              </a:rPr>
              <a:t> a L. </a:t>
            </a:r>
            <a:r>
              <a:rPr lang="cs-CZ" sz="2000" i="1" dirty="0" err="1" smtClean="0">
                <a:solidFill>
                  <a:schemeClr val="tx1"/>
                </a:solidFill>
              </a:rPr>
              <a:t>Breslov</a:t>
            </a:r>
            <a:endParaRPr lang="cs-CZ" sz="1800" i="1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333670"/>
            <a:ext cx="1962581" cy="2298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148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8760271" cy="864096"/>
          </a:xfrm>
        </p:spPr>
        <p:txBody>
          <a:bodyPr>
            <a:noAutofit/>
          </a:bodyPr>
          <a:lstStyle/>
          <a:p>
            <a:pPr algn="ctr"/>
            <a:r>
              <a:rPr lang="cs-CZ" sz="3800" b="1" dirty="0"/>
              <a:t>Proč lidé navazují vztahy s druhými lidmi?</a:t>
            </a:r>
            <a:br>
              <a:rPr lang="cs-CZ" sz="3800" b="1" dirty="0"/>
            </a:br>
            <a:endParaRPr lang="cs-CZ" sz="3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323528" y="1484784"/>
            <a:ext cx="8595360" cy="4937760"/>
          </a:xfrm>
        </p:spPr>
        <p:txBody>
          <a:bodyPr>
            <a:normAutofit fontScale="85000" lnSpcReduction="20000"/>
          </a:bodyPr>
          <a:lstStyle/>
          <a:p>
            <a:r>
              <a:rPr lang="cs-CZ" sz="3000" b="1" dirty="0">
                <a:solidFill>
                  <a:schemeClr val="tx1"/>
                </a:solidFill>
              </a:rPr>
              <a:t>ověření našeho chápání sociální reality</a:t>
            </a:r>
          </a:p>
          <a:p>
            <a:endParaRPr lang="cs-CZ" sz="3000" b="1" dirty="0">
              <a:solidFill>
                <a:schemeClr val="tx1"/>
              </a:solidFill>
            </a:endParaRPr>
          </a:p>
          <a:p>
            <a:r>
              <a:rPr lang="cs-CZ" sz="3000" b="1" dirty="0">
                <a:solidFill>
                  <a:schemeClr val="tx1"/>
                </a:solidFill>
              </a:rPr>
              <a:t>přítomnost blízké osoby umocňuje pocity štěstí v radostných chvílích a naopak poskytuje úlevu při zármutku, bolesti a zklamání. </a:t>
            </a:r>
          </a:p>
          <a:p>
            <a:endParaRPr lang="cs-CZ" sz="3000" b="1" dirty="0">
              <a:solidFill>
                <a:schemeClr val="tx1"/>
              </a:solidFill>
            </a:endParaRPr>
          </a:p>
          <a:p>
            <a:r>
              <a:rPr lang="cs-CZ" sz="3000" b="1" dirty="0">
                <a:solidFill>
                  <a:schemeClr val="tx1"/>
                </a:solidFill>
              </a:rPr>
              <a:t>podněty pro srovnávání, osvojování nových poznatků a zpětnou vazbu pro akty </a:t>
            </a:r>
            <a:r>
              <a:rPr lang="cs-CZ" sz="3000" b="1" dirty="0" smtClean="0">
                <a:solidFill>
                  <a:schemeClr val="tx1"/>
                </a:solidFill>
              </a:rPr>
              <a:t>našeho vlastního </a:t>
            </a:r>
            <a:r>
              <a:rPr lang="cs-CZ" sz="3000" b="1" dirty="0">
                <a:solidFill>
                  <a:schemeClr val="tx1"/>
                </a:solidFill>
              </a:rPr>
              <a:t>chování</a:t>
            </a:r>
          </a:p>
          <a:p>
            <a:endParaRPr lang="cs-CZ" sz="3000" b="1" dirty="0">
              <a:solidFill>
                <a:schemeClr val="tx1"/>
              </a:solidFill>
            </a:endParaRPr>
          </a:p>
          <a:p>
            <a:r>
              <a:rPr lang="cs-CZ" sz="3000" b="1" dirty="0">
                <a:solidFill>
                  <a:schemeClr val="tx1"/>
                </a:solidFill>
              </a:rPr>
              <a:t>pocit bezpečí, vědomí, že se </a:t>
            </a:r>
            <a:r>
              <a:rPr lang="cs-CZ" sz="3000" b="1" dirty="0" smtClean="0">
                <a:solidFill>
                  <a:schemeClr val="tx1"/>
                </a:solidFill>
              </a:rPr>
              <a:t>mám </a:t>
            </a:r>
            <a:r>
              <a:rPr lang="cs-CZ" sz="3000" b="1" dirty="0">
                <a:solidFill>
                  <a:schemeClr val="tx1"/>
                </a:solidFill>
              </a:rPr>
              <a:t>na koho obrátit ve složitých životních situacích</a:t>
            </a:r>
          </a:p>
          <a:p>
            <a:endParaRPr lang="cs-CZ" sz="3000" b="1" dirty="0">
              <a:solidFill>
                <a:schemeClr val="tx1"/>
              </a:solidFill>
            </a:endParaRPr>
          </a:p>
          <a:p>
            <a:r>
              <a:rPr lang="cs-CZ" sz="3000" b="1" dirty="0">
                <a:solidFill>
                  <a:schemeClr val="tx1"/>
                </a:solidFill>
              </a:rPr>
              <a:t>sdílení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195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6225" y="188640"/>
            <a:ext cx="8591550" cy="746721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/>
              <a:t>Samota a osamění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511300" y="1298448"/>
            <a:ext cx="7358380" cy="4937760"/>
          </a:xfrm>
        </p:spPr>
        <p:txBody>
          <a:bodyPr/>
          <a:lstStyle/>
          <a:p>
            <a:pPr marL="454914" indent="-457200">
              <a:buFont typeface="+mj-lt"/>
              <a:buAutoNum type="arabicPeriod"/>
            </a:pPr>
            <a:r>
              <a:rPr lang="cs-CZ" sz="2600" b="1" dirty="0">
                <a:solidFill>
                  <a:schemeClr val="tx1"/>
                </a:solidFill>
              </a:rPr>
              <a:t>Únik do samoty</a:t>
            </a:r>
          </a:p>
          <a:p>
            <a:pPr marL="454914" indent="-457200">
              <a:buFont typeface="+mj-lt"/>
              <a:buAutoNum type="arabicPeriod"/>
            </a:pPr>
            <a:r>
              <a:rPr lang="cs-CZ" sz="2600" b="1" dirty="0">
                <a:solidFill>
                  <a:schemeClr val="tx1"/>
                </a:solidFill>
              </a:rPr>
              <a:t>Osamění</a:t>
            </a:r>
          </a:p>
          <a:p>
            <a:endParaRPr lang="cs-CZ" sz="1800" b="1" dirty="0">
              <a:solidFill>
                <a:schemeClr val="tx1"/>
              </a:solidFill>
            </a:endParaRPr>
          </a:p>
          <a:p>
            <a:r>
              <a:rPr lang="cs-CZ" sz="2600" b="1" dirty="0">
                <a:solidFill>
                  <a:schemeClr val="tx1"/>
                </a:solidFill>
              </a:rPr>
              <a:t>Sociální izolace</a:t>
            </a:r>
          </a:p>
          <a:p>
            <a:r>
              <a:rPr lang="cs-CZ" sz="2600" b="1" dirty="0">
                <a:solidFill>
                  <a:schemeClr val="tx1"/>
                </a:solidFill>
              </a:rPr>
              <a:t>Emocionální izolace</a:t>
            </a:r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3789040"/>
            <a:ext cx="6121400" cy="292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932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SOCIÁLNÍ FOBIE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endParaRPr lang="cs-CZ" sz="2800" b="1" dirty="0" smtClean="0">
              <a:hlinkClick r:id="rId2"/>
            </a:endParaRPr>
          </a:p>
          <a:p>
            <a:pPr marL="0" indent="0" algn="ctr">
              <a:buNone/>
            </a:pPr>
            <a:r>
              <a:rPr lang="cs-CZ" sz="2800" b="1" dirty="0" smtClean="0">
                <a:hlinkClick r:id="rId2"/>
              </a:rPr>
              <a:t>https</a:t>
            </a:r>
            <a:r>
              <a:rPr lang="cs-CZ" sz="2800" b="1" dirty="0">
                <a:hlinkClick r:id="rId2"/>
              </a:rPr>
              <a:t>://</a:t>
            </a:r>
            <a:r>
              <a:rPr lang="cs-CZ" sz="2800" b="1" dirty="0" smtClean="0">
                <a:hlinkClick r:id="rId2"/>
              </a:rPr>
              <a:t>www.youtube.com/watch?v=8v3tWJFhIzI</a:t>
            </a:r>
            <a:endParaRPr lang="cs-CZ" sz="2800" b="1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908205"/>
            <a:ext cx="4369668" cy="339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592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0"/>
            <a:ext cx="8591550" cy="1066801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 smtClean="0"/>
              <a:t>Co je to sociální opora?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395536" y="1268760"/>
            <a:ext cx="8595360" cy="5298904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solidFill>
                  <a:schemeClr val="tx1"/>
                </a:solidFill>
              </a:rPr>
              <a:t>Pomoc, která je poskytována druhými lidmi člověku, který se nachází v zátěžové situaci. </a:t>
            </a:r>
          </a:p>
          <a:p>
            <a:endParaRPr lang="cs-CZ" sz="1200" b="1" dirty="0" smtClean="0">
              <a:solidFill>
                <a:schemeClr val="tx1"/>
              </a:solidFill>
            </a:endParaRPr>
          </a:p>
          <a:p>
            <a:r>
              <a:rPr lang="cs-CZ" sz="2400" b="1" dirty="0" smtClean="0">
                <a:solidFill>
                  <a:schemeClr val="tx1"/>
                </a:solidFill>
              </a:rPr>
              <a:t>Obecně jde o činnost, která člověku jeho situaci určitým způsobem ulehčuje.</a:t>
            </a:r>
          </a:p>
          <a:p>
            <a:endParaRPr lang="cs-CZ" sz="1800" b="1" dirty="0">
              <a:solidFill>
                <a:schemeClr val="tx1"/>
              </a:solidFill>
            </a:endParaRPr>
          </a:p>
          <a:p>
            <a:r>
              <a:rPr lang="cs-CZ" sz="2400" b="1" dirty="0" smtClean="0">
                <a:solidFill>
                  <a:srgbClr val="800000"/>
                </a:solidFill>
              </a:rPr>
              <a:t>Makroúroveň</a:t>
            </a:r>
            <a:r>
              <a:rPr lang="cs-CZ" sz="2000" b="1" dirty="0" smtClean="0">
                <a:solidFill>
                  <a:srgbClr val="800000"/>
                </a:solidFill>
              </a:rPr>
              <a:t>: </a:t>
            </a:r>
          </a:p>
          <a:p>
            <a:pPr marL="0" indent="0">
              <a:buNone/>
            </a:pPr>
            <a:r>
              <a:rPr lang="cs-CZ" sz="2400" b="1" dirty="0" smtClean="0">
                <a:solidFill>
                  <a:schemeClr val="tx1"/>
                </a:solidFill>
              </a:rPr>
              <a:t>celospolečenská forma pomoci potřebným</a:t>
            </a:r>
          </a:p>
          <a:p>
            <a:pPr marL="0" indent="0">
              <a:buNone/>
            </a:pPr>
            <a:endParaRPr lang="cs-CZ" sz="800" b="1" dirty="0" smtClean="0">
              <a:solidFill>
                <a:schemeClr val="tx1"/>
              </a:solidFill>
            </a:endParaRPr>
          </a:p>
          <a:p>
            <a:r>
              <a:rPr lang="cs-CZ" sz="2400" b="1" dirty="0" err="1" smtClean="0">
                <a:solidFill>
                  <a:srgbClr val="800000"/>
                </a:solidFill>
              </a:rPr>
              <a:t>Mezoúroveň</a:t>
            </a:r>
            <a:r>
              <a:rPr lang="cs-CZ" sz="2000" b="1" dirty="0" smtClean="0">
                <a:solidFill>
                  <a:srgbClr val="800000"/>
                </a:solidFill>
              </a:rPr>
              <a:t>: </a:t>
            </a:r>
          </a:p>
          <a:p>
            <a:pPr marL="0" indent="0">
              <a:buNone/>
            </a:pPr>
            <a:r>
              <a:rPr lang="cs-CZ" sz="2400" b="1" dirty="0" smtClean="0">
                <a:solidFill>
                  <a:schemeClr val="tx1"/>
                </a:solidFill>
              </a:rPr>
              <a:t>podpora sociální skupiny lidí  (organizace, spolky…)</a:t>
            </a:r>
          </a:p>
          <a:p>
            <a:pPr marL="0" indent="0">
              <a:buNone/>
            </a:pPr>
            <a:endParaRPr lang="cs-CZ" sz="800" b="1" dirty="0" smtClean="0">
              <a:solidFill>
                <a:schemeClr val="tx1"/>
              </a:solidFill>
            </a:endParaRPr>
          </a:p>
          <a:p>
            <a:r>
              <a:rPr lang="cs-CZ" sz="2400" b="1" dirty="0" smtClean="0">
                <a:solidFill>
                  <a:srgbClr val="800000"/>
                </a:solidFill>
              </a:rPr>
              <a:t>Mikroúroveň</a:t>
            </a:r>
            <a:r>
              <a:rPr lang="cs-CZ" sz="2000" b="1" dirty="0" smtClean="0">
                <a:solidFill>
                  <a:srgbClr val="800000"/>
                </a:solidFill>
              </a:rPr>
              <a:t>: </a:t>
            </a:r>
          </a:p>
          <a:p>
            <a:pPr marL="0" indent="0">
              <a:buNone/>
            </a:pPr>
            <a:r>
              <a:rPr lang="cs-CZ" sz="2400" b="1" dirty="0" smtClean="0">
                <a:solidFill>
                  <a:schemeClr val="tx1"/>
                </a:solidFill>
              </a:rPr>
              <a:t>osoba nejbližší  (přítel, partner, rodič…)</a:t>
            </a:r>
            <a:endParaRPr lang="cs-CZ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59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Sociální opora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cs-CZ" sz="2400" b="1" dirty="0" smtClean="0">
              <a:solidFill>
                <a:srgbClr val="800000"/>
              </a:solidFill>
            </a:endParaRPr>
          </a:p>
          <a:p>
            <a:pPr lvl="0"/>
            <a:r>
              <a:rPr lang="cs-CZ" sz="2400" b="1" dirty="0">
                <a:solidFill>
                  <a:schemeClr val="tx1"/>
                </a:solidFill>
              </a:rPr>
              <a:t>Systém sociální opory je zde chápán jako „nárazníkový“ či tlumící systém, chránící lidi proti potenciálnímu škodlivému vlivu stresových událostí.</a:t>
            </a:r>
            <a:endParaRPr lang="cs-CZ" sz="2400" dirty="0">
              <a:solidFill>
                <a:schemeClr val="tx1"/>
              </a:solidFill>
            </a:endParaRPr>
          </a:p>
          <a:p>
            <a:endParaRPr lang="cs-CZ" sz="2400" b="1" dirty="0">
              <a:solidFill>
                <a:srgbClr val="800000"/>
              </a:solidFill>
            </a:endParaRPr>
          </a:p>
          <a:p>
            <a:r>
              <a:rPr lang="cs-CZ" sz="2400" b="1" dirty="0" err="1" smtClean="0">
                <a:solidFill>
                  <a:srgbClr val="800000"/>
                </a:solidFill>
              </a:rPr>
              <a:t>Phillips</a:t>
            </a:r>
            <a:r>
              <a:rPr lang="cs-CZ" sz="2400" b="1" dirty="0" smtClean="0">
                <a:solidFill>
                  <a:srgbClr val="800000"/>
                </a:solidFill>
              </a:rPr>
              <a:t> </a:t>
            </a:r>
            <a:r>
              <a:rPr lang="cs-CZ" sz="2400" b="1" dirty="0" err="1" smtClean="0">
                <a:solidFill>
                  <a:srgbClr val="800000"/>
                </a:solidFill>
              </a:rPr>
              <a:t>effect</a:t>
            </a:r>
            <a:r>
              <a:rPr lang="cs-CZ" sz="2400" b="1" dirty="0" smtClean="0">
                <a:solidFill>
                  <a:schemeClr val="tx1"/>
                </a:solidFill>
              </a:rPr>
              <a:t> – úmrtnost lidí je po datu narozenin podstatně větší než před tímto termínem.</a:t>
            </a:r>
          </a:p>
          <a:p>
            <a:endParaRPr lang="cs-CZ" sz="800" b="1" dirty="0" smtClean="0">
              <a:solidFill>
                <a:schemeClr val="tx1"/>
              </a:solidFill>
            </a:endParaRPr>
          </a:p>
          <a:p>
            <a:r>
              <a:rPr lang="cs-CZ" sz="2400" b="1" dirty="0" smtClean="0">
                <a:solidFill>
                  <a:schemeClr val="tx1"/>
                </a:solidFill>
              </a:rPr>
              <a:t>Dochází k výraznému zintenzivnění rodinných a přátelských projevů a vztahů a k jejich následnému oslabení.</a:t>
            </a:r>
            <a:endParaRPr lang="cs-CZ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39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-171400"/>
            <a:ext cx="8591550" cy="1066801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 smtClean="0"/>
              <a:t>Druhy sociální opory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251520" y="1196752"/>
            <a:ext cx="8892480" cy="5805264"/>
          </a:xfrm>
        </p:spPr>
        <p:txBody>
          <a:bodyPr>
            <a:normAutofit lnSpcReduction="10000"/>
          </a:bodyPr>
          <a:lstStyle/>
          <a:p>
            <a:r>
              <a:rPr lang="cs-CZ" sz="2800" b="1" dirty="0" smtClean="0">
                <a:solidFill>
                  <a:srgbClr val="800000"/>
                </a:solidFill>
              </a:rPr>
              <a:t>Instrumentální</a:t>
            </a:r>
          </a:p>
          <a:p>
            <a:pPr marL="0" indent="0">
              <a:buNone/>
            </a:pPr>
            <a:r>
              <a:rPr lang="cs-CZ" sz="2400" b="1" dirty="0" smtClean="0">
                <a:solidFill>
                  <a:schemeClr val="tx1"/>
                </a:solidFill>
              </a:rPr>
              <a:t>Konkrétní forma pomoci, např. finanční, jídlo, materiální pomoc</a:t>
            </a:r>
            <a:r>
              <a:rPr lang="cs-CZ" sz="2000" b="1" dirty="0" smtClean="0">
                <a:solidFill>
                  <a:schemeClr val="tx1"/>
                </a:solidFill>
              </a:rPr>
              <a:t>…</a:t>
            </a:r>
          </a:p>
          <a:p>
            <a:pPr marL="0" indent="0">
              <a:buNone/>
            </a:pPr>
            <a:endParaRPr lang="cs-CZ" sz="800" b="1" dirty="0" smtClean="0">
              <a:solidFill>
                <a:schemeClr val="tx1"/>
              </a:solidFill>
            </a:endParaRPr>
          </a:p>
          <a:p>
            <a:r>
              <a:rPr lang="cs-CZ" sz="2800" b="1" dirty="0" smtClean="0">
                <a:solidFill>
                  <a:srgbClr val="800000"/>
                </a:solidFill>
              </a:rPr>
              <a:t>Informační</a:t>
            </a:r>
          </a:p>
          <a:p>
            <a:pPr marL="0" indent="0">
              <a:buNone/>
            </a:pPr>
            <a:r>
              <a:rPr lang="cs-CZ" sz="2400" b="1" dirty="0" smtClean="0">
                <a:solidFill>
                  <a:schemeClr val="tx1"/>
                </a:solidFill>
              </a:rPr>
              <a:t>Informace k orientování se v situaci (zkušenosti, profesionální rady</a:t>
            </a:r>
            <a:r>
              <a:rPr lang="cs-CZ" sz="2000" b="1" dirty="0" smtClean="0">
                <a:solidFill>
                  <a:schemeClr val="tx1"/>
                </a:solidFill>
              </a:rPr>
              <a:t>…</a:t>
            </a:r>
            <a:r>
              <a:rPr lang="cs-CZ" sz="2400" b="1" dirty="0" smtClean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endParaRPr lang="cs-CZ" sz="800" b="1" dirty="0" smtClean="0">
              <a:solidFill>
                <a:schemeClr val="tx1"/>
              </a:solidFill>
            </a:endParaRPr>
          </a:p>
          <a:p>
            <a:r>
              <a:rPr lang="cs-CZ" sz="2800" b="1" dirty="0" smtClean="0">
                <a:solidFill>
                  <a:srgbClr val="800000"/>
                </a:solidFill>
              </a:rPr>
              <a:t>Emocionální</a:t>
            </a:r>
          </a:p>
          <a:p>
            <a:pPr marL="0" indent="0">
              <a:buNone/>
            </a:pPr>
            <a:r>
              <a:rPr lang="cs-CZ" sz="2400" b="1" dirty="0" smtClean="0">
                <a:solidFill>
                  <a:schemeClr val="tx1"/>
                </a:solidFill>
              </a:rPr>
              <a:t>Empatickou formou sdělovaná emocionální blízkost (láska, soucítění</a:t>
            </a:r>
            <a:r>
              <a:rPr lang="cs-CZ" sz="2000" b="1" dirty="0" smtClean="0">
                <a:solidFill>
                  <a:schemeClr val="tx1"/>
                </a:solidFill>
              </a:rPr>
              <a:t>…</a:t>
            </a:r>
            <a:r>
              <a:rPr lang="cs-CZ" sz="2400" b="1" dirty="0" smtClean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r>
              <a:rPr lang="cs-CZ" sz="800" b="1" dirty="0">
                <a:solidFill>
                  <a:schemeClr val="tx1"/>
                </a:solidFill>
              </a:rPr>
              <a:t> </a:t>
            </a:r>
            <a:endParaRPr lang="cs-CZ" sz="800" b="1" dirty="0" smtClean="0">
              <a:solidFill>
                <a:schemeClr val="tx1"/>
              </a:solidFill>
            </a:endParaRPr>
          </a:p>
          <a:p>
            <a:r>
              <a:rPr lang="cs-CZ" sz="2800" b="1" dirty="0" smtClean="0">
                <a:solidFill>
                  <a:srgbClr val="800000"/>
                </a:solidFill>
              </a:rPr>
              <a:t>Hodnotící</a:t>
            </a:r>
          </a:p>
          <a:p>
            <a:pPr marL="0" indent="0">
              <a:buNone/>
            </a:pPr>
            <a:r>
              <a:rPr lang="cs-CZ" sz="2400" b="1" dirty="0" smtClean="0">
                <a:solidFill>
                  <a:schemeClr val="tx1"/>
                </a:solidFill>
              </a:rPr>
              <a:t>Sdělovaná úcta, respekt, je posilováno sebevědomí, povzbuzování…</a:t>
            </a:r>
            <a:endParaRPr lang="cs-CZ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02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3729" y="0"/>
            <a:ext cx="8760271" cy="1066801"/>
          </a:xfrm>
        </p:spPr>
        <p:txBody>
          <a:bodyPr>
            <a:noAutofit/>
          </a:bodyPr>
          <a:lstStyle/>
          <a:p>
            <a:r>
              <a:rPr lang="cs-CZ" b="1" dirty="0" smtClean="0"/>
              <a:t>Dva základní modely účinku sociální opory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283122" y="1484784"/>
            <a:ext cx="8856984" cy="4968552"/>
          </a:xfrm>
        </p:spPr>
        <p:txBody>
          <a:bodyPr>
            <a:normAutofit/>
          </a:bodyPr>
          <a:lstStyle/>
          <a:p>
            <a:pPr marL="457200" indent="-457200"/>
            <a:r>
              <a:rPr lang="cs-CZ" sz="2400" b="1" dirty="0" smtClean="0">
                <a:solidFill>
                  <a:srgbClr val="800000"/>
                </a:solidFill>
              </a:rPr>
              <a:t>„NÁRAZNÍKOVÝ“ MODEL </a:t>
            </a:r>
            <a:r>
              <a:rPr lang="cs-CZ" sz="2400" b="1" dirty="0" smtClean="0">
                <a:solidFill>
                  <a:schemeClr val="tx1"/>
                </a:solidFill>
              </a:rPr>
              <a:t>(</a:t>
            </a:r>
            <a:r>
              <a:rPr lang="cs-CZ" sz="2400" b="1" dirty="0">
                <a:solidFill>
                  <a:schemeClr val="tx1"/>
                </a:solidFill>
              </a:rPr>
              <a:t>model zaměřený na </a:t>
            </a:r>
            <a:r>
              <a:rPr lang="cs-CZ" sz="2400" b="1" dirty="0" smtClean="0">
                <a:solidFill>
                  <a:schemeClr val="tx1"/>
                </a:solidFill>
              </a:rPr>
              <a:t>stres),  </a:t>
            </a:r>
            <a:r>
              <a:rPr lang="cs-CZ" sz="2400" b="1" dirty="0">
                <a:solidFill>
                  <a:schemeClr val="tx1"/>
                </a:solidFill>
              </a:rPr>
              <a:t>sociální opora má příznivý vliv na zdravotní stav pouze nebo především tehdy, je-li člověk vystaven působení stresu </a:t>
            </a:r>
            <a:r>
              <a:rPr lang="cs-CZ" sz="2400" b="1" dirty="0" smtClean="0">
                <a:solidFill>
                  <a:schemeClr val="tx1"/>
                </a:solidFill>
              </a:rPr>
              <a:t>(zvláště chronického) a tlumí jeho negativní důsledky.</a:t>
            </a:r>
          </a:p>
          <a:p>
            <a:pPr marL="457200" indent="-457200"/>
            <a:endParaRPr lang="cs-CZ" sz="10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400" b="1" dirty="0" smtClean="0">
                <a:solidFill>
                  <a:schemeClr val="tx1"/>
                </a:solidFill>
              </a:rPr>
              <a:t>Snazší vznik nemoci se předpokládá u osob s vyšší úrovní stresu a s nižší úrovní sociální podpory.</a:t>
            </a:r>
            <a:endParaRPr lang="cs-CZ" sz="2400" b="1" dirty="0">
              <a:solidFill>
                <a:schemeClr val="tx1"/>
              </a:solidFill>
            </a:endParaRPr>
          </a:p>
          <a:p>
            <a:endParaRPr lang="cs-CZ" sz="2400" b="1" dirty="0">
              <a:solidFill>
                <a:schemeClr val="tx1"/>
              </a:solidFill>
            </a:endParaRPr>
          </a:p>
          <a:p>
            <a:pPr marL="457200" indent="-457200"/>
            <a:r>
              <a:rPr lang="cs-CZ" sz="2400" b="1" dirty="0" smtClean="0">
                <a:solidFill>
                  <a:srgbClr val="800000"/>
                </a:solidFill>
              </a:rPr>
              <a:t>MODEL PŘÍMÉHO ÚČINKU</a:t>
            </a:r>
            <a:r>
              <a:rPr lang="cs-CZ" sz="2400" b="1" dirty="0" smtClean="0">
                <a:solidFill>
                  <a:schemeClr val="tx1"/>
                </a:solidFill>
              </a:rPr>
              <a:t> předpokládá, že sociální opora   má protektivní účinek na zdravotní stav nezávisle na tom, zda lidé jsou, nebo nejsou vystaveni účinku stresu.</a:t>
            </a:r>
          </a:p>
          <a:p>
            <a:pPr marL="457200" indent="-457200"/>
            <a:endParaRPr lang="cs-CZ" sz="1000" b="1" dirty="0" smtClean="0">
              <a:solidFill>
                <a:schemeClr val="tx1"/>
              </a:solidFill>
            </a:endParaRPr>
          </a:p>
          <a:p>
            <a:pPr marL="457200" indent="-457200"/>
            <a:endParaRPr lang="cs-CZ" sz="1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12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TC101790493[[fn=Malé pracoviště, domácnost (SoHo)]]</Template>
  <TotalTime>361</TotalTime>
  <Words>1324</Words>
  <Application>Microsoft Office PowerPoint</Application>
  <PresentationFormat>Předvádění na obrazovce (4:3)</PresentationFormat>
  <Paragraphs>114</Paragraphs>
  <Slides>16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Soho</vt:lpstr>
      <vt:lpstr>Sociální opora</vt:lpstr>
      <vt:lpstr>AFILIACE</vt:lpstr>
      <vt:lpstr>Proč lidé navazují vztahy s druhými lidmi? </vt:lpstr>
      <vt:lpstr>Samota a osamění</vt:lpstr>
      <vt:lpstr>SOCIÁLNÍ FOBIE</vt:lpstr>
      <vt:lpstr>Co je to sociální opora?</vt:lpstr>
      <vt:lpstr>Sociální opora</vt:lpstr>
      <vt:lpstr>Druhy sociální opory</vt:lpstr>
      <vt:lpstr>Dva základní modely účinku sociální opory </vt:lpstr>
      <vt:lpstr>Příklady studií, kde byl zjištěn kladný vliv sociální opory na zdravotní stav postižených:</vt:lpstr>
      <vt:lpstr>Rozdíly mezi muži a ženami</vt:lpstr>
      <vt:lpstr>Model Kübler-Rossové</vt:lpstr>
      <vt:lpstr>Prezentace aplikace PowerPoint</vt:lpstr>
      <vt:lpstr>Prezentace aplikace PowerPoint</vt:lpstr>
      <vt:lpstr>Prezentace aplikace PowerPoint</vt:lpstr>
      <vt:lpstr>Jak pečovat o partnerské vztahy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Sociální opora</dc:title>
  <dc:creator>fujitsu</dc:creator>
  <cp:lastModifiedBy>fujitsu</cp:lastModifiedBy>
  <cp:revision>27</cp:revision>
  <cp:lastPrinted>2013-04-29T15:29:34Z</cp:lastPrinted>
  <dcterms:created xsi:type="dcterms:W3CDTF">2013-04-29T09:25:16Z</dcterms:created>
  <dcterms:modified xsi:type="dcterms:W3CDTF">2014-11-24T18:45:49Z</dcterms:modified>
</cp:coreProperties>
</file>