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705" y="3734410"/>
            <a:ext cx="4266590" cy="137434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br>
              <a:rPr lang="en-US" dirty="0" smtClean="0"/>
            </a:br>
            <a:r>
              <a:rPr lang="cs-CZ" sz="4400" dirty="0" smtClean="0"/>
              <a:t>RIZIKOVÉ CHOVÁNÍ </a:t>
            </a:r>
            <a:br>
              <a:rPr lang="cs-CZ" sz="4400" dirty="0" smtClean="0"/>
            </a:br>
            <a:r>
              <a:rPr lang="cs-CZ" sz="4400" dirty="0" smtClean="0"/>
              <a:t>VE ŠKOLE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9050" y="5483655"/>
            <a:ext cx="1985165" cy="1374345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ŠIKANA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/>
              <a:t>NEPŘÍMÉ ZNAKY ŠIKANY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55" y="1749245"/>
            <a:ext cx="8704185" cy="4733855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3200" dirty="0"/>
              <a:t>Žák je o přestávkách často osamocený, nemá </a:t>
            </a:r>
            <a:r>
              <a:rPr lang="cs-CZ" altLang="cs-CZ" sz="3200" dirty="0" smtClean="0"/>
              <a:t>kamarády.</a:t>
            </a:r>
            <a:endParaRPr lang="cs-CZ" altLang="cs-CZ" sz="3200" dirty="0"/>
          </a:p>
          <a:p>
            <a:r>
              <a:rPr lang="cs-CZ" altLang="cs-CZ" sz="3200" dirty="0" smtClean="0"/>
              <a:t>Při </a:t>
            </a:r>
            <a:r>
              <a:rPr lang="cs-CZ" altLang="cs-CZ" sz="3200" dirty="0"/>
              <a:t>týmovém sportech je volen do družstva vždy mezi </a:t>
            </a:r>
            <a:r>
              <a:rPr lang="cs-CZ" altLang="cs-CZ" sz="3200" dirty="0" smtClean="0"/>
              <a:t>posledními.</a:t>
            </a:r>
            <a:endParaRPr lang="cs-CZ" altLang="cs-CZ" sz="3200" dirty="0"/>
          </a:p>
          <a:p>
            <a:r>
              <a:rPr lang="cs-CZ" altLang="cs-CZ" sz="3200" dirty="0" smtClean="0"/>
              <a:t>O </a:t>
            </a:r>
            <a:r>
              <a:rPr lang="cs-CZ" altLang="cs-CZ" sz="3200" dirty="0"/>
              <a:t>přestávkách vyhledává blízkost </a:t>
            </a:r>
            <a:r>
              <a:rPr lang="cs-CZ" altLang="cs-CZ" sz="3200" dirty="0" smtClean="0"/>
              <a:t>učitelů.</a:t>
            </a:r>
            <a:endParaRPr lang="cs-CZ" altLang="cs-CZ" sz="3200" dirty="0"/>
          </a:p>
          <a:p>
            <a:r>
              <a:rPr lang="cs-CZ" altLang="cs-CZ" sz="3200" dirty="0" smtClean="0"/>
              <a:t>Má-li </a:t>
            </a:r>
            <a:r>
              <a:rPr lang="cs-CZ" altLang="cs-CZ" sz="3200" dirty="0"/>
              <a:t>žák promluvit před třídou, je nejistý a </a:t>
            </a:r>
            <a:r>
              <a:rPr lang="cs-CZ" altLang="cs-CZ" sz="3200" dirty="0" smtClean="0"/>
              <a:t>ustrašený.</a:t>
            </a:r>
          </a:p>
          <a:p>
            <a:r>
              <a:rPr lang="cs-CZ" altLang="cs-CZ" sz="3200" dirty="0"/>
              <a:t>Působí smutně, nešťastně, stísněně.</a:t>
            </a:r>
          </a:p>
          <a:p>
            <a:r>
              <a:rPr lang="cs-CZ" altLang="cs-CZ" sz="3200" dirty="0"/>
              <a:t>Stává se uzavřeným.</a:t>
            </a:r>
          </a:p>
          <a:p>
            <a:r>
              <a:rPr lang="cs-CZ" altLang="cs-CZ" sz="3200" dirty="0"/>
              <a:t>Jeho školní prospěch se náhle a nevysvětlitelně zhoršuje.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509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NEPŘÍMÉ ZNAKY ŠIKANY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59" y="1901950"/>
            <a:ext cx="8704185" cy="458115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3200" dirty="0" smtClean="0"/>
              <a:t>Jeho </a:t>
            </a:r>
            <a:r>
              <a:rPr lang="cs-CZ" altLang="cs-CZ" sz="3200" dirty="0"/>
              <a:t>věci jsou poškozené nebo znečištěné, případně rozházené.</a:t>
            </a:r>
          </a:p>
          <a:p>
            <a:r>
              <a:rPr lang="cs-CZ" altLang="cs-CZ" sz="3200" dirty="0"/>
              <a:t>Zašpiněný nebo poškozený oděv</a:t>
            </a:r>
            <a:r>
              <a:rPr lang="cs-CZ" altLang="cs-CZ" sz="3200" dirty="0" smtClean="0"/>
              <a:t>.</a:t>
            </a:r>
          </a:p>
          <a:p>
            <a:r>
              <a:rPr lang="cs-CZ" altLang="cs-CZ" sz="3200" dirty="0"/>
              <a:t>Stále postrádá nějaké své věci.</a:t>
            </a:r>
          </a:p>
          <a:p>
            <a:r>
              <a:rPr lang="cs-CZ" altLang="cs-CZ" sz="3200" dirty="0"/>
              <a:t>Odmítá vysvětlit poškození a ztráty věcí.</a:t>
            </a:r>
          </a:p>
          <a:p>
            <a:r>
              <a:rPr lang="cs-CZ" altLang="cs-CZ" sz="3200" dirty="0"/>
              <a:t>Mění svoji pravidelnou cestu do školy a ze školy.</a:t>
            </a:r>
          </a:p>
          <a:p>
            <a:r>
              <a:rPr lang="cs-CZ" altLang="cs-CZ" sz="3200" dirty="0"/>
              <a:t>Začíná vyhledávat důvody pro absenci ve škole.</a:t>
            </a:r>
          </a:p>
          <a:p>
            <a:r>
              <a:rPr lang="cs-CZ" altLang="cs-CZ" sz="3200" dirty="0"/>
              <a:t>Odřeniny, modřiny a škrábance nedokáže uspokojivě vysvětlit.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15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833015"/>
            <a:ext cx="8229600" cy="61082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PŘÍMÉ ZNAKY ŠIKANY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60" y="1596539"/>
            <a:ext cx="8704185" cy="51919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altLang="cs-CZ" dirty="0"/>
              <a:t>Posměšné poznámky na adresu žáka, pokořující přezdívka, nadávky, ponižování, hrubé žerty na jeho účet.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Nepřátelská až nenávistná kritika.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Nátlak, aby dával agresorovi věcné nebo peněžní dary.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Nátlak k vykonávání nemorálních až trestných </a:t>
            </a:r>
            <a:r>
              <a:rPr lang="cs-CZ" altLang="cs-CZ" dirty="0" smtClean="0"/>
              <a:t>činů.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Honění, strkání, </a:t>
            </a:r>
            <a:r>
              <a:rPr lang="cs-CZ" altLang="cs-CZ" dirty="0" err="1"/>
              <a:t>šťouchání</a:t>
            </a:r>
            <a:r>
              <a:rPr lang="cs-CZ" altLang="cs-CZ" dirty="0"/>
              <a:t>, rány, kopání.</a:t>
            </a:r>
          </a:p>
          <a:p>
            <a:pPr>
              <a:lnSpc>
                <a:spcPct val="150000"/>
              </a:lnSpc>
            </a:pPr>
            <a:r>
              <a:rPr lang="cs-CZ" altLang="cs-CZ" dirty="0"/>
              <a:t>Postižený je terčem </a:t>
            </a:r>
            <a:r>
              <a:rPr lang="cs-CZ" altLang="cs-CZ" dirty="0" smtClean="0"/>
              <a:t>rvaček.</a:t>
            </a:r>
            <a:endParaRPr lang="cs-CZ" altLang="cs-CZ" dirty="0"/>
          </a:p>
          <a:p>
            <a:pPr>
              <a:lnSpc>
                <a:spcPct val="150000"/>
              </a:lnSpc>
            </a:pPr>
            <a:r>
              <a:rPr lang="cs-CZ" altLang="cs-CZ" dirty="0"/>
              <a:t>Kolektiv jej ignoruje.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012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/>
              <a:t>KDE JE PROBLÉM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2207360"/>
            <a:ext cx="8229600" cy="4275740"/>
          </a:xfrm>
        </p:spPr>
        <p:txBody>
          <a:bodyPr/>
          <a:lstStyle/>
          <a:p>
            <a:r>
              <a:rPr lang="cs-CZ" altLang="cs-CZ" dirty="0"/>
              <a:t>Šikanovaný nebývá špatný, ani si šikanu nezaslouží</a:t>
            </a:r>
            <a:r>
              <a:rPr lang="cs-CZ" altLang="cs-CZ" dirty="0" smtClean="0"/>
              <a:t>.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dirty="0"/>
              <a:t>Chyba je ve špatných vztazích v žákovských kolektivech</a:t>
            </a:r>
            <a:r>
              <a:rPr lang="cs-CZ" altLang="cs-CZ" dirty="0" smtClean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Nemá smysl ustupovat, ale je třeba problém co nejdříve řešit.</a:t>
            </a:r>
          </a:p>
        </p:txBody>
      </p:sp>
    </p:spTree>
    <p:extLst>
      <p:ext uri="{BB962C8B-B14F-4D97-AF65-F5344CB8AC3E}">
        <p14:creationId xmlns:p14="http://schemas.microsoft.com/office/powerpoint/2010/main" val="23259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>
                <a:solidFill>
                  <a:srgbClr val="FFFF00"/>
                </a:solidFill>
              </a:rPr>
              <a:t>Kdo pomůže 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chemeClr val="bg1"/>
                </a:solidFill>
              </a:rPr>
              <a:t>Rodiče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třídní učitel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výchovný poradce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ředitel školy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školní </a:t>
            </a:r>
            <a:r>
              <a:rPr lang="cs-CZ" altLang="cs-CZ" sz="3200" dirty="0" err="1">
                <a:solidFill>
                  <a:schemeClr val="bg1"/>
                </a:solidFill>
              </a:rPr>
              <a:t>preventista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Linka důvěry</a:t>
            </a:r>
          </a:p>
          <a:p>
            <a:r>
              <a:rPr lang="cs-CZ" altLang="cs-CZ" sz="3200" dirty="0">
                <a:solidFill>
                  <a:schemeClr val="bg1"/>
                </a:solidFill>
              </a:rPr>
              <a:t>800155555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                                          </a:t>
            </a:r>
          </a:p>
          <a:p>
            <a:pPr>
              <a:buFontTx/>
              <a:buNone/>
            </a:pPr>
            <a:endParaRPr lang="cs-CZ" altLang="cs-CZ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5292725" y="2420938"/>
          <a:ext cx="3049588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Klip" r:id="rId3" imgW="3885840" imgH="3944520" progId="MS_ClipArt_Gallery.2">
                  <p:embed/>
                </p:oleObj>
              </mc:Choice>
              <mc:Fallback>
                <p:oleObj name="Klip" r:id="rId3" imgW="3885840" imgH="39445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420938"/>
                        <a:ext cx="3049588" cy="309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84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6260" y="2332037"/>
            <a:ext cx="855148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</a:rPr>
              <a:t>http://www.ceskatelevize.cz/porady/10318730018-polosero/211562222000001-polosero-sikana/video</a:t>
            </a:r>
            <a:r>
              <a:rPr lang="cs-CZ" dirty="0" smtClean="0">
                <a:solidFill>
                  <a:srgbClr val="C00000"/>
                </a:solidFill>
              </a:rPr>
              <a:t>/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9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1291130"/>
            <a:ext cx="8229600" cy="610820"/>
          </a:xfrm>
        </p:spPr>
        <p:txBody>
          <a:bodyPr>
            <a:noAutofit/>
          </a:bodyPr>
          <a:lstStyle/>
          <a:p>
            <a:pPr algn="ctr"/>
            <a:r>
              <a:rPr lang="cs-CZ" alt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ŠIKANA</a:t>
            </a:r>
            <a:endParaRPr lang="cs-CZ" alt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55" y="1596540"/>
            <a:ext cx="8856890" cy="4275740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cs-CZ" altLang="cs-CZ" dirty="0" smtClean="0">
              <a:effectLst/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cs-CZ" sz="3000" dirty="0"/>
              <a:t>O</a:t>
            </a:r>
            <a:r>
              <a:rPr lang="cs-CZ" sz="3000" dirty="0" smtClean="0"/>
              <a:t>značuje </a:t>
            </a:r>
            <a:r>
              <a:rPr lang="cs-CZ" sz="3000" dirty="0"/>
              <a:t>fyzické i psychické omezování či týrání slabšího jedince v kolektivu. Dochází k ní ve všech skupinách věkových i sociálních</a:t>
            </a:r>
            <a:r>
              <a:rPr lang="cs-CZ" sz="3000" dirty="0" smtClean="0"/>
              <a:t>.</a:t>
            </a:r>
          </a:p>
          <a:p>
            <a:pPr algn="ctr">
              <a:buFontTx/>
              <a:buNone/>
            </a:pPr>
            <a:endParaRPr lang="cs-CZ" altLang="cs-CZ" dirty="0">
              <a:effectLst/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cs-CZ" altLang="cs-CZ" sz="39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Šikanování</a:t>
            </a:r>
            <a:endParaRPr lang="cs-CZ" altLang="cs-CZ" sz="3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cs-CZ" altLang="cs-CZ" dirty="0">
              <a:effectLst/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cs-CZ" altLang="cs-CZ" sz="3000" dirty="0" smtClean="0">
                <a:effectLst/>
                <a:latin typeface="Times New Roman" pitchFamily="18" charset="0"/>
              </a:rPr>
              <a:t>Jeden nebo více silných jedinců úmyslně a většinou opakovaně týrá a zotročuje slabé a používá k tomu agresi a manipulaci.</a:t>
            </a:r>
            <a:endParaRPr lang="cs-CZ" altLang="cs-CZ" sz="3000" dirty="0"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00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Formy </a:t>
            </a:r>
            <a:r>
              <a:rPr lang="cs-CZ" altLang="cs-CZ" dirty="0"/>
              <a:t>šikany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2054655"/>
            <a:ext cx="8229600" cy="42757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3900" b="1" dirty="0"/>
              <a:t>Fyzická</a:t>
            </a:r>
            <a:r>
              <a:rPr lang="cs-CZ" altLang="cs-CZ" sz="3200" b="1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dirty="0"/>
              <a:t>Záměrné vrážení, dotýkání, </a:t>
            </a:r>
            <a:r>
              <a:rPr lang="cs-CZ" altLang="cs-CZ" sz="3200" dirty="0" err="1"/>
              <a:t>šťouchání</a:t>
            </a:r>
            <a:endParaRPr lang="cs-CZ" altLang="cs-CZ" sz="32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dirty="0"/>
              <a:t>Bití, kopání, škrcení, zneužívání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dirty="0"/>
              <a:t>Ničení majetku, oděvu, pomůcek</a:t>
            </a:r>
            <a:r>
              <a:rPr lang="cs-CZ" altLang="cs-CZ" dirty="0"/>
              <a:t> …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1000" b="1" dirty="0"/>
          </a:p>
          <a:p>
            <a:pPr>
              <a:lnSpc>
                <a:spcPct val="80000"/>
              </a:lnSpc>
            </a:pPr>
            <a:endParaRPr lang="cs-CZ" altLang="cs-CZ" sz="1000" b="1" dirty="0"/>
          </a:p>
          <a:p>
            <a:pPr>
              <a:lnSpc>
                <a:spcPct val="80000"/>
              </a:lnSpc>
            </a:pPr>
            <a:endParaRPr lang="cs-CZ" altLang="cs-CZ" sz="1000" b="1" dirty="0"/>
          </a:p>
          <a:p>
            <a:pPr>
              <a:lnSpc>
                <a:spcPct val="80000"/>
              </a:lnSpc>
            </a:pPr>
            <a:endParaRPr lang="cs-CZ" altLang="cs-CZ" sz="900" dirty="0"/>
          </a:p>
          <a:p>
            <a:pPr>
              <a:lnSpc>
                <a:spcPct val="80000"/>
              </a:lnSpc>
            </a:pPr>
            <a:endParaRPr lang="cs-CZ" altLang="cs-CZ" sz="9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900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900" dirty="0"/>
          </a:p>
        </p:txBody>
      </p:sp>
    </p:spTree>
    <p:extLst>
      <p:ext uri="{BB962C8B-B14F-4D97-AF65-F5344CB8AC3E}">
        <p14:creationId xmlns:p14="http://schemas.microsoft.com/office/powerpoint/2010/main" val="345113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smtClean="0"/>
              <a:t>Formy šikany</a:t>
            </a:r>
            <a:endParaRPr lang="cs-CZ" alt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901950"/>
            <a:ext cx="8229600" cy="4275740"/>
          </a:xfrm>
        </p:spPr>
        <p:txBody>
          <a:bodyPr/>
          <a:lstStyle/>
          <a:p>
            <a:r>
              <a:rPr lang="cs-CZ" altLang="cs-CZ" sz="3600" b="1" dirty="0"/>
              <a:t>Psychická, slovní</a:t>
            </a:r>
          </a:p>
          <a:p>
            <a:pPr>
              <a:buFontTx/>
              <a:buNone/>
            </a:pPr>
            <a:endParaRPr lang="cs-CZ" altLang="cs-CZ" sz="3600" b="1" dirty="0"/>
          </a:p>
          <a:p>
            <a:pPr>
              <a:buFontTx/>
              <a:buNone/>
            </a:pPr>
            <a:r>
              <a:rPr lang="cs-CZ" altLang="cs-CZ" sz="3200" dirty="0"/>
              <a:t>Nadávání, vydírání, hrozby</a:t>
            </a:r>
          </a:p>
          <a:p>
            <a:pPr>
              <a:buFontTx/>
              <a:buNone/>
            </a:pPr>
            <a:r>
              <a:rPr lang="cs-CZ" altLang="cs-CZ" sz="3200" b="1" i="1" dirty="0" err="1"/>
              <a:t>Kyberšikana</a:t>
            </a:r>
            <a:r>
              <a:rPr lang="cs-CZ" altLang="cs-CZ" sz="3200" dirty="0"/>
              <a:t> – jde „pouze“ o změnu zvoleného prostředku – emaily, chaty, sociální sítě, </a:t>
            </a:r>
            <a:r>
              <a:rPr lang="cs-CZ" altLang="cs-CZ" sz="3200" dirty="0" err="1"/>
              <a:t>sms</a:t>
            </a: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239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latin typeface="Times New Roman" pitchFamily="18" charset="0"/>
              </a:rPr>
              <a:t>AKTÉŘI ŠIKANY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2207360"/>
            <a:ext cx="8229600" cy="42757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3200" b="1" dirty="0"/>
              <a:t>Agresor</a:t>
            </a:r>
            <a:r>
              <a:rPr lang="cs-CZ" altLang="cs-CZ" sz="3200" dirty="0"/>
              <a:t> – ten kdo šikanuje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3200" dirty="0"/>
              <a:t>                    iniciátor šikanování, aktivní účastník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3200" dirty="0"/>
          </a:p>
          <a:p>
            <a:pPr>
              <a:lnSpc>
                <a:spcPct val="80000"/>
              </a:lnSpc>
            </a:pPr>
            <a:r>
              <a:rPr lang="cs-CZ" altLang="cs-CZ" sz="3200" b="1" dirty="0"/>
              <a:t>Oběť </a:t>
            </a:r>
            <a:r>
              <a:rPr lang="cs-CZ" altLang="cs-CZ" sz="3200" dirty="0"/>
              <a:t>– ten kdo je šikanován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cs-CZ" altLang="cs-CZ" sz="1600" i="1" dirty="0">
                <a:effectLst/>
              </a:rPr>
              <a:t>VŠICHNI OSTATNÍ SPOLUŽÁCI NEBO KAMARÁDI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dirty="0"/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7714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dirty="0" smtClean="0"/>
              <a:t>Stádia </a:t>
            </a:r>
            <a:r>
              <a:rPr lang="cs-CZ" altLang="cs-CZ" dirty="0"/>
              <a:t>šikany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749245"/>
            <a:ext cx="8229600" cy="458115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cs-CZ" altLang="cs-CZ" sz="3000" dirty="0">
                <a:latin typeface="Times New Roman" pitchFamily="18" charset="0"/>
              </a:rPr>
              <a:t>Zrod ostrakismu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cs-CZ" altLang="cs-CZ" sz="3000" dirty="0">
                <a:latin typeface="Times New Roman" pitchFamily="18" charset="0"/>
              </a:rPr>
              <a:t>Fyzická agrese a přitvrzování manipulace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cs-CZ" altLang="cs-CZ" sz="3000" dirty="0">
                <a:latin typeface="Times New Roman" pitchFamily="18" charset="0"/>
              </a:rPr>
              <a:t>Klíčový moment – vytvoření jádra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cs-CZ" altLang="cs-CZ" sz="3000" dirty="0">
                <a:latin typeface="Times New Roman" pitchFamily="18" charset="0"/>
              </a:rPr>
              <a:t>Většina přijímá normy agresorů</a:t>
            </a:r>
          </a:p>
          <a:p>
            <a:pPr marL="609600" indent="-609600">
              <a:lnSpc>
                <a:spcPct val="200000"/>
              </a:lnSpc>
              <a:buFontTx/>
              <a:buAutoNum type="arabicPeriod"/>
            </a:pPr>
            <a:r>
              <a:rPr lang="cs-CZ" altLang="cs-CZ" sz="3000" dirty="0">
                <a:latin typeface="Times New Roman" pitchFamily="18" charset="0"/>
              </a:rPr>
              <a:t>Dokonalá šikana</a:t>
            </a:r>
          </a:p>
          <a:p>
            <a:pPr marL="609600" indent="-609600"/>
            <a:endParaRPr lang="cs-CZ" altLang="cs-CZ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12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dirty="0" smtClean="0"/>
              <a:t>ŠKÁDLENÍ X ŠIKANOVÁNÍ </a:t>
            </a:r>
            <a:endParaRPr lang="cs-CZ" alt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901950"/>
            <a:ext cx="8229600" cy="4275740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Nejdůležitější problém při šikaně v </a:t>
            </a:r>
            <a:r>
              <a:rPr lang="cs-CZ" altLang="cs-CZ" sz="3200" dirty="0" smtClean="0"/>
              <a:t>MŠ</a:t>
            </a:r>
          </a:p>
          <a:p>
            <a:endParaRPr lang="cs-CZ" altLang="cs-CZ" sz="3200" dirty="0"/>
          </a:p>
          <a:p>
            <a:r>
              <a:rPr lang="cs-CZ" altLang="cs-CZ" sz="3200" dirty="0"/>
              <a:t>Jak rozlišit ?</a:t>
            </a:r>
          </a:p>
          <a:p>
            <a:pPr>
              <a:buFontTx/>
              <a:buNone/>
            </a:pPr>
            <a:r>
              <a:rPr lang="cs-CZ" altLang="cs-CZ" sz="3200" dirty="0"/>
              <a:t>Jde o hledání pomyslné čáry mezi </a:t>
            </a:r>
          </a:p>
          <a:p>
            <a:pPr>
              <a:buFontTx/>
              <a:buNone/>
            </a:pPr>
            <a:r>
              <a:rPr lang="cs-CZ" altLang="cs-CZ" sz="3200" i="1" dirty="0"/>
              <a:t>dobrem</a:t>
            </a:r>
            <a:r>
              <a:rPr lang="cs-CZ" altLang="cs-CZ" sz="3200" dirty="0"/>
              <a:t> – škádlení a </a:t>
            </a:r>
            <a:r>
              <a:rPr lang="cs-CZ" altLang="cs-CZ" sz="3200" i="1" dirty="0"/>
              <a:t>zlem</a:t>
            </a:r>
            <a:r>
              <a:rPr lang="cs-CZ" altLang="cs-CZ" sz="3200" dirty="0"/>
              <a:t> - šikanováním</a:t>
            </a:r>
          </a:p>
        </p:txBody>
      </p:sp>
    </p:spTree>
    <p:extLst>
      <p:ext uri="{BB962C8B-B14F-4D97-AF65-F5344CB8AC3E}">
        <p14:creationId xmlns:p14="http://schemas.microsoft.com/office/powerpoint/2010/main" val="39987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dirty="0" smtClean="0"/>
              <a:t>ŠKÁDLENÍ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555" y="2054655"/>
            <a:ext cx="8535010" cy="4683125"/>
          </a:xfrm>
        </p:spPr>
        <p:txBody>
          <a:bodyPr>
            <a:normAutofit/>
          </a:bodyPr>
          <a:lstStyle/>
          <a:p>
            <a:r>
              <a:rPr lang="cs-CZ" altLang="cs-CZ" sz="3200" dirty="0"/>
              <a:t>Legrace pro obě </a:t>
            </a:r>
            <a:r>
              <a:rPr lang="cs-CZ" altLang="cs-CZ" sz="3200" dirty="0" smtClean="0"/>
              <a:t>strany</a:t>
            </a:r>
          </a:p>
          <a:p>
            <a:endParaRPr lang="cs-CZ" altLang="cs-CZ" sz="1400" dirty="0"/>
          </a:p>
          <a:p>
            <a:r>
              <a:rPr lang="cs-CZ" altLang="cs-CZ" sz="3200" dirty="0"/>
              <a:t>Dítě po škádlení bývá uvolněné</a:t>
            </a:r>
            <a:r>
              <a:rPr lang="cs-CZ" altLang="cs-CZ" sz="3200" dirty="0" smtClean="0"/>
              <a:t>, radostné </a:t>
            </a:r>
            <a:r>
              <a:rPr lang="cs-CZ" altLang="cs-CZ" sz="3200" dirty="0"/>
              <a:t>a v </a:t>
            </a:r>
            <a:r>
              <a:rPr lang="cs-CZ" altLang="cs-CZ" sz="3200" dirty="0" smtClean="0"/>
              <a:t>pohodě.</a:t>
            </a:r>
          </a:p>
          <a:p>
            <a:endParaRPr lang="cs-CZ" altLang="cs-CZ" sz="1400" dirty="0" smtClean="0"/>
          </a:p>
          <a:p>
            <a:r>
              <a:rPr lang="cs-CZ" altLang="cs-CZ" sz="3200" dirty="0" smtClean="0"/>
              <a:t>Pokud </a:t>
            </a:r>
            <a:r>
              <a:rPr lang="cs-CZ" altLang="cs-CZ" sz="3200" dirty="0"/>
              <a:t>jeden to jako legraci nebere, </a:t>
            </a:r>
            <a:r>
              <a:rPr lang="cs-CZ" altLang="cs-CZ" sz="3200" dirty="0" smtClean="0"/>
              <a:t>zraňuje </a:t>
            </a:r>
            <a:r>
              <a:rPr lang="cs-CZ" altLang="cs-CZ" sz="3200" dirty="0"/>
              <a:t>ho to, pak </a:t>
            </a:r>
            <a:r>
              <a:rPr lang="cs-CZ" altLang="cs-CZ" sz="3200" i="1" dirty="0"/>
              <a:t>iniciátor škádlení</a:t>
            </a:r>
            <a:r>
              <a:rPr lang="cs-CZ" altLang="cs-CZ" sz="3200" dirty="0"/>
              <a:t> pociťuje lítost, omluví se mu a v činnosti dál nepokračuje </a:t>
            </a:r>
            <a:r>
              <a:rPr lang="cs-CZ" altLang="cs-CZ" sz="3200" dirty="0" smtClean="0"/>
              <a:t> -  </a:t>
            </a:r>
            <a:r>
              <a:rPr lang="cs-CZ" altLang="cs-CZ" sz="3200" dirty="0"/>
              <a:t>jinak se jedná </a:t>
            </a:r>
            <a:r>
              <a:rPr lang="cs-CZ" altLang="cs-CZ" sz="3200" dirty="0" smtClean="0"/>
              <a:t>porušování </a:t>
            </a:r>
            <a:r>
              <a:rPr lang="cs-CZ" altLang="cs-CZ" sz="3200" dirty="0"/>
              <a:t>práva druhého </a:t>
            </a:r>
            <a:r>
              <a:rPr lang="cs-CZ" altLang="cs-CZ" sz="3200" dirty="0" smtClean="0"/>
              <a:t>člověka.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0457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dirty="0" smtClean="0"/>
              <a:t>ŠIKANA</a:t>
            </a:r>
            <a:endParaRPr lang="cs-CZ" alt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altLang="cs-CZ" sz="3200" dirty="0"/>
          </a:p>
          <a:p>
            <a:pPr>
              <a:buFontTx/>
              <a:buNone/>
            </a:pPr>
            <a:r>
              <a:rPr lang="cs-CZ" altLang="cs-CZ" sz="3200" dirty="0"/>
              <a:t>Agresor </a:t>
            </a:r>
            <a:r>
              <a:rPr lang="cs-CZ" altLang="cs-CZ" sz="3200" b="1" dirty="0"/>
              <a:t>chce druhému ublížit</a:t>
            </a:r>
            <a:r>
              <a:rPr lang="cs-CZ" altLang="cs-CZ" sz="3200" dirty="0"/>
              <a:t>, chce ho ranit</a:t>
            </a:r>
            <a:r>
              <a:rPr lang="cs-CZ" altLang="cs-CZ" sz="3200" dirty="0" smtClean="0"/>
              <a:t>.</a:t>
            </a:r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3200" dirty="0"/>
              <a:t>Má z toho </a:t>
            </a:r>
            <a:r>
              <a:rPr lang="cs-CZ" altLang="cs-CZ" sz="3200" b="1" dirty="0"/>
              <a:t>radost</a:t>
            </a:r>
            <a:r>
              <a:rPr lang="cs-CZ" altLang="cs-CZ" sz="3200" dirty="0" smtClean="0"/>
              <a:t>.</a:t>
            </a:r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3200" i="1" dirty="0"/>
              <a:t>Neomluví se</a:t>
            </a:r>
            <a:r>
              <a:rPr lang="cs-CZ" altLang="cs-CZ" sz="3200" dirty="0"/>
              <a:t>, </a:t>
            </a:r>
            <a:r>
              <a:rPr lang="cs-CZ" altLang="cs-CZ" sz="3200" b="1" dirty="0"/>
              <a:t>chování opakuje</a:t>
            </a:r>
            <a:r>
              <a:rPr lang="cs-CZ" altLang="cs-CZ" sz="3200" dirty="0" smtClean="0"/>
              <a:t>.</a:t>
            </a:r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r>
              <a:rPr lang="cs-CZ" altLang="cs-CZ" sz="3200" b="1" dirty="0"/>
              <a:t>Násilí opakuje a stupňuje. </a:t>
            </a:r>
          </a:p>
        </p:txBody>
      </p:sp>
    </p:spTree>
    <p:extLst>
      <p:ext uri="{BB962C8B-B14F-4D97-AF65-F5344CB8AC3E}">
        <p14:creationId xmlns:p14="http://schemas.microsoft.com/office/powerpoint/2010/main" val="421366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455</Words>
  <Application>Microsoft Office PowerPoint</Application>
  <PresentationFormat>Předvádění na obrazovce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Office Theme</vt:lpstr>
      <vt:lpstr>Klip</vt:lpstr>
      <vt:lpstr>  RIZIKOVÉ CHOVÁNÍ  VE ŠKOLE</vt:lpstr>
      <vt:lpstr>ŠIKANA</vt:lpstr>
      <vt:lpstr>Formy šikany</vt:lpstr>
      <vt:lpstr>Formy šikany</vt:lpstr>
      <vt:lpstr>AKTÉŘI ŠIKANY</vt:lpstr>
      <vt:lpstr>Stádia šikany</vt:lpstr>
      <vt:lpstr>ŠKÁDLENÍ X ŠIKANOVÁNÍ </vt:lpstr>
      <vt:lpstr>ŠKÁDLENÍ</vt:lpstr>
      <vt:lpstr>ŠIKANA</vt:lpstr>
      <vt:lpstr>NEPŘÍMÉ ZNAKY ŠIKANY</vt:lpstr>
      <vt:lpstr>NEPŘÍMÉ ZNAKY ŠIKANY</vt:lpstr>
      <vt:lpstr>PŘÍMÉ ZNAKY ŠIKANY</vt:lpstr>
      <vt:lpstr>KDE JE PROBLÉM ?</vt:lpstr>
      <vt:lpstr>Kdo pomůže ?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fujitsu</cp:lastModifiedBy>
  <cp:revision>64</cp:revision>
  <dcterms:created xsi:type="dcterms:W3CDTF">2013-08-21T19:17:07Z</dcterms:created>
  <dcterms:modified xsi:type="dcterms:W3CDTF">2014-10-21T15:38:26Z</dcterms:modified>
</cp:coreProperties>
</file>