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4" r:id="rId3"/>
    <p:sldId id="275" r:id="rId4"/>
    <p:sldId id="276" r:id="rId5"/>
    <p:sldId id="281" r:id="rId6"/>
    <p:sldId id="258" r:id="rId7"/>
    <p:sldId id="278" r:id="rId8"/>
    <p:sldId id="277" r:id="rId9"/>
    <p:sldId id="279" r:id="rId10"/>
    <p:sldId id="280" r:id="rId11"/>
    <p:sldId id="271" r:id="rId12"/>
    <p:sldId id="269" r:id="rId13"/>
    <p:sldId id="270" r:id="rId14"/>
    <p:sldId id="273" r:id="rId15"/>
    <p:sldId id="259" r:id="rId16"/>
    <p:sldId id="282" r:id="rId17"/>
    <p:sldId id="283" r:id="rId18"/>
    <p:sldId id="260" r:id="rId19"/>
    <p:sldId id="292" r:id="rId20"/>
    <p:sldId id="299" r:id="rId21"/>
    <p:sldId id="293" r:id="rId22"/>
    <p:sldId id="284" r:id="rId23"/>
    <p:sldId id="301" r:id="rId24"/>
    <p:sldId id="302" r:id="rId25"/>
    <p:sldId id="294" r:id="rId26"/>
    <p:sldId id="286" r:id="rId27"/>
    <p:sldId id="287" r:id="rId28"/>
    <p:sldId id="288" r:id="rId29"/>
    <p:sldId id="289" r:id="rId30"/>
    <p:sldId id="290" r:id="rId31"/>
    <p:sldId id="303" r:id="rId32"/>
    <p:sldId id="304" r:id="rId33"/>
    <p:sldId id="305" r:id="rId34"/>
    <p:sldId id="318" r:id="rId35"/>
    <p:sldId id="306" r:id="rId36"/>
    <p:sldId id="295" r:id="rId37"/>
    <p:sldId id="296" r:id="rId38"/>
    <p:sldId id="307" r:id="rId39"/>
    <p:sldId id="308" r:id="rId40"/>
    <p:sldId id="309" r:id="rId41"/>
    <p:sldId id="310" r:id="rId42"/>
    <p:sldId id="311" r:id="rId43"/>
    <p:sldId id="312" r:id="rId44"/>
    <p:sldId id="314" r:id="rId45"/>
    <p:sldId id="316" r:id="rId46"/>
    <p:sldId id="297" r:id="rId4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52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2D1C0-8439-4C6F-BB62-C10286951C6B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19D12-0940-4C4E-8052-9C43C0700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2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E965-190D-491F-B2DC-C465A16F77D3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004D-A836-4441-B3F6-7C3FB31FFF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03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Komunikační dovednosti jsou ty znalosti a schopnosti, které se tréninkem zautomatizovaly, a staly se z nich dovednosti, které využíváme efektivně při komunikování.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(Všimněte si někdy, že např. v inzerci bývají často uvedeny „komunikační dovednosti/schopnosti“ v požadavcích zaměstnavatelů na různé pracovní pozice.)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26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Transakční pojetí pohlíží na komunikaci tak, že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 mluvčí je zároveň i posluchačem a naopak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tedy jak komunikujícím, tak sdělujícím. Považuje také všechny prvky komunikace vždy za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navzájem závislé, změna v kterémkoliv prvku procesu vyvolává následnou změnu i v ostatních.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Účastníky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každé komunikace jsou většinou min. 2 osoby: první 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osoba 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která kóduje a vysílá sdělovanou informaci a druhá 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osoba B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která sdělovanou kódovanou informaci přijímá a dekóduje.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 obvykle převádíme do takového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kódu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kterému příjemce rozumí. Komunikační způsobilost závisí na znalosti fungování komunikace a schopnosti jejího efektivního využití, je specifická vždy pro danou kulturu - zásady komunikace se mohou u různých kultur i značně lišit. Dále při kódování a dekódování je třeba zvážit nejen kontext, ale i „osobitost“ jak vysílače, tak i přijímače.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Samotná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sdělovaná informace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Její obsah nebo podoba se může v průběhu procesu přenosu měnit 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např. vlivem rušivých vnějších, ale i vnitřních vlivů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Šum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cokoliv, co překáží přijímání signálů. Může mít povahu fyzickou (hluk), fyziologickou (vada sluchu), psychologickou (únava) nebo sémantickou (nepochopení významu slov).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Komunikační kanál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umožňuje přenos sdělení. Velmi často je používáno více kanálů (smyslů) najednou. Za kanály můžeme považovat i komunikační prostředky jako film, televizi, rozhlas, osobní rozhovor, kouřové signály apod.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„Zpětná vazba“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určitá reakce osoby B v rozhovoru na informaci, kterou dostala od osoby A. Je důležitá proto, že mluvčímu ukazuje, jak působí jeho sdělení na posluchače. Na základě reakce posluchačů pak mluvčí může svá sdělení upravovat a měnit.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Zpětná vazba může být kombinací: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Pozitivní;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negativní;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rozumějící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nerozumějící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(vyžadující další vysvětlení).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Příkladem existence zpětné vazby je úsměv ☺! Usměje-li se na nás někdo, buď se také usmějeme anebo nás to podnítí k pokračování toho, co zrovna děláme (v rozhovoru, činnosti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07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Neverbální (a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paraverbální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složka komunikace doprovází každé sdělení a rozhovor. Její existenci si běžně neuvědomujeme. Člověk ji používá, aby vyjádřil lépe svou emoci nebo (interpersonální) postoj (např. pochybování, naléhavost při přesvědčování), a aby podpořil svou řeč (např. podtrhl nebo zdůraznil vyslovené), ale zejména k sebevyjádření (sebeprezentaci) – představení se 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přijímací pohovory, výběrová řízení).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Nazývána také „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řeč těla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nebo „komunikace tělem“ a je vývojově starší než k. verbální.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Mimika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je to komunikace prostřednictvím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tváře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Nejdůležitější jsou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oči a oční kontakt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dále ústa, čelo, brada. Z výrazu obličeje nejlépe rozeznáme emoce jako radost, smutek, překvapení, hněv atd.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Celkově naši emoci snáze vyzradí výraz obličeje než zvukový doprovod hlasu. Toto ovšem neplatí u strachu – v případě strachu se snažíme nedat na sobě nic znát (vizuálně: zachovat kamennou tvář), mnohem hůře se nám však ovládá hlas (máme-li promluvit, většinou se nám buď rozechvěje nebo jiným způsobem vyzradí, že se bojíme). Člověk v napětí má zase tendenci k neměnné mimice.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Zdvihnuté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koutky úst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signalizují radost, dobrou náladu. Rovné koutky mohou značit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zaťatost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zlost a svislé smutek.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Při komunikaci je důležitý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úsměv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(může vyjadřovat radost, uvolnění nebo pochopení; i při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telefonování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!!!). Zuby ukazujeme při otevřené radosti/agresi.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je to komunikace prostřednictvím rukou. Jsou to „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mlčenlivá slova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 Pohyby rukou nám pomáhají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dokreslovat nebo zvýraznit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řečené slovo. Repertoár gest je různě široký v různých kulturách.</a:t>
            </a: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Doteky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např. podání ruky při představování, v těžké situaci k vyjádření pochopení, objetí k projevení blízkosti nebo poplácání po rameni k dodání odvahy, ocenění atd.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Vzdálenost mezi komunikujícími lidmi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čím blíže s námi druhý hovoří, tím je nám milejší nebo bližší. Přílišná blízkost nemusí být všem příjemná. (Zóny: intimní – do 0,4m, osobní – do 1,3m, společenská – do 3,5m, veřejná - od 3,5m)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Pohyby těla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mnoho informací se dá vyčíst také z chůze, poťukávání prstů, tření rukou atd. (např. při výběrových řízeních pozor na mimovolné pohyby těla).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Postoje a polohy těla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otevřená poloha těla může značit uvolněnost, náklonnost. Uvolněnost postoje se častěji vyskytuje při komunikaci osob opačného pohlaví. Uzavřená poloha těla (zkřížené ruce i nohy) mohou znamenat odmítnutí, nesouhlas.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Náš celkový zjev, image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např. oblečení, zdobnost, fyzické a jiné aspekty vlastního zjevu, ale také tělesné pachy, reputace (pověst)…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7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Je-li obsah (tedy verbální komunikace)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rozporu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neverbálními projevy (např. s gesty, mimikou) mluvíme 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„dvojné vazbě“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32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Asertivita má svůj největší rozmach již za sebou, přesto je mnohdy vykládána nesprávným způsobem. Bylo o ní napsáno nespočetné množství knih, a tudíž existuje také stejné množství definic a popisů asertivity a asertivního chování, nikoliv 1 definice daná a správná. Proto zde máte uveden popis asertivity tak, jak ji vidí autoři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004D-A836-4441-B3F6-7C3FB31FFFD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5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3AF54C-5CE7-427C-A612-2CAADACFD134}" type="datetimeFigureOut">
              <a:rPr lang="cs-CZ" smtClean="0"/>
              <a:t>25. 11. 2014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D1D80E-D25E-473B-9279-04238D48FF0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V3AFNsCQg" TargetMode="External"/><Relationship Id="rId2" Type="http://schemas.openxmlformats.org/officeDocument/2006/relationships/hyperlink" Target="https://www.youtube.com/watch?v=kl8zig72Wt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501008"/>
            <a:ext cx="4680520" cy="1470025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Interpersonální </a:t>
            </a:r>
            <a:b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</a:t>
            </a:r>
            <a:b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4419600" cy="1066800"/>
          </a:xfrm>
        </p:spPr>
        <p:txBody>
          <a:bodyPr/>
          <a:lstStyle/>
          <a:p>
            <a:pPr algn="ctr"/>
            <a:endParaRPr lang="cs-CZ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157"/>
            <a:ext cx="3953037" cy="17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 patří do neverbální komunikace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0486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Mimika</a:t>
            </a:r>
          </a:p>
          <a:p>
            <a:endParaRPr lang="cs-CZ" sz="1800" dirty="0" smtClean="0"/>
          </a:p>
          <a:p>
            <a:r>
              <a:rPr lang="cs-CZ" sz="2800" dirty="0" smtClean="0"/>
              <a:t>Gesta</a:t>
            </a:r>
          </a:p>
          <a:p>
            <a:endParaRPr lang="cs-CZ" sz="1600" dirty="0" smtClean="0"/>
          </a:p>
          <a:p>
            <a:r>
              <a:rPr lang="cs-CZ" sz="2800" dirty="0" smtClean="0"/>
              <a:t>Doteky</a:t>
            </a:r>
          </a:p>
          <a:p>
            <a:endParaRPr lang="cs-CZ" sz="1600" dirty="0" smtClean="0"/>
          </a:p>
          <a:p>
            <a:r>
              <a:rPr lang="cs-CZ" sz="2800" dirty="0" smtClean="0"/>
              <a:t>Vzdálenost</a:t>
            </a:r>
          </a:p>
          <a:p>
            <a:endParaRPr lang="cs-CZ" sz="1600" dirty="0" smtClean="0"/>
          </a:p>
          <a:p>
            <a:r>
              <a:rPr lang="cs-CZ" sz="2800" dirty="0" smtClean="0"/>
              <a:t>Pohyby těla</a:t>
            </a:r>
          </a:p>
          <a:p>
            <a:endParaRPr lang="cs-CZ" sz="1600" dirty="0" smtClean="0"/>
          </a:p>
          <a:p>
            <a:r>
              <a:rPr lang="cs-CZ" sz="2800" dirty="0" smtClean="0"/>
              <a:t>Postoje a polohy těla</a:t>
            </a:r>
          </a:p>
          <a:p>
            <a:endParaRPr lang="cs-CZ" sz="1600" dirty="0" smtClean="0"/>
          </a:p>
          <a:p>
            <a:r>
              <a:rPr lang="cs-CZ" sz="2800" dirty="0" smtClean="0"/>
              <a:t>Náš celkový zjev (image)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39221"/>
            <a:ext cx="38909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Rozporuplná sdělení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= dvojná vazba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2276872"/>
            <a:ext cx="2304256" cy="35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5940152" y="1556792"/>
            <a:ext cx="3024336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41951" y="204139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Nic mi není. Jsem v pohodě.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613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Jedno a totéž sdělení obsahuje v sobě mnoho poselství.</a:t>
            </a:r>
            <a:endParaRPr lang="cs-CZ" sz="3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3" y="3933056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8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všechno sdělení obsahuje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ěcný obsah</a:t>
            </a:r>
          </a:p>
          <a:p>
            <a:pPr marL="0" indent="0">
              <a:buNone/>
            </a:pPr>
            <a:r>
              <a:rPr lang="cs-CZ" sz="2800" i="1" dirty="0" smtClean="0"/>
              <a:t>O čem tě zpravuji</a:t>
            </a:r>
          </a:p>
          <a:p>
            <a:pPr marL="0" indent="0">
              <a:buNone/>
            </a:pPr>
            <a:endParaRPr lang="cs-CZ" sz="1400" i="1" dirty="0" smtClean="0"/>
          </a:p>
          <a:p>
            <a:r>
              <a:rPr lang="cs-CZ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Sebeprojev</a:t>
            </a:r>
            <a:endParaRPr lang="cs-CZ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800" i="1" dirty="0" smtClean="0"/>
              <a:t>Co ti sděluji o sobě</a:t>
            </a:r>
          </a:p>
          <a:p>
            <a:pPr marL="0" indent="0">
              <a:buNone/>
            </a:pPr>
            <a:endParaRPr lang="cs-CZ" sz="1400" i="1" dirty="0" smtClean="0"/>
          </a:p>
          <a:p>
            <a:r>
              <a:rPr 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</a:t>
            </a:r>
          </a:p>
          <a:p>
            <a:pPr marL="0" indent="0">
              <a:buNone/>
            </a:pPr>
            <a:r>
              <a:rPr lang="cs-CZ" sz="2800" i="1" dirty="0" smtClean="0"/>
              <a:t>Co si o tobě myslím a jaké to mezi námi je</a:t>
            </a:r>
          </a:p>
          <a:p>
            <a:pPr marL="0" indent="0">
              <a:buNone/>
            </a:pPr>
            <a:endParaRPr lang="cs-CZ" sz="1500" i="1" dirty="0" smtClean="0"/>
          </a:p>
          <a:p>
            <a:r>
              <a:rPr 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</a:t>
            </a:r>
          </a:p>
          <a:p>
            <a:pPr marL="0" indent="0">
              <a:buNone/>
            </a:pPr>
            <a:r>
              <a:rPr lang="cs-CZ" sz="2800" i="1" dirty="0" smtClean="0"/>
              <a:t>K čemu tě chci pobídnout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5032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r="11642" b="4872"/>
          <a:stretch/>
        </p:blipFill>
        <p:spPr bwMode="auto">
          <a:xfrm>
            <a:off x="3097406" y="2949260"/>
            <a:ext cx="3566954" cy="24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4340823" y="1869957"/>
            <a:ext cx="2664296" cy="1224136"/>
          </a:xfrm>
          <a:prstGeom prst="wedgeEllipseCallout">
            <a:avLst>
              <a:gd name="adj1" fmla="val -41619"/>
              <a:gd name="adj2" fmla="val 677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ný popisek 4"/>
          <p:cNvSpPr/>
          <p:nvPr/>
        </p:nvSpPr>
        <p:spPr>
          <a:xfrm>
            <a:off x="683568" y="2422621"/>
            <a:ext cx="2304256" cy="1342943"/>
          </a:xfrm>
          <a:prstGeom prst="wedgeEllipseCallout">
            <a:avLst>
              <a:gd name="adj1" fmla="val 63043"/>
              <a:gd name="adj2" fmla="val 518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97206" y="272546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Hele, je zelená!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81582" y="2118263"/>
            <a:ext cx="198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Řídíš ty nebo já?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Optimální </a:t>
            </a:r>
            <a:r>
              <a:rPr lang="cs-CZ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komunikace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2100" b="1" dirty="0"/>
          </a:p>
          <a:p>
            <a:pPr algn="ctr">
              <a:buFont typeface="Wingdings" pitchFamily="2" charset="2"/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jasná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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otevřená   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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dostatečná</a:t>
            </a:r>
          </a:p>
          <a:p>
            <a:pPr>
              <a:buFont typeface="Wingdings" pitchFamily="2" charset="2"/>
              <a:buNone/>
            </a:pPr>
            <a:endParaRPr lang="cs-CZ" sz="2100" b="1" dirty="0"/>
          </a:p>
          <a:p>
            <a:pPr algn="ctr">
              <a:buFont typeface="Wingdings" pitchFamily="2" charset="2"/>
              <a:buNone/>
            </a:pPr>
            <a:endParaRPr lang="cs-CZ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kvalitu komunikace působí šumy a </a:t>
            </a:r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bariéry</a:t>
            </a:r>
            <a:r>
              <a:rPr lang="cs-CZ" sz="2800" dirty="0" smtClean="0">
                <a:solidFill>
                  <a:srgbClr val="00B0F0"/>
                </a:solidFill>
              </a:rPr>
              <a:t>.</a:t>
            </a:r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16" y="-387424"/>
            <a:ext cx="9145016" cy="142617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zajistit efektivní komunikaci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800" dirty="0"/>
              <a:t>lepší je mluvit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přirozeným jazykem</a:t>
            </a:r>
            <a:r>
              <a:rPr lang="cs-CZ" sz="2800" dirty="0"/>
              <a:t>, tzn. tak, aby nám druhá strana rozuměla (vyhýbat se cizím slovům a odborným výrazům</a:t>
            </a:r>
            <a:r>
              <a:rPr lang="cs-CZ" sz="2800" dirty="0" smtClean="0"/>
              <a:t>)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používat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spíše krátké věty</a:t>
            </a:r>
            <a:r>
              <a:rPr lang="cs-CZ" sz="2800" dirty="0"/>
              <a:t>, protože dlouhé věty odvádějí pozornost </a:t>
            </a:r>
            <a:r>
              <a:rPr lang="cs-CZ" sz="2800" dirty="0" smtClean="0"/>
              <a:t>posluchače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efektivnější je hovořit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konkrétně a </a:t>
            </a:r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jednoznačně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ponechat druhé straně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dostatek „prostoru“</a:t>
            </a:r>
            <a:r>
              <a:rPr lang="cs-CZ" sz="2800" dirty="0"/>
              <a:t> při rozhovoru (abychom například poskytli druhé straně čas a získali pak od něj „zpětnou vazbu“; nejen hovořit, také naslouchat)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5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16" y="-387424"/>
            <a:ext cx="9145016" cy="142617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zajistit efektivní komunikaci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5446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soulad</a:t>
            </a:r>
            <a:r>
              <a:rPr lang="cs-CZ" sz="2800" dirty="0" smtClean="0"/>
              <a:t> </a:t>
            </a:r>
            <a:r>
              <a:rPr lang="cs-CZ" sz="2800" dirty="0"/>
              <a:t>verbální a neverbální </a:t>
            </a:r>
            <a:r>
              <a:rPr lang="cs-CZ" sz="2800" dirty="0" smtClean="0"/>
              <a:t>komunikace</a:t>
            </a:r>
          </a:p>
          <a:p>
            <a:pPr lvl="0"/>
            <a:endParaRPr lang="cs-CZ" dirty="0"/>
          </a:p>
          <a:p>
            <a:pPr lvl="0"/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nepřerušovat</a:t>
            </a:r>
            <a:r>
              <a:rPr lang="cs-CZ" sz="2800" dirty="0"/>
              <a:t> a neskákat do řeči (jedna ze zásad slušného chování dospělého člověka</a:t>
            </a:r>
            <a:r>
              <a:rPr lang="cs-CZ" sz="28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sz="2800" dirty="0"/>
              <a:t>umět se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vcítit</a:t>
            </a:r>
            <a:r>
              <a:rPr lang="cs-CZ" sz="2800" dirty="0"/>
              <a:t> do druhého, být „empatický“, (snažit se „vžít do jeho kůže</a:t>
            </a:r>
            <a:r>
              <a:rPr lang="cs-CZ" sz="2800" dirty="0" smtClean="0"/>
              <a:t>“)</a:t>
            </a:r>
          </a:p>
          <a:p>
            <a:pPr lvl="0"/>
            <a:endParaRPr lang="cs-CZ" dirty="0"/>
          </a:p>
          <a:p>
            <a:pPr lvl="0"/>
            <a:r>
              <a:rPr lang="cs-CZ" sz="2800" dirty="0"/>
              <a:t>nebát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přiznat</a:t>
            </a:r>
            <a:r>
              <a:rPr lang="cs-CZ" sz="2800" dirty="0"/>
              <a:t>, že nerozumím nebo </a:t>
            </a:r>
            <a:r>
              <a:rPr lang="cs-CZ" sz="2800" dirty="0" smtClean="0"/>
              <a:t>nechápu</a:t>
            </a:r>
          </a:p>
          <a:p>
            <a:pPr lvl="0"/>
            <a:endParaRPr lang="cs-CZ" dirty="0"/>
          </a:p>
          <a:p>
            <a:pPr lvl="0"/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umět klást otázky </a:t>
            </a:r>
            <a:endParaRPr lang="cs-CZ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cs-CZ" dirty="0"/>
          </a:p>
          <a:p>
            <a:pPr lvl="0"/>
            <a:r>
              <a:rPr lang="cs-CZ" sz="2800" dirty="0"/>
              <a:t>věřit si a 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nebát se </a:t>
            </a:r>
            <a:r>
              <a:rPr lang="cs-CZ" sz="2800" dirty="0"/>
              <a:t>říci „ne</a:t>
            </a:r>
            <a:r>
              <a:rPr lang="cs-CZ" sz="2800" dirty="0" smtClean="0"/>
              <a:t>“</a:t>
            </a:r>
          </a:p>
          <a:p>
            <a:pPr lvl="0"/>
            <a:endParaRPr lang="cs-CZ" dirty="0"/>
          </a:p>
          <a:p>
            <a:pPr lvl="0"/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8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Typy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chování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Rozeznávání čtyř typů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Pod tlakem mají lidé tendenci reagovat jedním ze čtyř způsobů</a:t>
            </a:r>
            <a:r>
              <a:rPr lang="cs-CZ" sz="3200" dirty="0" smtClean="0"/>
              <a:t>:</a:t>
            </a:r>
          </a:p>
          <a:p>
            <a:pPr marL="0" indent="0">
              <a:buNone/>
            </a:pPr>
            <a:endParaRPr lang="cs-CZ" sz="3200" b="1" dirty="0"/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otevřeně agresivně</a:t>
            </a:r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nepřímo agresivně</a:t>
            </a:r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pasivně</a:t>
            </a:r>
          </a:p>
          <a:p>
            <a:pPr lvl="1"/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asertivně</a:t>
            </a:r>
          </a:p>
        </p:txBody>
      </p:sp>
    </p:spTree>
    <p:extLst>
      <p:ext uri="{BB962C8B-B14F-4D97-AF65-F5344CB8AC3E}">
        <p14:creationId xmlns:p14="http://schemas.microsoft.com/office/powerpoint/2010/main" val="4239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8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Pasivita → Aktivita →Asertivita →Manipulace →</a:t>
            </a:r>
            <a:r>
              <a:rPr lang="cs-CZ" sz="2600" dirty="0" smtClean="0"/>
              <a:t>Agresivita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6466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cs-CZ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</a:t>
            </a:r>
            <a:r>
              <a:rPr lang="cs-CZ" sz="2800" i="1" dirty="0"/>
              <a:t> </a:t>
            </a:r>
            <a:r>
              <a:rPr lang="cs-CZ" sz="2800" dirty="0"/>
              <a:t>znamenalo původně „vespolné účastnění“ a </a:t>
            </a:r>
            <a:r>
              <a:rPr lang="cs-CZ" sz="28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communicare</a:t>
            </a:r>
            <a:r>
              <a:rPr lang="cs-CZ" sz="2800" dirty="0"/>
              <a:t> „činit něco společným, společně něco sdílet“.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Tedy </a:t>
            </a:r>
            <a:r>
              <a:rPr lang="cs-CZ" sz="2800" dirty="0"/>
              <a:t>komunikací je nejen „</a:t>
            </a:r>
            <a:r>
              <a:rPr lang="cs-CZ" sz="2800" i="1" dirty="0"/>
              <a:t>sdělování</a:t>
            </a:r>
            <a:r>
              <a:rPr lang="cs-CZ" sz="2800" dirty="0"/>
              <a:t>“, ale také „</a:t>
            </a:r>
            <a:r>
              <a:rPr lang="cs-CZ" sz="2800" i="1" dirty="0"/>
              <a:t>sdílení</a:t>
            </a:r>
            <a:r>
              <a:rPr lang="cs-CZ" sz="2800" dirty="0"/>
              <a:t>“.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3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5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Asertivita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Assertio</a:t>
            </a:r>
            <a:r>
              <a:rPr lang="cs-CZ" altLang="cs-CZ" dirty="0"/>
              <a:t> = </a:t>
            </a:r>
            <a:r>
              <a:rPr lang="cs-CZ" altLang="cs-CZ" dirty="0" smtClean="0"/>
              <a:t>tvrzení</a:t>
            </a:r>
          </a:p>
          <a:p>
            <a:endParaRPr lang="cs-CZ" altLang="cs-CZ" dirty="0"/>
          </a:p>
          <a:p>
            <a:r>
              <a:rPr lang="cs-CZ" altLang="cs-CZ" dirty="0"/>
              <a:t>To </a:t>
            </a:r>
            <a:r>
              <a:rPr lang="cs-CZ" altLang="cs-CZ" dirty="0" err="1"/>
              <a:t>assert</a:t>
            </a:r>
            <a:r>
              <a:rPr lang="cs-CZ" altLang="cs-CZ" dirty="0"/>
              <a:t> = prosadit </a:t>
            </a:r>
            <a:r>
              <a:rPr lang="cs-CZ" altLang="cs-CZ" dirty="0" smtClean="0"/>
              <a:t>se</a:t>
            </a:r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= </a:t>
            </a:r>
            <a:r>
              <a:rPr lang="cs-CZ" altLang="cs-C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zdravé nebo přiměřené </a:t>
            </a:r>
            <a:r>
              <a:rPr lang="cs-CZ" alt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sebeprosazení</a:t>
            </a:r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r>
              <a:rPr lang="cs-CZ" altLang="cs-CZ" dirty="0" smtClean="0"/>
              <a:t>= </a:t>
            </a:r>
            <a:r>
              <a:rPr lang="cs-CZ" altLang="cs-CZ" dirty="0"/>
              <a:t>komunikační technika zaměřená na </a:t>
            </a:r>
            <a:r>
              <a:rPr lang="cs-CZ" altLang="cs-CZ" b="1" dirty="0"/>
              <a:t>prosazení</a:t>
            </a:r>
            <a:r>
              <a:rPr lang="cs-CZ" altLang="cs-CZ" dirty="0"/>
              <a:t> vlastních </a:t>
            </a:r>
            <a:r>
              <a:rPr lang="cs-CZ" altLang="cs-CZ" b="1" dirty="0"/>
              <a:t>požadavků,</a:t>
            </a:r>
            <a:r>
              <a:rPr lang="cs-CZ" altLang="cs-CZ" dirty="0"/>
              <a:t> </a:t>
            </a:r>
            <a:r>
              <a:rPr lang="cs-CZ" altLang="cs-CZ" b="1" dirty="0"/>
              <a:t>potřeb</a:t>
            </a:r>
            <a:r>
              <a:rPr lang="cs-CZ" altLang="cs-CZ" dirty="0"/>
              <a:t>, nároků </a:t>
            </a:r>
            <a:r>
              <a:rPr lang="cs-CZ" altLang="cs-CZ" b="1" dirty="0"/>
              <a:t>přiměřenými </a:t>
            </a:r>
            <a:r>
              <a:rPr lang="cs-CZ" altLang="cs-CZ" b="1" dirty="0" smtClean="0"/>
              <a:t>prostředky</a:t>
            </a:r>
          </a:p>
          <a:p>
            <a:endParaRPr lang="cs-CZ" altLang="cs-CZ" b="1" dirty="0"/>
          </a:p>
          <a:p>
            <a:r>
              <a:rPr lang="cs-CZ" altLang="cs-CZ" dirty="0"/>
              <a:t>Bez ubližování druhým, </a:t>
            </a:r>
            <a:r>
              <a:rPr lang="cs-CZ" altLang="cs-CZ" b="1" dirty="0"/>
              <a:t>respektování </a:t>
            </a:r>
            <a:r>
              <a:rPr lang="cs-CZ" altLang="cs-CZ" dirty="0"/>
              <a:t>jejich i vlastní důstojnosti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46979"/>
            <a:ext cx="8856984" cy="64807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400" dirty="0"/>
              <a:t>je umění chránit sebe a své blízké.</a:t>
            </a:r>
          </a:p>
          <a:p>
            <a:pPr lvl="0"/>
            <a:r>
              <a:rPr lang="cs-CZ" sz="3400" dirty="0"/>
              <a:t>je umění konverzovat a naslouchat a cítit se přitom dobře.</a:t>
            </a:r>
          </a:p>
          <a:p>
            <a:pPr lvl="0"/>
            <a:r>
              <a:rPr lang="cs-CZ" sz="3400" dirty="0"/>
              <a:t>je zdravé sebevědomí a jistota, že se nenechám ponižovat, zastrašovat ani jinak vydírat a zároveň nebudu ubližovat ani druhým (i v konfliktu)</a:t>
            </a:r>
          </a:p>
          <a:p>
            <a:pPr lvl="0"/>
            <a:r>
              <a:rPr lang="cs-CZ" sz="3400" dirty="0"/>
              <a:t>je umění přiměřeně se prosadit či ubránit v situaci, ve které se právě nacházíme.</a:t>
            </a:r>
          </a:p>
          <a:p>
            <a:pPr lvl="0"/>
            <a:r>
              <a:rPr lang="cs-CZ" sz="3400" dirty="0"/>
              <a:t>je v očích některých neasertivních lidí (pasivních, skrytě či otevřeně agresivních) "sobectví a agrese".</a:t>
            </a:r>
          </a:p>
          <a:p>
            <a:pPr lvl="0"/>
            <a:r>
              <a:rPr lang="cs-CZ" sz="3400" dirty="0"/>
              <a:t>je respekt vůči druhým lidem (ať jsou jacíkoliv) a současně vlastní sebeúcta.</a:t>
            </a:r>
          </a:p>
          <a:p>
            <a:pPr lvl="0"/>
            <a:r>
              <a:rPr lang="cs-CZ" sz="3400" dirty="0"/>
              <a:t>je zodpovědnost za své vlastní kroky, rozhodování a za kvalitu svého života. </a:t>
            </a:r>
          </a:p>
          <a:p>
            <a:pPr lvl="0"/>
            <a:r>
              <a:rPr lang="cs-CZ" sz="3400" dirty="0"/>
              <a:t>je jistota, že nenechám v sobě nahromadit nepříjemné emoce do té míry, že by přerostly v agresi.</a:t>
            </a:r>
          </a:p>
          <a:p>
            <a:pPr lvl="0"/>
            <a:r>
              <a:rPr lang="cs-CZ" sz="3400" dirty="0"/>
              <a:t>je jistota, že nestrávím svůj život pasivně v ústraní a s výčitkou vůči sobě samému, že jsem neschopný.</a:t>
            </a:r>
          </a:p>
          <a:p>
            <a:pPr lvl="0"/>
            <a:r>
              <a:rPr lang="cs-CZ" sz="3400" dirty="0"/>
              <a:t>je umění nezávisle posoudit své klady a zápory a nést za ně odpovědnost.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2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Asertivita jako strategie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jednání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496944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Přibližně lze říct, že je to zdravé, přiměřené sebeprosazení.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2800" dirty="0"/>
              <a:t>Nejednat na úkor druhých, ale také nepřipustit jednání ostatních na můj účet.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sz="2800" dirty="0"/>
              <a:t>Asertivní jednání je interaktivní, protože předpokládá jak možnost vyjádřit vlastní myšlenky a pocity, tak i možnost přijmout pocity a myšlenky druhých.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399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Poznání  </a:t>
            </a:r>
            <a:r>
              <a:rPr lang="cs-CZ" altLang="cs-CZ" sz="2800" b="1" dirty="0" smtClean="0"/>
              <a:t> </a:t>
            </a:r>
            <a:r>
              <a:rPr lang="cs-CZ" altLang="cs-CZ" sz="2800" dirty="0"/>
              <a:t>(rozeznání vlastních pocitů a potřeb, schopnost vnímat je u sebe i druhých</a:t>
            </a:r>
            <a:r>
              <a:rPr lang="cs-CZ" altLang="cs-CZ" sz="2800" dirty="0" smtClean="0"/>
              <a:t>)</a:t>
            </a:r>
          </a:p>
          <a:p>
            <a:endParaRPr lang="cs-CZ" altLang="cs-CZ" sz="2800" dirty="0"/>
          </a:p>
          <a:p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Projevení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  (</a:t>
            </a:r>
            <a:r>
              <a:rPr lang="cs-CZ" altLang="cs-CZ" sz="2800" dirty="0"/>
              <a:t>vyjádření vlastních pocitů, stavů, potřeb</a:t>
            </a:r>
            <a:r>
              <a:rPr lang="cs-CZ" altLang="cs-CZ" sz="2800" dirty="0" smtClean="0"/>
              <a:t>)</a:t>
            </a:r>
          </a:p>
          <a:p>
            <a:endParaRPr lang="cs-CZ" altLang="cs-CZ" sz="2800" dirty="0"/>
          </a:p>
          <a:p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Prosazení</a:t>
            </a:r>
            <a:r>
              <a:rPr lang="cs-CZ" altLang="cs-CZ" sz="2800" b="1" dirty="0"/>
              <a:t> </a:t>
            </a:r>
            <a:r>
              <a:rPr lang="cs-CZ" altLang="cs-CZ" sz="2800" b="1" dirty="0" smtClean="0"/>
              <a:t>  </a:t>
            </a:r>
            <a:r>
              <a:rPr lang="cs-CZ" altLang="cs-CZ" sz="2800" dirty="0" smtClean="0"/>
              <a:t>(</a:t>
            </a:r>
            <a:r>
              <a:rPr lang="cs-CZ" altLang="cs-CZ" sz="2800" dirty="0"/>
              <a:t>udržení svého názoru, postoje, hodnoty, i proti tlaku ostatních)</a:t>
            </a:r>
          </a:p>
        </p:txBody>
      </p:sp>
    </p:spTree>
    <p:extLst>
      <p:ext uri="{BB962C8B-B14F-4D97-AF65-F5344CB8AC3E}">
        <p14:creationId xmlns:p14="http://schemas.microsoft.com/office/powerpoint/2010/main" val="20874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1"/>
            <a:ext cx="8229600" cy="720502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základních znaků asertivity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8229600" cy="489004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Otevřené vyjadřování </a:t>
            </a:r>
            <a:r>
              <a:rPr lang="cs-CZ" altLang="cs-CZ" sz="2800" b="1" dirty="0"/>
              <a:t>pocitů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00B0F0"/>
                </a:solidFill>
              </a:rPr>
              <a:t>feeling talk</a:t>
            </a:r>
            <a:r>
              <a:rPr lang="cs-CZ" altLang="cs-CZ" sz="2800" dirty="0">
                <a:solidFill>
                  <a:srgbClr val="00B0F0"/>
                </a:solidFill>
              </a:rPr>
              <a:t> </a:t>
            </a:r>
            <a:r>
              <a:rPr lang="cs-CZ" altLang="cs-CZ" sz="2800" dirty="0"/>
              <a:t>– „to mně mrzí, štve mě to</a:t>
            </a:r>
            <a:r>
              <a:rPr lang="cs-CZ" altLang="cs-CZ" sz="2800" dirty="0" smtClean="0"/>
              <a:t>“)</a:t>
            </a:r>
          </a:p>
          <a:p>
            <a:endParaRPr lang="cs-CZ" altLang="cs-CZ" sz="2800" dirty="0"/>
          </a:p>
          <a:p>
            <a:r>
              <a:rPr lang="cs-CZ" altLang="cs-CZ" sz="2800" dirty="0"/>
              <a:t>Mimika a </a:t>
            </a:r>
            <a:r>
              <a:rPr lang="cs-CZ" altLang="cs-CZ" sz="2800" dirty="0" err="1"/>
              <a:t>gestika</a:t>
            </a:r>
            <a:r>
              <a:rPr lang="cs-CZ" altLang="cs-CZ" sz="2800" dirty="0"/>
              <a:t> v souladu s pocity (</a:t>
            </a:r>
            <a:r>
              <a:rPr lang="cs-CZ" altLang="cs-CZ" sz="2800" b="1" dirty="0" err="1">
                <a:solidFill>
                  <a:srgbClr val="00B0F0"/>
                </a:solidFill>
              </a:rPr>
              <a:t>facial</a:t>
            </a:r>
            <a:r>
              <a:rPr lang="cs-CZ" altLang="cs-CZ" sz="2800" b="1" dirty="0">
                <a:solidFill>
                  <a:srgbClr val="00B0F0"/>
                </a:solidFill>
              </a:rPr>
              <a:t> talk</a:t>
            </a:r>
            <a:r>
              <a:rPr lang="cs-CZ" altLang="cs-CZ" sz="2800" dirty="0" smtClean="0"/>
              <a:t>)</a:t>
            </a:r>
          </a:p>
          <a:p>
            <a:endParaRPr lang="cs-CZ" altLang="cs-CZ" sz="2800" dirty="0"/>
          </a:p>
          <a:p>
            <a:r>
              <a:rPr lang="cs-CZ" altLang="cs-CZ" sz="2800" dirty="0"/>
              <a:t>Užívání „</a:t>
            </a:r>
            <a:r>
              <a:rPr lang="cs-CZ" altLang="cs-CZ" sz="2800" b="1" dirty="0">
                <a:solidFill>
                  <a:srgbClr val="00B0F0"/>
                </a:solidFill>
              </a:rPr>
              <a:t>já</a:t>
            </a:r>
            <a:r>
              <a:rPr lang="cs-CZ" altLang="cs-CZ" sz="2800" b="1" dirty="0"/>
              <a:t>“ </a:t>
            </a:r>
            <a:endParaRPr lang="cs-CZ" altLang="cs-CZ" sz="2800" b="1" dirty="0" smtClean="0"/>
          </a:p>
          <a:p>
            <a:endParaRPr lang="cs-CZ" altLang="cs-CZ" sz="2800" b="1" dirty="0"/>
          </a:p>
          <a:p>
            <a:r>
              <a:rPr lang="cs-CZ" altLang="cs-CZ" sz="2800" dirty="0"/>
              <a:t>Přijímání </a:t>
            </a:r>
            <a:r>
              <a:rPr lang="cs-CZ" altLang="cs-CZ" sz="2800" b="1" dirty="0">
                <a:solidFill>
                  <a:srgbClr val="00B0F0"/>
                </a:solidFill>
              </a:rPr>
              <a:t>pochvaly</a:t>
            </a:r>
            <a:r>
              <a:rPr lang="cs-CZ" altLang="cs-CZ" sz="2800" b="1" dirty="0"/>
              <a:t> </a:t>
            </a:r>
            <a:endParaRPr lang="cs-CZ" altLang="cs-CZ" sz="2800" b="1" dirty="0" smtClean="0"/>
          </a:p>
          <a:p>
            <a:endParaRPr lang="cs-CZ" altLang="cs-CZ" sz="2800" b="1" dirty="0"/>
          </a:p>
          <a:p>
            <a:r>
              <a:rPr lang="cs-CZ" altLang="cs-CZ" sz="2800" dirty="0"/>
              <a:t>Umění říkat „</a:t>
            </a:r>
            <a:r>
              <a:rPr lang="cs-CZ" altLang="cs-CZ" sz="2800" b="1" dirty="0">
                <a:solidFill>
                  <a:srgbClr val="00B0F0"/>
                </a:solidFill>
              </a:rPr>
              <a:t>ne</a:t>
            </a:r>
            <a:r>
              <a:rPr lang="cs-CZ" altLang="cs-CZ" sz="2800" b="1" dirty="0"/>
              <a:t>“</a:t>
            </a:r>
          </a:p>
        </p:txBody>
      </p:sp>
      <p:pic>
        <p:nvPicPr>
          <p:cNvPr id="9221" name="Picture 5" descr="first-speaker-group-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056"/>
            <a:ext cx="34417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0956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Dovednosti asertivity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člověk </a:t>
            </a:r>
            <a:r>
              <a:rPr lang="cs-CZ" sz="2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dovede </a:t>
            </a:r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věcně čelit:</a:t>
            </a:r>
            <a:endParaRPr lang="cs-CZ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cs-CZ" sz="2800" dirty="0"/>
              <a:t>neoprávněné kritice</a:t>
            </a:r>
          </a:p>
          <a:p>
            <a:pPr lvl="0"/>
            <a:r>
              <a:rPr lang="cs-CZ" sz="2800" dirty="0"/>
              <a:t>manipulaci</a:t>
            </a:r>
          </a:p>
          <a:p>
            <a:pPr lvl="0"/>
            <a:r>
              <a:rPr lang="cs-CZ" sz="2800" dirty="0"/>
              <a:t>agresivním výpadům namířeným vůči nám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člověk také dovede:</a:t>
            </a:r>
            <a:endParaRPr lang="cs-CZ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cs-CZ" sz="2800" dirty="0"/>
              <a:t>požádat o laskavost, aniž by se při tom cítil trapně</a:t>
            </a:r>
          </a:p>
          <a:p>
            <a:pPr lvl="0"/>
            <a:r>
              <a:rPr lang="cs-CZ" sz="2800" dirty="0"/>
              <a:t>přijmout pochvalu bez rozpaků</a:t>
            </a:r>
          </a:p>
          <a:p>
            <a:pPr lvl="0"/>
            <a:r>
              <a:rPr lang="cs-CZ" sz="2800" dirty="0"/>
              <a:t>otevřeně projevit své pocity, názory nebo postoje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3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Čím se vyznačuje asertivní chování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568952" cy="4741987"/>
          </a:xfrm>
        </p:spPr>
        <p:txBody>
          <a:bodyPr>
            <a:noAutofit/>
          </a:bodyPr>
          <a:lstStyle/>
          <a:p>
            <a:r>
              <a:rPr lang="cs-CZ" sz="2600" dirty="0" smtClean="0"/>
              <a:t>klidným</a:t>
            </a:r>
            <a:r>
              <a:rPr lang="cs-CZ" sz="2600" dirty="0"/>
              <a:t>, příjemným </a:t>
            </a:r>
            <a:r>
              <a:rPr lang="cs-CZ" sz="2600" dirty="0" smtClean="0"/>
              <a:t>hlasem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dobrým vizuálním </a:t>
            </a:r>
            <a:r>
              <a:rPr lang="cs-CZ" sz="2600" dirty="0" smtClean="0"/>
              <a:t>kontaktem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schopností </a:t>
            </a:r>
            <a:r>
              <a:rPr lang="cs-CZ" sz="2600" dirty="0" smtClean="0"/>
              <a:t>naslouchat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vyrovnaným postojem k </a:t>
            </a:r>
            <a:r>
              <a:rPr lang="cs-CZ" sz="2600" dirty="0" smtClean="0"/>
              <a:t>problémům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jasným formulováním a zdůvodněním vlastních potřeb a </a:t>
            </a:r>
            <a:r>
              <a:rPr lang="cs-CZ" sz="2600" dirty="0" smtClean="0"/>
              <a:t>přání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600" dirty="0"/>
              <a:t>klidnou reakcí na </a:t>
            </a:r>
            <a:r>
              <a:rPr lang="cs-CZ" sz="2600" dirty="0" smtClean="0"/>
              <a:t>odmítnutí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60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ASERTIVNÍ PRÁVA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640960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1</a:t>
            </a:r>
            <a:r>
              <a:rPr lang="cs-CZ" sz="2600" dirty="0"/>
              <a:t>) Mám právo sám posuzovat své vlastní chování, myšlenky a  pocity a být si za ně a za jejich důsledky sám  </a:t>
            </a:r>
            <a:r>
              <a:rPr lang="cs-CZ" sz="2600" dirty="0" smtClean="0"/>
              <a:t>zodpovědný.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2) Mám právo nenabízet žádné výmluvy, vysvětlení ani omluvy  svého  </a:t>
            </a:r>
            <a:r>
              <a:rPr lang="cs-CZ" sz="2600" dirty="0" smtClean="0"/>
              <a:t>chování.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3</a:t>
            </a:r>
            <a:r>
              <a:rPr lang="cs-CZ" sz="2600" dirty="0"/>
              <a:t>) Mám právo posoudit, zda a nakolik jsem zodpovědný za  řešení problémů druhých </a:t>
            </a:r>
            <a:r>
              <a:rPr lang="cs-CZ" sz="2600" dirty="0" smtClean="0"/>
              <a:t>lidí.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4</a:t>
            </a:r>
            <a:r>
              <a:rPr lang="cs-CZ" sz="2600" dirty="0"/>
              <a:t>) Mám právo změnit svůj </a:t>
            </a:r>
            <a:r>
              <a:rPr lang="cs-CZ" sz="2600" dirty="0" smtClean="0"/>
              <a:t>názor.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5</a:t>
            </a:r>
            <a:r>
              <a:rPr lang="cs-CZ" sz="2600" dirty="0"/>
              <a:t>) Mám právo dělat chyby a být si za ně </a:t>
            </a:r>
            <a:r>
              <a:rPr lang="cs-CZ" sz="2600" dirty="0" smtClean="0"/>
              <a:t>zodpověd</a:t>
            </a:r>
            <a:r>
              <a:rPr lang="cs-CZ" dirty="0" smtClean="0"/>
              <a:t>ný.</a:t>
            </a: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281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855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ASERTIVNÍ PRÁVA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/>
              <a:t>6) Mám právo říci: "Já nevím!"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7</a:t>
            </a:r>
            <a:r>
              <a:rPr lang="cs-CZ" sz="2600" dirty="0"/>
              <a:t>) Mám právo být nezávislý na dobré vůli </a:t>
            </a:r>
            <a:r>
              <a:rPr lang="cs-CZ" sz="2600" dirty="0" smtClean="0"/>
              <a:t>ostatních.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8</a:t>
            </a:r>
            <a:r>
              <a:rPr lang="cs-CZ" sz="2600" dirty="0"/>
              <a:t>) Mám právo dělat nelogická </a:t>
            </a:r>
            <a:r>
              <a:rPr lang="cs-CZ" sz="2600" dirty="0" smtClean="0"/>
              <a:t>rozhodnutí.</a:t>
            </a: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9</a:t>
            </a:r>
            <a:r>
              <a:rPr lang="cs-CZ" sz="2600" dirty="0"/>
              <a:t>) Mám právo říci: "Já ti nerozumím!"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 dirty="0" smtClean="0"/>
              <a:t>10</a:t>
            </a:r>
            <a:r>
              <a:rPr lang="cs-CZ" sz="2600" dirty="0"/>
              <a:t>) Mám právo říci: "Je mi to jedno!"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5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71400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POVINNOSTI ASERTIVITY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313613" cy="5256584"/>
          </a:xfrm>
        </p:spPr>
        <p:txBody>
          <a:bodyPr>
            <a:normAutofit fontScale="92500" lnSpcReduction="10000"/>
          </a:bodyPr>
          <a:lstStyle/>
          <a:p>
            <a:pPr marL="552450" indent="-552450"/>
            <a:r>
              <a:rPr lang="cs-CZ" sz="2600" dirty="0"/>
              <a:t>Vědět, co </a:t>
            </a:r>
            <a:r>
              <a:rPr lang="cs-CZ" sz="2600" dirty="0" smtClean="0"/>
              <a:t>chci.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Nést odpovědnost za své </a:t>
            </a:r>
            <a:r>
              <a:rPr lang="cs-CZ" sz="2600" dirty="0" smtClean="0"/>
              <a:t>chování.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Nenalhávat si do vlastní </a:t>
            </a:r>
            <a:r>
              <a:rPr lang="cs-CZ" sz="2600" dirty="0" smtClean="0"/>
              <a:t>kapsy.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Nenalhávat si o </a:t>
            </a:r>
            <a:r>
              <a:rPr lang="cs-CZ" sz="2600" dirty="0" smtClean="0"/>
              <a:t>druhých.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Nestydět se říct, co chci a jak situaci </a:t>
            </a:r>
            <a:r>
              <a:rPr lang="cs-CZ" sz="2600" dirty="0" smtClean="0"/>
              <a:t>prožívám.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Nesnažit se s druhými </a:t>
            </a:r>
            <a:r>
              <a:rPr lang="cs-CZ" sz="2600" dirty="0" smtClean="0"/>
              <a:t>manipulovat.</a:t>
            </a:r>
          </a:p>
          <a:p>
            <a:pPr marL="0" indent="0">
              <a:buNone/>
            </a:pPr>
            <a:endParaRPr lang="cs-CZ" sz="2200" dirty="0"/>
          </a:p>
          <a:p>
            <a:pPr marL="552450" indent="-552450"/>
            <a:r>
              <a:rPr lang="cs-CZ" sz="2600" dirty="0"/>
              <a:t>Naučit se pozorně naslouchat a </a:t>
            </a:r>
            <a:r>
              <a:rPr lang="cs-CZ" sz="2600" dirty="0" smtClean="0"/>
              <a:t>slyšet.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43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Zákony komunikace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(dle </a:t>
            </a:r>
            <a:r>
              <a:rPr lang="cs-CZ" dirty="0" err="1"/>
              <a:t>Watzlavicka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sz="3200" dirty="0"/>
              <a:t>Komunikace probíhá na dvou úrovních: 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věcné</a:t>
            </a:r>
            <a:r>
              <a:rPr lang="cs-CZ" sz="3200" dirty="0"/>
              <a:t> (spíš muži) a 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vztahové</a:t>
            </a:r>
            <a:r>
              <a:rPr lang="cs-CZ" sz="3200" dirty="0"/>
              <a:t> (spíš ženy</a:t>
            </a:r>
            <a:r>
              <a:rPr lang="cs-CZ" sz="3200" dirty="0" smtClean="0"/>
              <a:t>).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/>
              <a:t>Vztahová úroveň komunikace je silnější (sdílení než sdělování</a:t>
            </a:r>
            <a:r>
              <a:rPr lang="cs-CZ" sz="3200" dirty="0" smtClean="0"/>
              <a:t>).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/>
              <a:t>Nemůžeš nekomunikovat.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7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60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Asertivita = </a:t>
            </a:r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vážit </a:t>
            </a:r>
            <a:r>
              <a:rPr lang="cs-CZ" sz="4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 sám sebe</a:t>
            </a:r>
            <a:endParaRPr lang="cs-CZ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600" b="1" dirty="0" smtClean="0"/>
              <a:t>   </a:t>
            </a:r>
            <a:r>
              <a:rPr lang="cs-CZ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Existují </a:t>
            </a:r>
            <a:r>
              <a:rPr lang="cs-CZ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tři případy, kdy je nezbytné </a:t>
            </a:r>
            <a:r>
              <a:rPr lang="cs-CZ" sz="2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mluvčího přerušit: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r>
              <a:rPr lang="cs-CZ" sz="2800" dirty="0"/>
              <a:t>k ukončení nepřijatého a urážlivého </a:t>
            </a:r>
            <a:r>
              <a:rPr lang="cs-CZ" sz="2800" dirty="0" smtClean="0"/>
              <a:t>projevu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k přerušení někoho, kdo se začíná </a:t>
            </a:r>
            <a:r>
              <a:rPr lang="cs-CZ" sz="2800" dirty="0" smtClean="0"/>
              <a:t>opakovat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k opětnému přerušení, když přerušili vás.</a:t>
            </a:r>
          </a:p>
        </p:txBody>
      </p:sp>
    </p:spTree>
    <p:extLst>
      <p:ext uri="{BB962C8B-B14F-4D97-AF65-F5344CB8AC3E}">
        <p14:creationId xmlns:p14="http://schemas.microsoft.com/office/powerpoint/2010/main" val="8475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Techniky asertivity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28" y="2276872"/>
            <a:ext cx="4572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80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Reakce zpětnou vazbou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„</a:t>
            </a:r>
            <a:r>
              <a:rPr lang="cs-CZ" altLang="cs-CZ" sz="2800" b="1" dirty="0"/>
              <a:t>Když ty děláš to, já se cítím takto.“ </a:t>
            </a:r>
            <a:endParaRPr lang="cs-CZ" altLang="cs-CZ" sz="2800" b="1" dirty="0" smtClean="0"/>
          </a:p>
          <a:p>
            <a:endParaRPr lang="cs-CZ" altLang="cs-CZ" sz="2800" b="1" dirty="0"/>
          </a:p>
          <a:p>
            <a:r>
              <a:rPr lang="cs-CZ" altLang="cs-CZ" sz="2800" dirty="0"/>
              <a:t>Máš hezký účes </a:t>
            </a:r>
            <a:r>
              <a:rPr lang="cs-CZ" altLang="cs-CZ" sz="2800" dirty="0" smtClean="0"/>
              <a:t>x </a:t>
            </a:r>
            <a:r>
              <a:rPr lang="cs-CZ" altLang="cs-CZ" sz="2800" dirty="0"/>
              <a:t>tvůj účes se mi líbí 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– </a:t>
            </a:r>
            <a:r>
              <a:rPr lang="cs-CZ" altLang="cs-CZ" sz="2800" dirty="0"/>
              <a:t>osobnější pocit, reakce zpětnou </a:t>
            </a:r>
            <a:r>
              <a:rPr lang="cs-CZ" altLang="cs-CZ" sz="2800" dirty="0" smtClean="0"/>
              <a:t>vazbou.</a:t>
            </a:r>
            <a:endParaRPr lang="cs-CZ" alt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6186" r="11538"/>
          <a:stretch/>
        </p:blipFill>
        <p:spPr bwMode="auto">
          <a:xfrm>
            <a:off x="2771800" y="4232366"/>
            <a:ext cx="3187337" cy="235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3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Pozitivní aserce</a:t>
            </a:r>
            <a:r>
              <a:rPr lang="cs-CZ" alt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84976" cy="4525963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Vyjadřujeme druhým </a:t>
            </a:r>
            <a:r>
              <a:rPr lang="cs-CZ" altLang="cs-CZ" sz="2800" dirty="0">
                <a:solidFill>
                  <a:srgbClr val="00B0F0"/>
                </a:solidFill>
              </a:rPr>
              <a:t>pochvalu, ocenění, </a:t>
            </a:r>
            <a:r>
              <a:rPr lang="cs-CZ" altLang="cs-CZ" sz="2800" dirty="0"/>
              <a:t>dáváme najevo blízkost, vřelost, lásku, povzbuzujeme, dáváme </a:t>
            </a:r>
            <a:r>
              <a:rPr lang="cs-CZ" altLang="cs-CZ" sz="2800" dirty="0" smtClean="0"/>
              <a:t>komplimenty.</a:t>
            </a:r>
          </a:p>
          <a:p>
            <a:endParaRPr lang="cs-CZ" altLang="cs-CZ" dirty="0"/>
          </a:p>
          <a:p>
            <a:r>
              <a:rPr lang="cs-CZ" altLang="cs-CZ" sz="2800" b="1" dirty="0" smtClean="0"/>
              <a:t>Pravdivě a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upřímné </a:t>
            </a:r>
            <a:r>
              <a:rPr lang="cs-CZ" altLang="cs-CZ" sz="2800" dirty="0" smtClean="0"/>
              <a:t>(ne </a:t>
            </a:r>
            <a:r>
              <a:rPr lang="cs-CZ" altLang="cs-CZ" sz="2800" dirty="0"/>
              <a:t>lichocení=manipulace)</a:t>
            </a:r>
          </a:p>
          <a:p>
            <a:endParaRPr lang="cs-CZ" altLang="cs-CZ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904109" cy="259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3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Negativní</a:t>
            </a:r>
            <a:r>
              <a:rPr lang="cs-CZ" altLang="cs-CZ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aserce</a:t>
            </a:r>
            <a:r>
              <a:rPr lang="cs-CZ" alt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784976" cy="4525963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rychlé a jednoznačné připuštění </a:t>
            </a:r>
            <a:r>
              <a:rPr lang="cs-CZ" altLang="cs-CZ" sz="2800" dirty="0">
                <a:solidFill>
                  <a:srgbClr val="00B0F0"/>
                </a:solidFill>
              </a:rPr>
              <a:t>oprávněnosti kritiky </a:t>
            </a:r>
            <a:r>
              <a:rPr lang="cs-CZ" altLang="cs-CZ" sz="2800" dirty="0"/>
              <a:t>omylu, nedostatku nebo chyby s příslibem </a:t>
            </a:r>
            <a:r>
              <a:rPr lang="cs-CZ" altLang="cs-CZ" sz="2800" dirty="0" smtClean="0"/>
              <a:t>nápravy.</a:t>
            </a:r>
            <a:endParaRPr lang="cs-CZ" alt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47431"/>
            <a:ext cx="4104456" cy="27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Komplimenty</a:t>
            </a:r>
            <a:endParaRPr lang="cs-CZ" altLang="cs-CZ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640960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Vyjádření </a:t>
            </a:r>
            <a:r>
              <a:rPr lang="cs-CZ" altLang="cs-CZ" sz="2400" b="1" dirty="0"/>
              <a:t>kladných pocitů </a:t>
            </a:r>
            <a:r>
              <a:rPr lang="cs-CZ" altLang="cs-CZ" sz="2400" b="1" dirty="0" smtClean="0"/>
              <a:t>druhému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Asertivní člověku umí dávat i přijímat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rgbClr val="00B0F0"/>
                </a:solidFill>
              </a:rPr>
              <a:t>„Mně se líbí, že… Jsem </a:t>
            </a:r>
            <a:r>
              <a:rPr lang="cs-CZ" altLang="cs-CZ" sz="2400" b="1" dirty="0" smtClean="0">
                <a:solidFill>
                  <a:srgbClr val="00B0F0"/>
                </a:solidFill>
              </a:rPr>
              <a:t>spokojený, </a:t>
            </a:r>
            <a:r>
              <a:rPr lang="cs-CZ" altLang="cs-CZ" sz="2400" b="1" dirty="0">
                <a:solidFill>
                  <a:srgbClr val="00B0F0"/>
                </a:solidFill>
              </a:rPr>
              <a:t>že…Potěšilo mě, že</a:t>
            </a:r>
            <a:r>
              <a:rPr lang="cs-CZ" altLang="cs-CZ" sz="2400" b="1" dirty="0" smtClean="0">
                <a:solidFill>
                  <a:srgbClr val="00B0F0"/>
                </a:solidFill>
              </a:rPr>
              <a:t>…)“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 </a:t>
            </a:r>
            <a:r>
              <a:rPr lang="cs-CZ" altLang="cs-CZ" sz="2400" b="1" dirty="0" smtClean="0"/>
              <a:t>hodnocení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rgbClr val="00B0F0"/>
                </a:solidFill>
              </a:rPr>
              <a:t>„Mám tyto pozitivní pocity, když ty děláš to nebo ono.“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„To jídlo, které jsi udělala, mi moc chutná.“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Přijetí </a:t>
            </a:r>
            <a:r>
              <a:rPr lang="cs-CZ" altLang="cs-CZ" sz="2400" dirty="0"/>
              <a:t>komplimentu (poděkování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Přidání osobní reakce</a:t>
            </a:r>
            <a:r>
              <a:rPr lang="cs-CZ" altLang="cs-CZ" sz="2400" dirty="0"/>
              <a:t> ke komplimentu (Taky mě to potěšilo; děkuji, ale nemohu s vámi souhlasit)</a:t>
            </a:r>
          </a:p>
        </p:txBody>
      </p:sp>
    </p:spTree>
    <p:extLst>
      <p:ext uri="{BB962C8B-B14F-4D97-AF65-F5344CB8AC3E}">
        <p14:creationId xmlns:p14="http://schemas.microsoft.com/office/powerpoint/2010/main" val="12645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účinně a efektivně pochválit?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Pochvala musí být upřímná. Druhý člověk vycítí, když není</a:t>
            </a:r>
            <a:r>
              <a:rPr lang="cs-CZ" sz="2800" dirty="0" smtClean="0"/>
              <a:t>.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Musí se vztahovat k něčemu konkrétnímu, co se nám opravdu líbí. </a:t>
            </a:r>
            <a:endParaRPr lang="cs-CZ" sz="2800" dirty="0" smtClean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Aby byla účinná, měla by být stručná a věcná. </a:t>
            </a:r>
            <a:endParaRPr lang="cs-CZ" sz="2800" dirty="0" smtClean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Měl by ji doprovázet oční kontakt.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1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498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 přijmout  pochvalu  bez  rozpaků  a  mít  z  ní radost?</a:t>
            </a:r>
            <a:b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498" y="1844824"/>
            <a:ext cx="8229600" cy="4525963"/>
          </a:xfrm>
        </p:spPr>
        <p:txBody>
          <a:bodyPr/>
          <a:lstStyle/>
          <a:p>
            <a:pPr lvl="0"/>
            <a:r>
              <a:rPr lang="cs-CZ" sz="2800" dirty="0"/>
              <a:t>Jednoduše spojíme úsměv a „děkuji“.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2780928"/>
            <a:ext cx="4048125" cy="394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Empatické naslouchání</a:t>
            </a:r>
            <a:r>
              <a:rPr lang="cs-CZ" altLang="cs-CZ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/>
              <a:t>Přijetí </a:t>
            </a: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hodnocení</a:t>
            </a:r>
            <a:r>
              <a:rPr lang="cs-CZ" altLang="cs-CZ" sz="2600" dirty="0"/>
              <a:t>, s respektem, </a:t>
            </a:r>
            <a:r>
              <a:rPr lang="cs-CZ" altLang="cs-CZ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úctou.</a:t>
            </a:r>
            <a:endParaRPr lang="cs-CZ" altLang="cs-CZ" sz="2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b="1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/>
              <a:t>Projevení </a:t>
            </a: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zájmu</a:t>
            </a:r>
            <a:r>
              <a:rPr lang="cs-CZ" altLang="cs-CZ" sz="2600" b="1" dirty="0"/>
              <a:t> </a:t>
            </a:r>
            <a:r>
              <a:rPr lang="cs-CZ" altLang="cs-CZ" sz="2600" dirty="0"/>
              <a:t>v neverbální </a:t>
            </a:r>
            <a:r>
              <a:rPr lang="cs-CZ" altLang="cs-CZ" sz="2600" dirty="0" smtClean="0"/>
              <a:t>oblasti.</a:t>
            </a:r>
            <a:endParaRPr lang="cs-CZ" altLang="cs-CZ" sz="2600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/>
              <a:t>Použití vět vyjadřujících </a:t>
            </a: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pochopení a porozumění </a:t>
            </a:r>
            <a:r>
              <a:rPr lang="cs-CZ" altLang="cs-CZ" sz="2600" dirty="0"/>
              <a:t>(„Ano, rozumím vám, bylo vám to nepříjemné. Chápu vás, byla jste tím zaskočená</a:t>
            </a:r>
            <a:r>
              <a:rPr lang="cs-CZ" altLang="cs-CZ" sz="2600" dirty="0" smtClean="0"/>
              <a:t>.“).</a:t>
            </a:r>
            <a:endParaRPr lang="cs-CZ" altLang="cs-CZ" sz="2600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celé věty</a:t>
            </a:r>
            <a:r>
              <a:rPr lang="cs-CZ" altLang="cs-CZ" sz="2600" dirty="0"/>
              <a:t>, kterou druhý řekl (ano, rozumím vám, říkáte, že vás to bolí při chůzi</a:t>
            </a:r>
            <a:r>
              <a:rPr lang="cs-CZ" altLang="cs-CZ" sz="2600" dirty="0" smtClean="0"/>
              <a:t>).</a:t>
            </a:r>
            <a:endParaRPr lang="cs-CZ" altLang="cs-CZ" sz="2600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20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Parafrázování věty</a:t>
            </a:r>
            <a:r>
              <a:rPr lang="cs-CZ" altLang="cs-CZ" sz="2600" dirty="0"/>
              <a:t>, kterou druhý řekl, svými slovy (jestli ti dobře rozumím, naštvalo tě, že nepřišel</a:t>
            </a:r>
            <a:r>
              <a:rPr lang="cs-CZ" altLang="cs-CZ" sz="2600" dirty="0" smtClean="0"/>
              <a:t>).</a:t>
            </a:r>
            <a:endParaRPr lang="cs-CZ" altLang="cs-CZ" sz="2600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altLang="cs-CZ" sz="14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Umění krátce shrnout smysl delšího </a:t>
            </a:r>
            <a:r>
              <a:rPr lang="cs-CZ" altLang="cs-CZ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sdělení.</a:t>
            </a:r>
            <a:endParaRPr lang="cs-CZ" altLang="cs-CZ" sz="2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6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281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odmítnutí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11" y="1958181"/>
            <a:ext cx="8229600" cy="4525963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Úzkostní lidé – strach říct </a:t>
            </a:r>
            <a:r>
              <a:rPr lang="cs-CZ" altLang="cs-CZ" sz="2800" b="1" dirty="0"/>
              <a:t>„ne</a:t>
            </a:r>
            <a:r>
              <a:rPr lang="cs-CZ" altLang="cs-CZ" sz="2800" b="1" dirty="0" smtClean="0"/>
              <a:t>“</a:t>
            </a:r>
          </a:p>
          <a:p>
            <a:endParaRPr lang="cs-CZ" altLang="cs-CZ" sz="2800" b="1" dirty="0"/>
          </a:p>
          <a:p>
            <a:r>
              <a:rPr lang="cs-CZ" altLang="cs-CZ" sz="2800" dirty="0"/>
              <a:t>„Ne, nechci.</a:t>
            </a:r>
          </a:p>
          <a:p>
            <a:r>
              <a:rPr lang="cs-CZ" altLang="cs-CZ" sz="2800" dirty="0"/>
              <a:t>Ne, to neudělám.</a:t>
            </a:r>
          </a:p>
          <a:p>
            <a:r>
              <a:rPr lang="cs-CZ" altLang="cs-CZ" sz="2800" dirty="0"/>
              <a:t>Ne, tam nepojedu.</a:t>
            </a:r>
          </a:p>
          <a:p>
            <a:r>
              <a:rPr lang="cs-CZ" altLang="cs-CZ" sz="2800" dirty="0"/>
              <a:t>Ne, to mi opravdu nevyhovuje.</a:t>
            </a:r>
          </a:p>
          <a:p>
            <a:r>
              <a:rPr lang="cs-CZ" altLang="cs-CZ" sz="2800" dirty="0"/>
              <a:t>Ne, o to nemám zájem.“</a:t>
            </a:r>
          </a:p>
        </p:txBody>
      </p:sp>
      <p:pic>
        <p:nvPicPr>
          <p:cNvPr id="17413" name="Picture 5" descr="assertive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2076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4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Cíle komunikace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 se</a:t>
            </a:r>
            <a:r>
              <a:rPr lang="cs-CZ" sz="2800" dirty="0"/>
              <a:t>: získávat znalosti o druhých, o světě a o sobě</a:t>
            </a:r>
            <a:r>
              <a:rPr lang="cs-CZ" sz="2800" dirty="0" smtClean="0"/>
              <a:t>;</a:t>
            </a:r>
          </a:p>
          <a:p>
            <a:pPr lvl="0"/>
            <a:endParaRPr lang="cs-CZ" sz="2800" dirty="0"/>
          </a:p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spojovat</a:t>
            </a:r>
            <a:r>
              <a:rPr lang="cs-CZ" sz="2800" dirty="0"/>
              <a:t>: vytvářet vztahy s druhými, vzájemně na sebe reagovat</a:t>
            </a:r>
            <a:r>
              <a:rPr lang="cs-CZ" sz="2800" dirty="0" smtClean="0"/>
              <a:t>;</a:t>
            </a:r>
          </a:p>
          <a:p>
            <a:pPr lvl="0"/>
            <a:endParaRPr lang="cs-CZ" sz="2800" dirty="0"/>
          </a:p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ovlivňovat</a:t>
            </a:r>
            <a:r>
              <a:rPr lang="cs-CZ" sz="2800" dirty="0"/>
              <a:t>: posilovat nebo měnit postoje nebo chování druhých</a:t>
            </a:r>
            <a:r>
              <a:rPr lang="cs-CZ" sz="2800" dirty="0" smtClean="0"/>
              <a:t>;</a:t>
            </a:r>
          </a:p>
          <a:p>
            <a:pPr lvl="0"/>
            <a:endParaRPr lang="cs-CZ" sz="2800" dirty="0"/>
          </a:p>
          <a:p>
            <a:pPr lvl="0"/>
            <a:r>
              <a:rPr lang="cs-CZ" sz="28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hrát si</a:t>
            </a:r>
            <a:r>
              <a:rPr lang="cs-CZ" sz="2800" dirty="0"/>
              <a:t>: těšit se z okamžiku prožitku.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2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Umění požádat o laskavost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40960" cy="520516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cs-CZ" altLang="cs-CZ" sz="2800" dirty="0"/>
              <a:t>Požádat o to, co potřebujeme, o pomoc. </a:t>
            </a:r>
            <a:endParaRPr lang="cs-CZ" altLang="cs-CZ" sz="2800" dirty="0" smtClean="0"/>
          </a:p>
          <a:p>
            <a:pPr marL="457200" indent="-457200"/>
            <a:endParaRPr lang="cs-CZ" altLang="cs-CZ" sz="1100" dirty="0"/>
          </a:p>
          <a:p>
            <a:pPr marL="457200" indent="-457200"/>
            <a:r>
              <a:rPr lang="cs-CZ" altLang="cs-CZ" sz="2800" dirty="0"/>
              <a:t>Dotěrnost? Závazek</a:t>
            </a:r>
            <a:r>
              <a:rPr lang="cs-CZ" altLang="cs-CZ" sz="2800" dirty="0" smtClean="0"/>
              <a:t>?</a:t>
            </a:r>
          </a:p>
          <a:p>
            <a:pPr marL="457200" indent="-457200"/>
            <a:endParaRPr lang="cs-CZ" altLang="cs-CZ" sz="1100" dirty="0"/>
          </a:p>
          <a:p>
            <a:pPr marL="457200" indent="-457200"/>
            <a:r>
              <a:rPr lang="cs-CZ" altLang="cs-CZ" sz="2800" dirty="0"/>
              <a:t>V blízkých vztazích – je pomoc automatická? „Prosím, pomoz mi dnes s úklidem</a:t>
            </a:r>
            <a:r>
              <a:rPr lang="cs-CZ" altLang="cs-CZ" sz="2800" dirty="0" smtClean="0"/>
              <a:t>.“</a:t>
            </a:r>
          </a:p>
          <a:p>
            <a:pPr marL="457200" indent="-457200"/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Zásady:</a:t>
            </a:r>
            <a:endParaRPr lang="cs-CZ" altLang="cs-CZ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cs-CZ" altLang="cs-CZ" sz="12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2800" dirty="0"/>
              <a:t>Jednoznačná přesná formulace toho, co </a:t>
            </a:r>
            <a:r>
              <a:rPr lang="cs-CZ" altLang="cs-CZ" sz="2800" dirty="0" smtClean="0"/>
              <a:t>chceme.</a:t>
            </a:r>
            <a:endParaRPr lang="cs-CZ" altLang="cs-CZ" sz="28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2800" dirty="0"/>
              <a:t>Vnitřně se připravit na to, že druhá strana má právo nás </a:t>
            </a:r>
            <a:r>
              <a:rPr lang="cs-CZ" altLang="cs-CZ" sz="2800" dirty="0" smtClean="0"/>
              <a:t>odmítnout.</a:t>
            </a:r>
            <a:endParaRPr lang="cs-CZ" altLang="cs-CZ" sz="28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altLang="cs-CZ" sz="2800" dirty="0"/>
              <a:t>Úspěchem je, že jsme se </a:t>
            </a:r>
            <a:r>
              <a:rPr lang="cs-CZ" altLang="cs-CZ" sz="2800" dirty="0" smtClean="0"/>
              <a:t>troufli zeptat </a:t>
            </a:r>
            <a:endParaRPr lang="cs-CZ" altLang="cs-CZ" sz="2800" dirty="0"/>
          </a:p>
          <a:p>
            <a:pPr marL="457200" indent="-457200">
              <a:buFont typeface="Wingdings" pitchFamily="2" charset="2"/>
              <a:buAutoNum type="arabicPeriod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661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na odmítnutí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emocí</a:t>
            </a:r>
            <a:r>
              <a:rPr lang="cs-CZ" altLang="cs-CZ" sz="2800" dirty="0"/>
              <a:t>: </a:t>
            </a:r>
            <a:r>
              <a:rPr lang="cs-CZ" altLang="cs-CZ" sz="2800" i="1" dirty="0"/>
              <a:t>„Vadí mi to. Mrzí mě to. Nelíbí se mi to</a:t>
            </a:r>
            <a:r>
              <a:rPr lang="cs-CZ" altLang="cs-CZ" sz="2800" i="1" dirty="0" smtClean="0"/>
              <a:t>.“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cs-CZ" altLang="cs-CZ" sz="28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 altLang="cs-CZ" sz="2800" dirty="0"/>
              <a:t>Vyjádření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porozumění</a:t>
            </a:r>
            <a:r>
              <a:rPr lang="cs-CZ" altLang="cs-CZ" sz="2800" b="1" dirty="0"/>
              <a:t> </a:t>
            </a:r>
            <a:r>
              <a:rPr lang="cs-CZ" altLang="cs-CZ" sz="2800" dirty="0"/>
              <a:t>pro hledisko druhého: </a:t>
            </a:r>
            <a:r>
              <a:rPr lang="cs-CZ" altLang="cs-CZ" sz="2800" i="1" dirty="0"/>
              <a:t>„Rozumím tomu. Máte na to právo. I když je to pro mě nepříjemné, budu to respektovat</a:t>
            </a:r>
            <a:r>
              <a:rPr lang="cs-CZ" altLang="cs-CZ" sz="2800" i="1" dirty="0" smtClean="0"/>
              <a:t>.“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cs-CZ" altLang="cs-CZ" sz="28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 altLang="cs-CZ" sz="2800" dirty="0"/>
              <a:t>Možné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navrhnout kompromis</a:t>
            </a:r>
            <a:r>
              <a:rPr lang="cs-CZ" altLang="cs-CZ" sz="2800" dirty="0"/>
              <a:t>: </a:t>
            </a:r>
            <a:r>
              <a:rPr lang="cs-CZ" altLang="cs-CZ" sz="2800" i="1" dirty="0"/>
              <a:t>„Vidím, že teď mi nevyhovíte. Mohli bychom si promluvit znovu za měsíc. Byl bych rád, kdybyste moji žádost v budoucnu bral v potaz.“ </a:t>
            </a:r>
          </a:p>
        </p:txBody>
      </p:sp>
    </p:spTree>
    <p:extLst>
      <p:ext uri="{BB962C8B-B14F-4D97-AF65-F5344CB8AC3E}">
        <p14:creationId xmlns:p14="http://schemas.microsoft.com/office/powerpoint/2010/main" val="1797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15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KRITIKA</a:t>
            </a:r>
            <a:endParaRPr lang="cs-CZ" altLang="cs-CZ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/>
              <a:t>Oprávněná</a:t>
            </a:r>
            <a:r>
              <a:rPr lang="cs-CZ" altLang="cs-CZ" sz="2800" dirty="0"/>
              <a:t>? Neoprávněná</a:t>
            </a:r>
            <a:r>
              <a:rPr lang="cs-CZ" altLang="cs-CZ" sz="2800" dirty="0" smtClean="0"/>
              <a:t>?</a:t>
            </a:r>
          </a:p>
          <a:p>
            <a:endParaRPr lang="cs-CZ" altLang="cs-CZ" sz="2800" dirty="0"/>
          </a:p>
          <a:p>
            <a:r>
              <a:rPr lang="cs-CZ" altLang="cs-CZ" sz="2800" dirty="0"/>
              <a:t>Uvědomovat si a vyjádřit pocity, které v nás kritika vyvolává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149080"/>
            <a:ext cx="26599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1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681"/>
            <a:ext cx="8229600" cy="1139825"/>
          </a:xfrm>
        </p:spPr>
        <p:txBody>
          <a:bodyPr>
            <a:noAutofit/>
          </a:bodyPr>
          <a:lstStyle/>
          <a:p>
            <a:r>
              <a:rPr lang="cs-CZ" altLang="cs-CZ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Dotazování se na </a:t>
            </a:r>
            <a:r>
              <a:rPr lang="cs-CZ" alt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podrobnosti</a:t>
            </a:r>
            <a:endParaRPr lang="cs-CZ" altLang="cs-CZ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24936" cy="4968552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Odpověď na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oprávněnou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kritiku.</a:t>
            </a:r>
            <a:endParaRPr lang="cs-CZ" altLang="cs-CZ" sz="2800" dirty="0" smtClean="0"/>
          </a:p>
          <a:p>
            <a:endParaRPr lang="cs-CZ" altLang="cs-CZ" sz="2200" dirty="0"/>
          </a:p>
          <a:p>
            <a:r>
              <a:rPr lang="cs-CZ" altLang="cs-CZ" sz="2800" dirty="0"/>
              <a:t>Základ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přijetí </a:t>
            </a:r>
            <a:r>
              <a:rPr lang="cs-CZ" alt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kritiky.</a:t>
            </a:r>
            <a:endParaRPr lang="cs-CZ" altLang="cs-CZ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altLang="cs-CZ" sz="2200" b="1" dirty="0"/>
          </a:p>
          <a:p>
            <a:r>
              <a:rPr lang="cs-CZ" altLang="cs-CZ" sz="2800" dirty="0"/>
              <a:t>Žádáme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</a:t>
            </a:r>
            <a:r>
              <a:rPr lang="cs-CZ" alt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kritiky.</a:t>
            </a:r>
            <a:endParaRPr lang="cs-CZ" altLang="cs-CZ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altLang="cs-CZ" sz="2000" b="1" dirty="0"/>
          </a:p>
          <a:p>
            <a:r>
              <a:rPr lang="cs-CZ" altLang="cs-CZ" sz="2800" dirty="0"/>
              <a:t>Žádáme další </a:t>
            </a:r>
            <a:r>
              <a:rPr lang="cs-CZ" alt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rozvedení a konkretizaci obecné kritiky</a:t>
            </a:r>
            <a:r>
              <a:rPr lang="cs-CZ" alt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i="1" dirty="0"/>
              <a:t>(„Jste absolutně nespolehlivý.“ „Tak mi prosím řekněte, jak se to projevuje.“) </a:t>
            </a:r>
            <a:endParaRPr lang="cs-CZ" altLang="cs-CZ" sz="2800" i="1" dirty="0" smtClean="0"/>
          </a:p>
          <a:p>
            <a:endParaRPr lang="cs-CZ" altLang="cs-CZ" sz="2000" dirty="0"/>
          </a:p>
          <a:p>
            <a:r>
              <a:rPr lang="cs-CZ" alt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Obvykle se </a:t>
            </a:r>
            <a:r>
              <a:rPr lang="cs-CZ" alt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 dostaneme </a:t>
            </a:r>
            <a:r>
              <a:rPr lang="cs-CZ" alt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jádru </a:t>
            </a:r>
            <a:r>
              <a:rPr lang="cs-CZ" alt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věci.</a:t>
            </a:r>
            <a:endParaRPr lang="cs-CZ" altLang="cs-CZ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1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1" cy="1139825"/>
          </a:xfrm>
        </p:spPr>
        <p:txBody>
          <a:bodyPr/>
          <a:lstStyle/>
          <a:p>
            <a:r>
              <a:rPr lang="cs-CZ" alt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Technika otevřených dveří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784976" cy="500141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600" dirty="0"/>
              <a:t>Nenecháme se vyprovokovat k </a:t>
            </a:r>
            <a:r>
              <a:rPr lang="cs-CZ" altLang="cs-CZ" sz="2600" dirty="0" smtClean="0"/>
              <a:t>hádce.</a:t>
            </a:r>
          </a:p>
          <a:p>
            <a:endParaRPr lang="cs-CZ" altLang="cs-CZ" sz="1400" dirty="0" smtClean="0"/>
          </a:p>
          <a:p>
            <a:r>
              <a:rPr lang="cs-CZ" altLang="cs-CZ" sz="2600" dirty="0"/>
              <a:t>Obrana proti nepřiměřené </a:t>
            </a:r>
            <a:r>
              <a:rPr lang="cs-CZ" altLang="cs-CZ" sz="2600" dirty="0" smtClean="0"/>
              <a:t>kritice</a:t>
            </a:r>
            <a:endParaRPr lang="cs-CZ" altLang="cs-CZ" sz="2600" dirty="0" smtClean="0"/>
          </a:p>
          <a:p>
            <a:endParaRPr lang="cs-CZ" altLang="cs-CZ" sz="1400" dirty="0"/>
          </a:p>
          <a:p>
            <a:r>
              <a:rPr lang="cs-CZ" altLang="cs-CZ" sz="2600" dirty="0"/>
              <a:t>Souhlasíme s pravdivými výroky, uznáme argumenty, na kterých by mohlo něco </a:t>
            </a:r>
            <a:r>
              <a:rPr lang="cs-CZ" altLang="cs-CZ" sz="2600" dirty="0" smtClean="0"/>
              <a:t>být.</a:t>
            </a:r>
          </a:p>
          <a:p>
            <a:endParaRPr lang="cs-CZ" altLang="cs-CZ" sz="1500" dirty="0" smtClean="0"/>
          </a:p>
          <a:p>
            <a:r>
              <a:rPr lang="cs-CZ" altLang="cs-CZ" sz="2600" dirty="0"/>
              <a:t>Souhlasíme i s obecnou pravdou („To by mohla být pravda, dává to smysl…, mě to ale moc netrápí</a:t>
            </a:r>
            <a:r>
              <a:rPr lang="cs-CZ" altLang="cs-CZ" sz="2600" dirty="0" smtClean="0"/>
              <a:t>.“)</a:t>
            </a:r>
            <a:endParaRPr lang="cs-CZ" altLang="cs-CZ" sz="2600" dirty="0" smtClean="0"/>
          </a:p>
          <a:p>
            <a:endParaRPr lang="cs-CZ" altLang="cs-CZ" sz="1400" dirty="0"/>
          </a:p>
          <a:p>
            <a:r>
              <a:rPr lang="cs-CZ" altLang="cs-CZ" sz="2600" dirty="0"/>
              <a:t>Nesouhlasit ve věcech, které ponižují nebo mají zásadní </a:t>
            </a:r>
            <a:r>
              <a:rPr lang="cs-CZ" altLang="cs-CZ" sz="2600" dirty="0" smtClean="0"/>
              <a:t>význam.</a:t>
            </a:r>
          </a:p>
          <a:p>
            <a:endParaRPr lang="cs-CZ" altLang="cs-CZ" sz="1400" dirty="0"/>
          </a:p>
          <a:p>
            <a:r>
              <a:rPr lang="cs-CZ" altLang="cs-CZ" sz="2600" dirty="0"/>
              <a:t>Dovednost přiznat chybu (odvaha brát se takový, jaký </a:t>
            </a:r>
            <a:r>
              <a:rPr lang="cs-CZ" altLang="cs-CZ" sz="2600" dirty="0" smtClean="0"/>
              <a:t>jsem), sebedůvěra.</a:t>
            </a:r>
            <a:endParaRPr lang="cs-CZ" altLang="cs-CZ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8222"/>
          <a:stretch/>
        </p:blipFill>
        <p:spPr bwMode="auto">
          <a:xfrm>
            <a:off x="6804248" y="476672"/>
            <a:ext cx="2181499" cy="19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4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1" cy="1139825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 gramofonové </a:t>
            </a:r>
            <a:r>
              <a:rPr lang="cs-CZ" alt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84976" cy="4525963"/>
          </a:xfrm>
        </p:spPr>
        <p:txBody>
          <a:bodyPr>
            <a:normAutofit/>
          </a:bodyPr>
          <a:lstStyle/>
          <a:p>
            <a:r>
              <a:rPr lang="cs-CZ" sz="2600" dirty="0"/>
              <a:t>Stejně jako poškrábaná gramofonová deska hraje stále dokola, tak i člověk, který postupuje v souladu s technikou gramofonové desky, může oprávněný požadavek dotyčné straně předkládat tak dlouho, dokud nevyjádří souhlas</a:t>
            </a:r>
            <a:r>
              <a:rPr lang="cs-CZ" sz="2600" dirty="0" smtClean="0"/>
              <a:t>.</a:t>
            </a:r>
          </a:p>
          <a:p>
            <a:endParaRPr lang="cs-CZ" altLang="cs-CZ" sz="2000" dirty="0"/>
          </a:p>
          <a:p>
            <a:r>
              <a:rPr lang="cs-CZ" altLang="cs-CZ" sz="2600" dirty="0"/>
              <a:t>V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situacích vymezených zákonnými předpisy a </a:t>
            </a:r>
            <a:r>
              <a:rPr lang="cs-CZ" altLang="cs-CZ" sz="2600" dirty="0" smtClean="0"/>
              <a:t>normami.</a:t>
            </a:r>
            <a:endParaRPr lang="cs-CZ" altLang="cs-CZ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910830" cy="22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Asertivita vůči kolegovi</a:t>
            </a:r>
            <a:endParaRPr lang="cs-CZ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ctr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www.youtube.com/watch?v=kl8zig72WtQ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</a:t>
            </a: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Cuddy</a:t>
            </a: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Vaše řeč těla ovlivňuje to, kým jste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www.youtube.com/watch?v=XnV3AFNsCQg</a:t>
            </a:r>
            <a:endParaRPr lang="cs-CZ" dirty="0" smtClean="0"/>
          </a:p>
          <a:p>
            <a:pPr algn="ctr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Komunikační proces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722" y="1742082"/>
            <a:ext cx="87129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i="1" dirty="0"/>
              <a:t>„Říct neznamená slyšet,</a:t>
            </a:r>
          </a:p>
          <a:p>
            <a:pPr marL="0" indent="0" algn="ctr">
              <a:buNone/>
            </a:pPr>
            <a:r>
              <a:rPr lang="cs-CZ" sz="2800" i="1" dirty="0"/>
              <a:t>slyšet neznamená rozumět,</a:t>
            </a:r>
          </a:p>
          <a:p>
            <a:pPr marL="0" indent="0" algn="ctr">
              <a:buNone/>
            </a:pPr>
            <a:r>
              <a:rPr lang="cs-CZ" sz="2800" i="1" dirty="0"/>
              <a:t>rozumět neznamená pochopit, či dokonce souhlasit.“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4005064"/>
            <a:ext cx="4402137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probíhá komunikace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556792"/>
            <a:ext cx="7776864" cy="50197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0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62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Verbální a neverbální složka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896544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Verbální</a:t>
            </a:r>
            <a:r>
              <a:rPr lang="cs-CZ" sz="2800" b="1" dirty="0"/>
              <a:t> </a:t>
            </a:r>
            <a:r>
              <a:rPr lang="cs-CZ" sz="2800" dirty="0"/>
              <a:t>= slovní komunikace (</a:t>
            </a:r>
            <a:r>
              <a:rPr lang="cs-CZ" sz="2800" b="1" dirty="0"/>
              <a:t>obsah</a:t>
            </a:r>
            <a:r>
              <a:rPr lang="cs-CZ" sz="2800" dirty="0"/>
              <a:t>, </a:t>
            </a:r>
            <a:r>
              <a:rPr lang="cs-CZ" sz="2800" b="1" dirty="0"/>
              <a:t>CO</a:t>
            </a:r>
            <a:r>
              <a:rPr lang="cs-CZ" sz="2800" dirty="0"/>
              <a:t> říkáme – poskytuje nám vždy informaci); </a:t>
            </a:r>
            <a:r>
              <a:rPr lang="cs-CZ" sz="2800" b="1" dirty="0"/>
              <a:t>vědomá</a:t>
            </a:r>
            <a:r>
              <a:rPr lang="cs-CZ" sz="2800" dirty="0"/>
              <a:t>; měla by být pro </a:t>
            </a:r>
            <a:r>
              <a:rPr lang="cs-CZ" sz="2800" dirty="0" err="1"/>
              <a:t>komunik</a:t>
            </a:r>
            <a:r>
              <a:rPr lang="cs-CZ" sz="2800" dirty="0"/>
              <a:t>. partnera </a:t>
            </a:r>
            <a:r>
              <a:rPr lang="cs-CZ" sz="2800" b="1" dirty="0"/>
              <a:t>jasná a srozumitelná</a:t>
            </a:r>
            <a:r>
              <a:rPr lang="cs-CZ" sz="2800" dirty="0" smtClean="0"/>
              <a:t>.</a:t>
            </a:r>
          </a:p>
          <a:p>
            <a:pPr lvl="0"/>
            <a:endParaRPr lang="cs-CZ" sz="2200" dirty="0"/>
          </a:p>
          <a:p>
            <a:pPr lvl="0"/>
            <a:r>
              <a:rPr lang="cs-CZ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Neverbální</a:t>
            </a:r>
            <a:r>
              <a:rPr lang="cs-CZ" sz="2800" b="1" dirty="0"/>
              <a:t> </a:t>
            </a:r>
            <a:r>
              <a:rPr lang="cs-CZ" sz="2800" dirty="0"/>
              <a:t>= mimoslovní k. (to, </a:t>
            </a:r>
            <a:r>
              <a:rPr lang="cs-CZ" sz="2800" b="1" dirty="0"/>
              <a:t>co výměnu informací doprovází</a:t>
            </a:r>
            <a:r>
              <a:rPr lang="cs-CZ" sz="2800" dirty="0"/>
              <a:t>, </a:t>
            </a:r>
            <a:r>
              <a:rPr lang="cs-CZ" sz="2800" b="1" dirty="0"/>
              <a:t>JAK</a:t>
            </a:r>
            <a:r>
              <a:rPr lang="cs-CZ" sz="2800" dirty="0"/>
              <a:t> to říkáme</a:t>
            </a:r>
            <a:r>
              <a:rPr lang="cs-CZ" sz="2800" dirty="0" smtClean="0"/>
              <a:t>).</a:t>
            </a:r>
          </a:p>
          <a:p>
            <a:pPr lvl="0"/>
            <a:endParaRPr lang="cs-CZ" sz="2200" dirty="0"/>
          </a:p>
          <a:p>
            <a:pPr lvl="0"/>
            <a:r>
              <a:rPr lang="cs-CZ" sz="2800" dirty="0"/>
              <a:t>Někdy se z neverbální složky vyděluje </a:t>
            </a:r>
            <a:r>
              <a:rPr lang="cs-CZ" sz="2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Paraverbální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/>
              <a:t>komunikace = </a:t>
            </a:r>
            <a:r>
              <a:rPr lang="cs-CZ" sz="2800" u="sng" dirty="0"/>
              <a:t>hlasový projev</a:t>
            </a:r>
            <a:r>
              <a:rPr lang="cs-CZ" sz="2800" dirty="0"/>
              <a:t>: intonace, barva hlasu, hlasitost, dynamika, tempo, pauzy, přízvuk, melodie.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Podíl jednotlivých složek na komunikaci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38808" r="33327" b="1381"/>
          <a:stretch/>
        </p:blipFill>
        <p:spPr bwMode="auto">
          <a:xfrm>
            <a:off x="1115616" y="1844824"/>
            <a:ext cx="6768752" cy="458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Neverbální komunikace</a:t>
            </a:r>
            <a:endParaRPr lang="cs-CZ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Ustálených konvenčních neverbálních prostředků se používá</a:t>
            </a:r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cs-CZ" sz="2800" dirty="0"/>
          </a:p>
          <a:p>
            <a:pPr lvl="0"/>
            <a:r>
              <a:rPr lang="cs-CZ" sz="2800" dirty="0"/>
              <a:t>při ceremoniálech (např. pozdrav na uvítanou, při loučení</a:t>
            </a:r>
            <a:r>
              <a:rPr lang="cs-CZ" sz="2800" dirty="0" smtClean="0"/>
              <a:t>)</a:t>
            </a:r>
          </a:p>
          <a:p>
            <a:pPr lvl="0"/>
            <a:endParaRPr lang="cs-CZ" sz="1800" dirty="0"/>
          </a:p>
          <a:p>
            <a:pPr lvl="0"/>
            <a:r>
              <a:rPr lang="cs-CZ" sz="2800" dirty="0"/>
              <a:t>při propagandě, na masových setkáních a demonstracích (např. signalizace úcty povstáním, souhlasu potleskem, spokojenosti a potřeby odměnit hovořícího délkou potlesku, nespokojenosti pískáním a dupáním apod</a:t>
            </a:r>
            <a:r>
              <a:rPr lang="cs-CZ" sz="2800" dirty="0" smtClean="0"/>
              <a:t>.)</a:t>
            </a:r>
          </a:p>
          <a:p>
            <a:pPr lvl="0"/>
            <a:endParaRPr lang="cs-CZ" sz="1800" dirty="0"/>
          </a:p>
          <a:p>
            <a:pPr lvl="0"/>
            <a:r>
              <a:rPr lang="cs-CZ" sz="2800" dirty="0"/>
              <a:t>v umění (pantomima, tanec, balet aj.)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7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482</TotalTime>
  <Words>1738</Words>
  <Application>Microsoft Office PowerPoint</Application>
  <PresentationFormat>Předvádění na obrazovce (4:3)</PresentationFormat>
  <Paragraphs>377</Paragraphs>
  <Slides>46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Došky</vt:lpstr>
      <vt:lpstr>Interpersonální  komunikace &amp; asertivita</vt:lpstr>
      <vt:lpstr>Úvod</vt:lpstr>
      <vt:lpstr>Zákony komunikace</vt:lpstr>
      <vt:lpstr>Cíle komunikace</vt:lpstr>
      <vt:lpstr>Komunikační proces</vt:lpstr>
      <vt:lpstr>Jak probíhá komunikace</vt:lpstr>
      <vt:lpstr>Verbální a neverbální složka</vt:lpstr>
      <vt:lpstr>Podíl jednotlivých složek na komunikaci</vt:lpstr>
      <vt:lpstr>Neverbální komunikace</vt:lpstr>
      <vt:lpstr>Co patří do neverbální komunikace</vt:lpstr>
      <vt:lpstr>Rozporuplná sdělení</vt:lpstr>
      <vt:lpstr>Prezentace aplikace PowerPoint</vt:lpstr>
      <vt:lpstr>Co všechno sdělení obsahuje</vt:lpstr>
      <vt:lpstr>Prezentace aplikace PowerPoint</vt:lpstr>
      <vt:lpstr>Optimální komunikace</vt:lpstr>
      <vt:lpstr>Jak zajistit efektivní komunikaci</vt:lpstr>
      <vt:lpstr>Jak zajistit efektivní komunikaci</vt:lpstr>
      <vt:lpstr>Typy chování</vt:lpstr>
      <vt:lpstr>ASERTIVITA</vt:lpstr>
      <vt:lpstr>Asertivita</vt:lpstr>
      <vt:lpstr>Prezentace aplikace PowerPoint</vt:lpstr>
      <vt:lpstr>Asertivita jako strategie jednání</vt:lpstr>
      <vt:lpstr>3 P</vt:lpstr>
      <vt:lpstr>5 základních znaků asertivity</vt:lpstr>
      <vt:lpstr>Dovednosti asertivity</vt:lpstr>
      <vt:lpstr>Čím se vyznačuje asertivní chování</vt:lpstr>
      <vt:lpstr>ASERTIVNÍ PRÁVA</vt:lpstr>
      <vt:lpstr>ASERTIVNÍ PRÁVA</vt:lpstr>
      <vt:lpstr>POVINNOSTI ASERTIVITY</vt:lpstr>
      <vt:lpstr>Asertivita = vážit si sám sebe</vt:lpstr>
      <vt:lpstr>Techniky asertivity </vt:lpstr>
      <vt:lpstr>Reakce zpětnou vazbou</vt:lpstr>
      <vt:lpstr>Pozitivní aserce </vt:lpstr>
      <vt:lpstr>Negativní aserce </vt:lpstr>
      <vt:lpstr>Komplimenty</vt:lpstr>
      <vt:lpstr>Jak účinně a efektivně pochválit? </vt:lpstr>
      <vt:lpstr>Jak  přijmout  pochvalu  bez  rozpaků  a  mít  z  ní radost?   </vt:lpstr>
      <vt:lpstr>Empatické naslouchání </vt:lpstr>
      <vt:lpstr>Asertivní odmítnutí</vt:lpstr>
      <vt:lpstr>Umění požádat o laskavost</vt:lpstr>
      <vt:lpstr>Reakce na odmítnutí</vt:lpstr>
      <vt:lpstr>KRITIKA</vt:lpstr>
      <vt:lpstr>Dotazování se na podrobnosti</vt:lpstr>
      <vt:lpstr>Technika otevřených dveří</vt:lpstr>
      <vt:lpstr>Technika gramofonové deska</vt:lpstr>
      <vt:lpstr>Asertivita vůči kolegovi</vt:lpstr>
    </vt:vector>
  </TitlesOfParts>
  <Company>upol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KOMUNIKAČNÍ  DOVEDNOSTI</dc:title>
  <dc:creator>verushka</dc:creator>
  <cp:lastModifiedBy>fujitsu</cp:lastModifiedBy>
  <cp:revision>45</cp:revision>
  <cp:lastPrinted>2012-11-21T12:28:36Z</cp:lastPrinted>
  <dcterms:created xsi:type="dcterms:W3CDTF">2012-04-13T15:07:38Z</dcterms:created>
  <dcterms:modified xsi:type="dcterms:W3CDTF">2014-11-25T09:51:06Z</dcterms:modified>
</cp:coreProperties>
</file>