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64" r:id="rId4"/>
    <p:sldId id="266" r:id="rId5"/>
    <p:sldId id="265" r:id="rId6"/>
    <p:sldId id="259" r:id="rId7"/>
    <p:sldId id="263" r:id="rId8"/>
    <p:sldId id="260" r:id="rId9"/>
    <p:sldId id="282" r:id="rId10"/>
    <p:sldId id="283" r:id="rId11"/>
    <p:sldId id="285" r:id="rId12"/>
    <p:sldId id="272" r:id="rId13"/>
    <p:sldId id="262" r:id="rId14"/>
    <p:sldId id="267" r:id="rId15"/>
    <p:sldId id="278" r:id="rId16"/>
    <p:sldId id="288" r:id="rId17"/>
    <p:sldId id="284" r:id="rId18"/>
    <p:sldId id="291" r:id="rId19"/>
    <p:sldId id="273" r:id="rId20"/>
    <p:sldId id="269" r:id="rId21"/>
    <p:sldId id="292" r:id="rId22"/>
    <p:sldId id="281" r:id="rId23"/>
    <p:sldId id="261" r:id="rId24"/>
    <p:sldId id="276" r:id="rId25"/>
    <p:sldId id="294" r:id="rId26"/>
    <p:sldId id="279" r:id="rId27"/>
    <p:sldId id="295" r:id="rId28"/>
  </p:sldIdLst>
  <p:sldSz cx="9144000" cy="6858000" type="screen4x3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60"/>
  </p:normalViewPr>
  <p:slideViewPr>
    <p:cSldViewPr>
      <p:cViewPr varScale="1">
        <p:scale>
          <a:sx n="70" d="100"/>
          <a:sy n="70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5200D-13C8-45DE-AED5-148369CAADA6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20C6D-B0E0-4A1F-ABF8-E2DD36C041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757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BEE88-FFA3-4A54-9612-17A7D4D9F30E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E1DDC-AAB4-4A42-BA10-94563F68E1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44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úspěch ve společnosti je potřebné osvojit si takové vlastnosti a dovednosti, které preferuje daná společnost. Proces osvojování si způsobů chování a seznamování se s kulturním</a:t>
            </a:r>
            <a:r>
              <a:rPr lang="cs-CZ" baseline="0" dirty="0" smtClean="0"/>
              <a:t> prostředím, osvojení si společenských norem, přizpůsobení se společenskému životu.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9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Živý model měl silnější vliv než filmová postava</a:t>
            </a:r>
          </a:p>
          <a:p>
            <a:r>
              <a:rPr lang="cs-CZ" dirty="0" smtClean="0"/>
              <a:t>Filmová postava</a:t>
            </a:r>
            <a:r>
              <a:rPr lang="cs-CZ" baseline="0" dirty="0" smtClean="0"/>
              <a:t> měla silnější vliv než kreslená.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871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Opět jde o situaci, kdy jedinec přejímá chování druhého člověka. Jiný je však motiv. Při identifikaci se vybírá objekt (vzor) nápodoby, přejímán je celek, oproti učení nápodobou, kdy je přejímáno pouze určité chování.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76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Sr</a:t>
            </a:r>
            <a:r>
              <a:rPr lang="cs-CZ" dirty="0" smtClean="0"/>
              <a:t> – dané pohlavím, věkem, postavením, profesí..</a:t>
            </a:r>
          </a:p>
          <a:p>
            <a:r>
              <a:rPr lang="cs-CZ" dirty="0" smtClean="0"/>
              <a:t>N – regulují chování a prožívání jedinců ve společnosti</a:t>
            </a:r>
          </a:p>
          <a:p>
            <a:r>
              <a:rPr lang="cs-CZ" dirty="0" err="1" smtClean="0"/>
              <a:t>Ms</a:t>
            </a:r>
            <a:r>
              <a:rPr lang="cs-CZ" dirty="0" smtClean="0"/>
              <a:t> – procesy učení, sociální řízení (působí</a:t>
            </a:r>
            <a:r>
              <a:rPr lang="cs-CZ" baseline="0" dirty="0" smtClean="0"/>
              <a:t> regulačními zásahy na procesy učení)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9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Funkci činitelů soc. mohou plnit nejrůznější soc. skupiny, do kterých je jedinec začleněn a nejrůznější osoby, se kterými vstupuje do různých vztahů</a:t>
            </a:r>
          </a:p>
          <a:p>
            <a:r>
              <a:rPr lang="cs-CZ" dirty="0" smtClean="0"/>
              <a:t>Cvičení – co důležitého jste se naučili pro život od: rodičů, vrstevníků (kamarádů), učitelů.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72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97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/>
              <a:t>negativní dopad informačních a komunikačních technologií na chování dítěte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15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Tím, že byly odměňovány potravou se naučily otvírat si klec.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285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Tím, že byly odměňovány potravou se naučily otvírat si klec.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28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Přejímáno je takové chování jiného člověka, jímž přejímající dosahuje podobných nebo shodných cílů a uspokojení potřeb, jako má „přejímaný“ (napodobovaný).</a:t>
            </a:r>
          </a:p>
          <a:p>
            <a:r>
              <a:rPr lang="cs-CZ" dirty="0" err="1" smtClean="0"/>
              <a:t>IxO</a:t>
            </a:r>
            <a:r>
              <a:rPr lang="cs-CZ" dirty="0" smtClean="0"/>
              <a:t> . Observační učení probíhá na základě pozorování "modelové" situace, kdy pozorující vidí i reakci na chování pozorovaného, podle toho pak chování zařazuje do svého repertoáru.</a:t>
            </a:r>
          </a:p>
          <a:p>
            <a:endParaRPr lang="cs-CZ" dirty="0" smtClean="0"/>
          </a:p>
          <a:p>
            <a:r>
              <a:rPr lang="cs-CZ" dirty="0" smtClean="0"/>
              <a:t>Například pokud osoba zjistí, že agresivní chování (agrese) u jiného vede ke chtěným výsledkům, tak bude agresivitu také používat, aby docílila svých přání a výsledků.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9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E1DDC-AAB4-4A42-BA10-94563F68E11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9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1184-049B-46FE-B54A-BA3E3743E633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B4DA-D8FD-41E3-A6D0-9037FEDE543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63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19D2E-36B3-4C47-891F-C27AB2DF51A2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23F8-B8C9-43C4-8E4A-48D6127425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591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CCD0-3016-409A-945F-98347A914DD0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A9298-9C4B-486F-90EF-DE2C89CC1B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9790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98285-4023-4D5E-9813-9BAB27DEDA9B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E2A-B36F-4495-AF5E-776CFAD78E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985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37E4-6ACB-484A-931E-D10290A4DBA6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A8E1-2A78-40E5-940D-C78213C86C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2039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E0DE8-5A01-4836-B880-23AE73C6D639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29928-A65A-4D6A-8DC4-0D7B643EEB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97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84BB-3EFA-48E7-9CCE-27C3884D6B9E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07BE-3EEF-4ADA-A999-B9A836B552D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470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9ACB-87F3-4073-A0A8-67B9BD240EE0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50643-EAFD-4261-A9CD-94CE09B9936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905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61-4A5E-44CE-B562-50928301989B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3F30-28B1-427A-A031-E1DE3D3EA3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779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9F87-9BDB-4ACA-BBDC-BFEA3B055BCD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B518E-4ABD-4786-A93C-CD186755179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277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0FD9-F61F-47D7-930E-28F5F4CD3893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D51B-05DB-424A-B4D4-E7B2234DCC0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94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FA5E04-847F-416A-8C75-23037069807E}" type="datetimeFigureOut">
              <a:rPr lang="fr-FR"/>
              <a:pPr>
                <a:defRPr/>
              </a:pPr>
              <a:t>30/09/2014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E35EA2-8721-4FD6-AD0E-8611E4E03C7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kT_C_NWXw&amp;feature=relat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www.youtube.com/watch?v=BDujDOLre-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DujDOLre-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FMnhyGozLyE&amp;feature=relat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smkshuzmN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vBrEEYS20" TargetMode="External"/><Relationship Id="rId2" Type="http://schemas.openxmlformats.org/officeDocument/2006/relationships/hyperlink" Target="https://www.youtube.com/watch?v=Sc4EF3ijVJ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93912"/>
          </a:xfrm>
        </p:spPr>
        <p:txBody>
          <a:bodyPr/>
          <a:lstStyle/>
          <a:p>
            <a:r>
              <a:rPr lang="cs-CZ" sz="6600" b="1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SOCIALIZACE</a:t>
            </a:r>
            <a:br>
              <a:rPr lang="cs-CZ" sz="6600" b="1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cs-CZ" sz="5400" b="1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5400" b="1" dirty="0" smtClean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5400" dirty="0" smtClean="0">
                <a:effectLst>
                  <a:glow rad="228600">
                    <a:srgbClr val="FFFFFF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učení</a:t>
            </a:r>
            <a:endParaRPr lang="fr-CA" sz="5400" dirty="0" smtClean="0">
              <a:effectLst>
                <a:glow rad="228600">
                  <a:srgbClr val="FFFFFF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Vrstevníci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vliv na sebepojetí</a:t>
            </a:r>
          </a:p>
          <a:p>
            <a:endParaRPr lang="cs-CZ" sz="1200" dirty="0" smtClean="0"/>
          </a:p>
          <a:p>
            <a:r>
              <a:rPr lang="cs-CZ" sz="2800" dirty="0" smtClean="0"/>
              <a:t>rozvoj prosociálních vlastností </a:t>
            </a:r>
          </a:p>
          <a:p>
            <a:endParaRPr lang="cs-CZ" sz="1200" dirty="0" smtClean="0"/>
          </a:p>
          <a:p>
            <a:r>
              <a:rPr lang="cs-CZ" sz="2800" dirty="0" smtClean="0"/>
              <a:t>rozmanitější formy komunikace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8"/>
          <a:stretch/>
        </p:blipFill>
        <p:spPr bwMode="auto">
          <a:xfrm>
            <a:off x="2771800" y="3861048"/>
            <a:ext cx="4331564" cy="282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Učitelé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r>
              <a:rPr lang="cs-CZ" sz="2800" dirty="0" smtClean="0"/>
              <a:t>mají moc a odpovědnost</a:t>
            </a:r>
          </a:p>
          <a:p>
            <a:r>
              <a:rPr lang="cs-CZ" sz="2800" dirty="0" smtClean="0"/>
              <a:t>mohou ovlivňovat postoje a chování celé skupiny</a:t>
            </a:r>
          </a:p>
          <a:p>
            <a:r>
              <a:rPr lang="cs-CZ" sz="2800" dirty="0" smtClean="0"/>
              <a:t>působí na vztahy vrstevnických skupin</a:t>
            </a:r>
          </a:p>
          <a:p>
            <a:r>
              <a:rPr lang="cs-CZ" sz="2800" dirty="0" smtClean="0"/>
              <a:t>vliv na motivaci a rozvoj kompetencí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fr-C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67" y="4257675"/>
            <a:ext cx="43815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0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Vliv masmédií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926067" y="1412776"/>
            <a:ext cx="8229600" cy="331152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= </a:t>
            </a:r>
            <a:r>
              <a:rPr lang="cs-CZ" sz="2800" dirty="0"/>
              <a:t>masová média (oslovují masy = velké skupiny lidí), patří mezi ně: </a:t>
            </a:r>
            <a:r>
              <a:rPr lang="cs-CZ" sz="2800" b="1" dirty="0"/>
              <a:t>tisk, rozhlas, televize, internet, knihy</a:t>
            </a:r>
            <a:endParaRPr lang="cs-CZ" sz="2800" dirty="0"/>
          </a:p>
          <a:p>
            <a:r>
              <a:rPr lang="cs-CZ" sz="2800" dirty="0" smtClean="0"/>
              <a:t>ovlivňují </a:t>
            </a:r>
            <a:r>
              <a:rPr lang="cs-CZ" sz="2800" dirty="0"/>
              <a:t>názory a postoje a formují hodnoty a způsoby </a:t>
            </a:r>
            <a:r>
              <a:rPr lang="cs-CZ" sz="2800" dirty="0" smtClean="0"/>
              <a:t>chování</a:t>
            </a:r>
          </a:p>
          <a:p>
            <a:endParaRPr lang="cs-CZ" sz="2800" dirty="0" smtClean="0"/>
          </a:p>
          <a:p>
            <a:r>
              <a:rPr lang="cs-CZ" sz="2800" dirty="0" smtClean="0"/>
              <a:t>ovlivňují naše potřeby, zájmy</a:t>
            </a:r>
          </a:p>
          <a:p>
            <a:endParaRPr lang="cs-CZ" sz="2400" dirty="0"/>
          </a:p>
          <a:p>
            <a:r>
              <a:rPr lang="cs-CZ" sz="2800" dirty="0"/>
              <a:t>n</a:t>
            </a:r>
            <a:r>
              <a:rPr lang="cs-CZ" sz="2800" dirty="0" smtClean="0"/>
              <a:t>a </a:t>
            </a:r>
            <a:r>
              <a:rPr lang="cs-CZ" sz="2800" dirty="0"/>
              <a:t>každého z nás, aniž si to vůbec uvědomujeme</a:t>
            </a:r>
            <a:r>
              <a:rPr lang="cs-CZ" sz="2800" dirty="0" smtClean="0"/>
              <a:t>,        mají </a:t>
            </a:r>
            <a:r>
              <a:rPr lang="cs-CZ" sz="2800" dirty="0"/>
              <a:t>informace veliký </a:t>
            </a:r>
            <a:r>
              <a:rPr lang="cs-CZ" sz="2800" dirty="0" smtClean="0"/>
              <a:t>vliv</a:t>
            </a:r>
          </a:p>
          <a:p>
            <a:endParaRPr lang="cs-CZ" sz="2400" dirty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3892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učení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r>
              <a:rPr lang="cs-CZ" dirty="0" smtClean="0"/>
              <a:t>učení je základním mechanismem socializace</a:t>
            </a:r>
          </a:p>
          <a:p>
            <a:endParaRPr lang="cs-CZ" dirty="0" smtClean="0"/>
          </a:p>
          <a:p>
            <a:r>
              <a:rPr lang="cs-CZ" dirty="0"/>
              <a:t>s</a:t>
            </a:r>
            <a:r>
              <a:rPr lang="cs-CZ" dirty="0" smtClean="0"/>
              <a:t>ociální </a:t>
            </a:r>
            <a:r>
              <a:rPr lang="cs-CZ" dirty="0"/>
              <a:t>učení znamená </a:t>
            </a:r>
            <a:r>
              <a:rPr lang="cs-CZ" b="1" dirty="0"/>
              <a:t>osvojování si komplexních způsobů chování a jednání přiměřených určité sociální </a:t>
            </a:r>
            <a:r>
              <a:rPr lang="cs-CZ" b="1" dirty="0" smtClean="0"/>
              <a:t>situaci</a:t>
            </a:r>
          </a:p>
          <a:p>
            <a:endParaRPr lang="cs-CZ" dirty="0"/>
          </a:p>
          <a:p>
            <a:r>
              <a:rPr lang="pl-PL" dirty="0"/>
              <a:t>p</a:t>
            </a:r>
            <a:r>
              <a:rPr lang="pl-PL" dirty="0" smtClean="0"/>
              <a:t>roduktem </a:t>
            </a:r>
            <a:r>
              <a:rPr lang="pl-PL" dirty="0"/>
              <a:t>jsou </a:t>
            </a:r>
            <a:r>
              <a:rPr lang="pl-PL" dirty="0" smtClean="0"/>
              <a:t>i role</a:t>
            </a:r>
            <a:r>
              <a:rPr lang="pl-PL" dirty="0"/>
              <a:t>, postoje, hodnoty, ideály </a:t>
            </a:r>
            <a:r>
              <a:rPr lang="pl-PL" dirty="0" smtClean="0"/>
              <a:t>apod.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59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sociálního učení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Podmiňování</a:t>
            </a:r>
          </a:p>
          <a:p>
            <a:pPr marL="228600" indent="-228600">
              <a:buFont typeface="+mj-lt"/>
              <a:buAutoNum type="arabicPeriod"/>
            </a:pPr>
            <a:endParaRPr lang="cs-CZ" sz="1050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Observace</a:t>
            </a:r>
          </a:p>
          <a:p>
            <a:pPr marL="228600" indent="-228600">
              <a:buFont typeface="+mj-lt"/>
              <a:buAutoNum type="arabicPeriod"/>
            </a:pPr>
            <a:endParaRPr lang="cs-CZ" sz="105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Anticipace</a:t>
            </a:r>
          </a:p>
          <a:p>
            <a:pPr marL="228600" indent="-228600">
              <a:buFont typeface="+mj-lt"/>
              <a:buAutoNum type="arabicPeriod"/>
            </a:pPr>
            <a:endParaRPr lang="cs-CZ" sz="1050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I</a:t>
            </a:r>
            <a:r>
              <a:rPr lang="cs-CZ" b="1" dirty="0" smtClean="0"/>
              <a:t>mitace</a:t>
            </a:r>
          </a:p>
          <a:p>
            <a:pPr marL="228600" indent="-228600">
              <a:buFont typeface="+mj-lt"/>
              <a:buAutoNum type="arabicPeriod"/>
            </a:pPr>
            <a:endParaRPr lang="cs-CZ" sz="1050" b="1" dirty="0"/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Identifikace</a:t>
            </a:r>
            <a:endParaRPr lang="cs-CZ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82" y="2236190"/>
            <a:ext cx="3976006" cy="320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10952" y="0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Podmiňování (zpevňování)</a:t>
            </a:r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fr-CA" dirty="0" smtClean="0"/>
          </a:p>
        </p:txBody>
      </p:sp>
      <p:sp>
        <p:nvSpPr>
          <p:cNvPr id="2" name="Obdélník 1"/>
          <p:cNvSpPr/>
          <p:nvPr/>
        </p:nvSpPr>
        <p:spPr>
          <a:xfrm>
            <a:off x="107504" y="1484784"/>
            <a:ext cx="90364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= určité </a:t>
            </a:r>
            <a:r>
              <a:rPr lang="cs-CZ" sz="2400" b="1" dirty="0"/>
              <a:t>chování </a:t>
            </a:r>
            <a:r>
              <a:rPr lang="cs-CZ" sz="2400" b="1" dirty="0" smtClean="0"/>
              <a:t>je </a:t>
            </a:r>
            <a:r>
              <a:rPr lang="cs-CZ" sz="2400" b="1" dirty="0"/>
              <a:t>posíleno (odměněno) podnětem sociální </a:t>
            </a:r>
            <a:r>
              <a:rPr lang="cs-CZ" sz="2400" b="1" dirty="0" smtClean="0"/>
              <a:t>povahy</a:t>
            </a:r>
          </a:p>
          <a:p>
            <a:endParaRPr lang="cs-CZ" sz="1400" dirty="0" smtClean="0"/>
          </a:p>
          <a:p>
            <a:r>
              <a:rPr lang="cs-CZ" sz="2400" dirty="0" smtClean="0"/>
              <a:t>Je </a:t>
            </a:r>
            <a:r>
              <a:rPr lang="cs-CZ" sz="2400" dirty="0"/>
              <a:t>založeno na 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odměnách</a:t>
            </a:r>
            <a:r>
              <a:rPr lang="cs-CZ" sz="2400" dirty="0" smtClean="0"/>
              <a:t> </a:t>
            </a:r>
            <a:r>
              <a:rPr lang="cs-CZ" sz="2400" dirty="0"/>
              <a:t>(pochvaly, uznání) </a:t>
            </a:r>
            <a:r>
              <a:rPr lang="cs-CZ" sz="2400" dirty="0" smtClean="0"/>
              <a:t>– </a:t>
            </a:r>
            <a:r>
              <a:rPr lang="cs-CZ" sz="2400" b="1" dirty="0" smtClean="0"/>
              <a:t>kladná </a:t>
            </a:r>
            <a:r>
              <a:rPr lang="cs-CZ" sz="2400" b="1" dirty="0"/>
              <a:t>motivace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/>
              <a:t>trestech</a:t>
            </a:r>
            <a:r>
              <a:rPr lang="cs-CZ" sz="2400" dirty="0" smtClean="0"/>
              <a:t> </a:t>
            </a:r>
            <a:r>
              <a:rPr lang="cs-CZ" sz="2400" dirty="0"/>
              <a:t>(projev </a:t>
            </a:r>
            <a:r>
              <a:rPr lang="cs-CZ" sz="2400" dirty="0" smtClean="0"/>
              <a:t>nesouhlasu, zamítnutí</a:t>
            </a:r>
            <a:r>
              <a:rPr lang="cs-CZ" sz="2400" dirty="0"/>
              <a:t>, </a:t>
            </a:r>
            <a:r>
              <a:rPr lang="cs-CZ" sz="2400" dirty="0" smtClean="0"/>
              <a:t>zavržení) – </a:t>
            </a:r>
            <a:r>
              <a:rPr lang="cs-CZ" sz="2400" b="1" dirty="0" smtClean="0"/>
              <a:t>záporná motivace</a:t>
            </a:r>
          </a:p>
          <a:p>
            <a:pPr marL="457200" indent="-457200">
              <a:buFont typeface="+mj-lt"/>
              <a:buAutoNum type="arabicPeriod"/>
            </a:pPr>
            <a:endParaRPr lang="cs-CZ" sz="16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/>
              <a:t>Když po nějakém chování přijde </a:t>
            </a:r>
            <a:r>
              <a:rPr lang="cs-CZ" sz="2400" dirty="0" smtClean="0"/>
              <a:t>odměna, </a:t>
            </a:r>
            <a:r>
              <a:rPr lang="cs-CZ" sz="2400" dirty="0"/>
              <a:t>zvyšuje se pravděpodobnost </a:t>
            </a:r>
            <a:r>
              <a:rPr lang="cs-CZ" sz="2400" dirty="0" smtClean="0"/>
              <a:t>jeho zopakování.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Pokud </a:t>
            </a:r>
            <a:r>
              <a:rPr lang="cs-CZ" sz="2400" dirty="0"/>
              <a:t>přijde trest, snižuje se pravděpodobnost opakování chování. </a:t>
            </a:r>
            <a:endParaRPr lang="cs-CZ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sz="1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/>
              <a:t>Pokud je určité </a:t>
            </a:r>
            <a:r>
              <a:rPr lang="cs-CZ" sz="2400" dirty="0"/>
              <a:t>chování </a:t>
            </a:r>
            <a:r>
              <a:rPr lang="cs-CZ" sz="2400" dirty="0" smtClean="0"/>
              <a:t>bez odezvy, postupně </a:t>
            </a:r>
            <a:r>
              <a:rPr lang="cs-CZ" sz="2400" dirty="0"/>
              <a:t>vyhasíná.</a:t>
            </a:r>
            <a:endParaRPr lang="cs-CZ" sz="2400" dirty="0" smtClean="0"/>
          </a:p>
          <a:p>
            <a:endParaRPr lang="cs-CZ" sz="2000" dirty="0"/>
          </a:p>
          <a:p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662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10952" y="15949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Podmiňování ve výchově</a:t>
            </a:r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fr-CA" dirty="0" smtClean="0"/>
          </a:p>
        </p:txBody>
      </p:sp>
      <p:sp>
        <p:nvSpPr>
          <p:cNvPr id="2" name="Obdélník 1"/>
          <p:cNvSpPr/>
          <p:nvPr/>
        </p:nvSpPr>
        <p:spPr>
          <a:xfrm>
            <a:off x="107504" y="1700808"/>
            <a:ext cx="9036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aby byla výchova důsledná a účinná, je třeba vybudovat </a:t>
            </a:r>
            <a:r>
              <a:rPr lang="cs-CZ" sz="2800" b="1" dirty="0"/>
              <a:t>systém odměn a trestů</a:t>
            </a:r>
          </a:p>
          <a:p>
            <a:endParaRPr lang="cs-CZ" sz="2400" dirty="0"/>
          </a:p>
          <a:p>
            <a:r>
              <a:rPr lang="cs-CZ" sz="2800" dirty="0" smtClean="0"/>
              <a:t>• každé </a:t>
            </a:r>
            <a:r>
              <a:rPr lang="cs-CZ" sz="2800" dirty="0"/>
              <a:t>dítě potřebuje mít určité </a:t>
            </a:r>
            <a:r>
              <a:rPr lang="cs-CZ" sz="2800" b="1" dirty="0"/>
              <a:t>hranice</a:t>
            </a:r>
            <a:r>
              <a:rPr lang="cs-CZ" sz="2800" dirty="0"/>
              <a:t>, které bude </a:t>
            </a:r>
            <a:r>
              <a:rPr lang="cs-CZ" sz="2800" dirty="0" smtClean="0"/>
              <a:t>respektovat</a:t>
            </a:r>
          </a:p>
          <a:p>
            <a:endParaRPr lang="cs-CZ" sz="2400" dirty="0"/>
          </a:p>
          <a:p>
            <a:r>
              <a:rPr lang="cs-CZ" sz="2800" dirty="0" smtClean="0"/>
              <a:t>• hranice </a:t>
            </a:r>
            <a:r>
              <a:rPr lang="cs-CZ" sz="2800" dirty="0"/>
              <a:t>mu pomohou orientovat se ve světě, pozná, co je povinnost, význam trestu, </a:t>
            </a:r>
            <a:r>
              <a:rPr lang="cs-CZ" sz="2800" dirty="0" smtClean="0"/>
              <a:t>odpovědnosti</a:t>
            </a:r>
          </a:p>
          <a:p>
            <a:endParaRPr lang="cs-CZ" sz="2400" dirty="0"/>
          </a:p>
          <a:p>
            <a:r>
              <a:rPr lang="cs-CZ" sz="2800" dirty="0" smtClean="0"/>
              <a:t>• výchovné </a:t>
            </a:r>
            <a:r>
              <a:rPr lang="cs-CZ" sz="2800" dirty="0"/>
              <a:t>odměny a tresty by měly být přiměřené osobnosti dítěte a jeho </a:t>
            </a:r>
            <a:r>
              <a:rPr lang="cs-CZ" sz="2800" dirty="0" smtClean="0"/>
              <a:t>věku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32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na podmiňování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Operantní podmiňování (někdy též učení úspěchem) je druh učení, při kterém se mění pravděpodobnost výskytu spontánních aktů chování (</a:t>
            </a:r>
            <a:r>
              <a:rPr lang="cs-CZ" sz="2800" dirty="0" err="1"/>
              <a:t>operantů</a:t>
            </a:r>
            <a:r>
              <a:rPr lang="cs-CZ" sz="2800" dirty="0"/>
              <a:t>), na základě jejich důsledků (odměňování, trestání</a:t>
            </a:r>
            <a:r>
              <a:rPr lang="cs-CZ" sz="2800" dirty="0" smtClean="0"/>
              <a:t>).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dirty="0" err="1" smtClean="0"/>
              <a:t>Skinner</a:t>
            </a:r>
            <a:r>
              <a:rPr lang="cs-CZ" dirty="0"/>
              <a:t> </a:t>
            </a:r>
            <a:r>
              <a:rPr lang="cs-CZ" dirty="0" smtClean="0"/>
              <a:t>– holubi (40. léta)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sz="4000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www.youtube.com/watch?v=ymkT_C_NWXw&amp;feature=related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endParaRPr lang="cs-CZ" dirty="0" smtClean="0"/>
          </a:p>
          <a:p>
            <a:r>
              <a:rPr lang="cs-CZ" dirty="0" err="1" smtClean="0"/>
              <a:t>Thorndike</a:t>
            </a:r>
            <a:r>
              <a:rPr lang="cs-CZ" dirty="0" smtClean="0"/>
              <a:t> – kočky v kleci</a:t>
            </a:r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www.youtube.com/watch?v=BDujDOLre-8</a:t>
            </a:r>
            <a:endParaRPr lang="cs-CZ" sz="20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03" y="3789040"/>
            <a:ext cx="2852830" cy="200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 na podmiňování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2800" dirty="0" err="1" smtClean="0"/>
              <a:t>Thorndike</a:t>
            </a:r>
            <a:r>
              <a:rPr lang="cs-CZ" sz="2800" dirty="0" smtClean="0"/>
              <a:t>  – kočky v kleci </a:t>
            </a:r>
            <a:r>
              <a:rPr lang="cs-CZ" sz="2400" dirty="0" smtClean="0"/>
              <a:t>(konec 19. století)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www.youtube.com/watch?v=BDujDOLre-8</a:t>
            </a: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800" dirty="0" smtClean="0"/>
              <a:t>Watson </a:t>
            </a:r>
            <a:r>
              <a:rPr lang="cs-CZ" sz="2400" dirty="0" smtClean="0"/>
              <a:t>(20. léta) </a:t>
            </a:r>
            <a:r>
              <a:rPr lang="cs-CZ" sz="2800" dirty="0" smtClean="0"/>
              <a:t>- podmiňování u malého Alberta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http://</a:t>
            </a:r>
            <a:r>
              <a:rPr lang="cs-CZ" sz="2000" dirty="0" smtClean="0">
                <a:hlinkClick r:id="rId4"/>
              </a:rPr>
              <a:t>www.youtube.com/watch?v=FMnhyGozLyE&amp;feature=related</a:t>
            </a:r>
            <a:endParaRPr lang="cs-CZ" sz="20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0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Observace (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odezírání)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3311525"/>
          </a:xfrm>
        </p:spPr>
        <p:txBody>
          <a:bodyPr/>
          <a:lstStyle/>
          <a:p>
            <a:r>
              <a:rPr lang="cs-CZ" sz="2800" b="1" dirty="0"/>
              <a:t>Vnímáme kolem sebe chování druhých </a:t>
            </a:r>
            <a:r>
              <a:rPr lang="cs-CZ" sz="2800" dirty="0"/>
              <a:t>a reagujeme na to, jak je toto chování přijímáno okolím → zda je chváleno nebo </a:t>
            </a:r>
            <a:r>
              <a:rPr lang="cs-CZ" sz="2800" dirty="0" smtClean="0"/>
              <a:t>kritizováno</a:t>
            </a:r>
          </a:p>
          <a:p>
            <a:endParaRPr lang="cs-CZ" sz="1400" dirty="0"/>
          </a:p>
          <a:p>
            <a:r>
              <a:rPr lang="cs-CZ" sz="2800" dirty="0"/>
              <a:t>i</a:t>
            </a:r>
            <a:r>
              <a:rPr lang="cs-CZ" sz="2800" dirty="0" smtClean="0"/>
              <a:t> </a:t>
            </a:r>
            <a:r>
              <a:rPr lang="cs-CZ" sz="2800" dirty="0"/>
              <a:t>když se odměna nebo trest netýká přímo nás, uvědomujeme si , co je považováno v určité situaci za vhodné a co </a:t>
            </a:r>
            <a:r>
              <a:rPr lang="cs-CZ" sz="2800" dirty="0" smtClean="0"/>
              <a:t>ne</a:t>
            </a:r>
          </a:p>
          <a:p>
            <a:endParaRPr lang="cs-CZ" sz="1600" dirty="0"/>
          </a:p>
          <a:p>
            <a:r>
              <a:rPr lang="cs-CZ" sz="2800" dirty="0"/>
              <a:t>o</a:t>
            </a:r>
            <a:r>
              <a:rPr lang="cs-CZ" sz="2800" dirty="0" smtClean="0"/>
              <a:t>svojujeme </a:t>
            </a:r>
            <a:r>
              <a:rPr lang="cs-CZ" sz="2800" dirty="0"/>
              <a:t>si určité formy chování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6703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Socializace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fr-CA" i="1" dirty="0"/>
              <a:t>(lat. socialis = společný</a:t>
            </a:r>
            <a:r>
              <a:rPr lang="fr-CA" i="1" dirty="0" smtClean="0"/>
              <a:t>)</a:t>
            </a:r>
            <a:endParaRPr lang="cs-CZ" i="1" dirty="0" smtClean="0"/>
          </a:p>
          <a:p>
            <a:endParaRPr lang="cs-CZ" sz="1200" i="1" dirty="0" smtClean="0"/>
          </a:p>
          <a:p>
            <a:pPr marL="0" indent="0">
              <a:buNone/>
            </a:pPr>
            <a:r>
              <a:rPr lang="cs-CZ" b="1" dirty="0" smtClean="0"/>
              <a:t>= </a:t>
            </a:r>
            <a:r>
              <a:rPr lang="fr-CA" b="1" dirty="0" smtClean="0"/>
              <a:t>proces</a:t>
            </a:r>
            <a:r>
              <a:rPr lang="fr-CA" b="1" dirty="0"/>
              <a:t>, během kterého se jedinec začleňuje do </a:t>
            </a:r>
            <a:r>
              <a:rPr lang="fr-CA" b="1" dirty="0" smtClean="0"/>
              <a:t>společnosti</a:t>
            </a:r>
            <a:endParaRPr lang="cs-CZ" b="1" dirty="0" smtClean="0"/>
          </a:p>
          <a:p>
            <a:pPr marL="0" indent="0">
              <a:buNone/>
            </a:pPr>
            <a:endParaRPr lang="cs-CZ" sz="1200" dirty="0" smtClean="0"/>
          </a:p>
          <a:p>
            <a:r>
              <a:rPr lang="fr-CA" dirty="0" smtClean="0"/>
              <a:t>socializace nebývá nikdy ukončena</a:t>
            </a:r>
            <a:endParaRPr lang="cs-CZ" dirty="0" smtClean="0"/>
          </a:p>
          <a:p>
            <a:endParaRPr lang="cs-CZ" sz="1200" dirty="0" smtClean="0"/>
          </a:p>
          <a:p>
            <a:r>
              <a:rPr lang="pt-BR" dirty="0" smtClean="0"/>
              <a:t>jedná se o vývoj lidské osobnosti</a:t>
            </a:r>
            <a:endParaRPr lang="cs-CZ" dirty="0" smtClean="0"/>
          </a:p>
          <a:p>
            <a:endParaRPr lang="cs-CZ" sz="1200" dirty="0" smtClean="0"/>
          </a:p>
          <a:p>
            <a:r>
              <a:rPr lang="cs-CZ" dirty="0" smtClean="0"/>
              <a:t>lidský jedinec se stává člověkem až v procesu socializace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Anticipace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(očekávání)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jednotlivci i sociální skupiny ovlivňují průběh sociálního učení také tím, že </a:t>
            </a:r>
            <a:r>
              <a:rPr lang="cs-CZ" b="1" dirty="0"/>
              <a:t>projevují očekávání toho, jak se bude jedinec chovat</a:t>
            </a:r>
            <a:r>
              <a:rPr lang="cs-CZ" b="1" dirty="0" smtClean="0"/>
              <a:t>.</a:t>
            </a:r>
          </a:p>
          <a:p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apř</a:t>
            </a:r>
            <a:r>
              <a:rPr lang="cs-CZ" dirty="0"/>
              <a:t>. matka říká: „ Dokážeš to, jsi šikovný!“ (důvěra ve schopnosti posílí touhu po dosažení cíle –např. –maturity svého dítěte)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0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Imitace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(napodobování)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1907704" y="1556792"/>
            <a:ext cx="6904856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fr-CA" b="1" dirty="0" smtClean="0"/>
              <a:t>chování</a:t>
            </a:r>
            <a:r>
              <a:rPr lang="fr-CA" b="1" dirty="0"/>
              <a:t>, které jedinec přebírá, protože je k němu </a:t>
            </a:r>
            <a:r>
              <a:rPr lang="fr-CA" b="1" dirty="0" smtClean="0"/>
              <a:t>motivován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r>
              <a:rPr lang="fr-CA" dirty="0"/>
              <a:t>nemusí být vždy </a:t>
            </a:r>
            <a:r>
              <a:rPr lang="fr-CA" dirty="0" smtClean="0"/>
              <a:t>vědomá</a:t>
            </a:r>
            <a:endParaRPr lang="cs-CZ" dirty="0" smtClean="0"/>
          </a:p>
          <a:p>
            <a:r>
              <a:rPr lang="cs-CZ" dirty="0" smtClean="0"/>
              <a:t>Imitace x observace</a:t>
            </a:r>
            <a:endParaRPr lang="fr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57" y="3679676"/>
            <a:ext cx="2383743" cy="317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8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Imitace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(napodobování)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411760" y="1556792"/>
            <a:ext cx="64008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Bez </a:t>
            </a:r>
            <a:r>
              <a:rPr lang="cs-CZ" sz="2800" dirty="0"/>
              <a:t>napodobování se lidský jedinec </a:t>
            </a:r>
            <a:r>
              <a:rPr lang="cs-CZ" sz="2800" dirty="0" smtClean="0"/>
              <a:t>neobejde.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800" b="1" dirty="0" smtClean="0"/>
              <a:t>Napodobováním </a:t>
            </a:r>
            <a:r>
              <a:rPr lang="cs-CZ" sz="2800" b="1" dirty="0"/>
              <a:t>se učíme : </a:t>
            </a:r>
            <a:endParaRPr lang="cs-CZ" sz="2800" dirty="0"/>
          </a:p>
          <a:p>
            <a:r>
              <a:rPr lang="cs-CZ" sz="2400" dirty="0" smtClean="0"/>
              <a:t>Řeči</a:t>
            </a:r>
            <a:endParaRPr lang="cs-CZ" sz="2400" dirty="0"/>
          </a:p>
          <a:p>
            <a:r>
              <a:rPr lang="cs-CZ" sz="2400" dirty="0" smtClean="0"/>
              <a:t>Mimice</a:t>
            </a:r>
            <a:endParaRPr lang="cs-CZ" sz="2400" dirty="0"/>
          </a:p>
          <a:p>
            <a:r>
              <a:rPr lang="cs-CZ" sz="2400" dirty="0" smtClean="0"/>
              <a:t>Gestikulaci</a:t>
            </a:r>
            <a:endParaRPr lang="cs-CZ" sz="2400" dirty="0"/>
          </a:p>
          <a:p>
            <a:r>
              <a:rPr lang="cs-CZ" sz="2400" dirty="0" smtClean="0"/>
              <a:t>Zdrženlivému </a:t>
            </a:r>
            <a:r>
              <a:rPr lang="cs-CZ" sz="2400" dirty="0"/>
              <a:t>nebo živému projevu citů</a:t>
            </a:r>
          </a:p>
          <a:p>
            <a:r>
              <a:rPr lang="cs-CZ" sz="2400" dirty="0" smtClean="0"/>
              <a:t>Přejímání </a:t>
            </a:r>
            <a:r>
              <a:rPr lang="cs-CZ" sz="2400" dirty="0"/>
              <a:t>různých druhů zábavy</a:t>
            </a:r>
          </a:p>
          <a:p>
            <a:r>
              <a:rPr lang="cs-CZ" sz="2400" dirty="0" smtClean="0"/>
              <a:t>Trávení </a:t>
            </a:r>
            <a:r>
              <a:rPr lang="cs-CZ" sz="2400" dirty="0"/>
              <a:t>volného času</a:t>
            </a:r>
          </a:p>
          <a:p>
            <a:r>
              <a:rPr lang="cs-CZ" sz="2400" dirty="0" smtClean="0"/>
              <a:t>Způsobu </a:t>
            </a:r>
            <a:r>
              <a:rPr lang="cs-CZ" sz="2400" dirty="0"/>
              <a:t>chování k ostatním lidem</a:t>
            </a:r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314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Učení nápodobou - experiment</a:t>
            </a:r>
            <a:endParaRPr lang="fr-C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Bandura 60. léta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u="sng" dirty="0" smtClean="0"/>
              <a:t>Experiment s panenkou </a:t>
            </a:r>
            <a:r>
              <a:rPr lang="cs-CZ" u="sng" dirty="0" err="1" smtClean="0"/>
              <a:t>Bobo</a:t>
            </a:r>
            <a:endParaRPr lang="cs-CZ" u="sng" dirty="0" smtClean="0"/>
          </a:p>
          <a:p>
            <a:pPr marL="0" indent="0" algn="ctr">
              <a:buNone/>
            </a:pPr>
            <a:endParaRPr lang="cs-CZ" sz="1400" b="1" i="1" dirty="0" smtClean="0"/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věření </a:t>
            </a:r>
            <a:r>
              <a:rPr lang="cs-CZ" b="1" dirty="0" smtClean="0"/>
              <a:t>vlivu agresivních modelů </a:t>
            </a:r>
            <a:r>
              <a:rPr lang="cs-CZ" dirty="0" smtClean="0"/>
              <a:t>– reálných a kreslených filmových postav – ve srovnání se skutečným dospělým modelem.</a:t>
            </a:r>
            <a:r>
              <a:rPr lang="fr-CA" dirty="0" smtClean="0">
                <a:hlinkClick r:id="rId4"/>
              </a:rPr>
              <a:t> </a:t>
            </a:r>
            <a:endParaRPr lang="cs-CZ" dirty="0" smtClean="0">
              <a:hlinkClick r:id="rId4"/>
            </a:endParaRPr>
          </a:p>
          <a:p>
            <a:pPr marL="0" indent="0">
              <a:buNone/>
            </a:pPr>
            <a:endParaRPr lang="cs-CZ" sz="2400" dirty="0" smtClean="0">
              <a:hlinkClick r:id="rId4"/>
            </a:endParaRPr>
          </a:p>
          <a:p>
            <a:pPr marL="0" indent="0">
              <a:buNone/>
            </a:pPr>
            <a:endParaRPr lang="cs-CZ" sz="2400" dirty="0">
              <a:hlinkClick r:id="rId4"/>
            </a:endParaRPr>
          </a:p>
          <a:p>
            <a:pPr marL="0" indent="0" algn="ctr">
              <a:buNone/>
            </a:pPr>
            <a:r>
              <a:rPr lang="fr-CA" sz="2400" dirty="0" smtClean="0">
                <a:hlinkClick r:id="rId4"/>
              </a:rPr>
              <a:t>http</a:t>
            </a:r>
            <a:r>
              <a:rPr lang="fr-CA" sz="2400" dirty="0">
                <a:hlinkClick r:id="rId4"/>
              </a:rPr>
              <a:t>://</a:t>
            </a:r>
            <a:r>
              <a:rPr lang="fr-CA" sz="2400" dirty="0" smtClean="0">
                <a:hlinkClick r:id="rId4"/>
              </a:rPr>
              <a:t>www.youtube.com/watch?v=nsmkshuzmNA</a:t>
            </a:r>
            <a:endParaRPr lang="cs-CZ" sz="2400" dirty="0" smtClean="0"/>
          </a:p>
          <a:p>
            <a:pPr marL="0" indent="0" algn="ctr">
              <a:buNone/>
            </a:pPr>
            <a:endParaRPr lang="cs-CZ" sz="2400" dirty="0"/>
          </a:p>
          <a:p>
            <a:pPr marL="0" indent="0">
              <a:buNone/>
            </a:pP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(ztotožnění)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r>
              <a:rPr lang="cs-CZ" sz="2800" b="1" dirty="0"/>
              <a:t>je způsobeno citovým vztahem nebo obdivem k určité autoritě, kterou jedinec napodobuje</a:t>
            </a:r>
            <a:endParaRPr lang="cs-CZ" sz="1400" b="1" dirty="0" smtClean="0"/>
          </a:p>
          <a:p>
            <a:r>
              <a:rPr lang="cs-CZ" sz="2800" dirty="0"/>
              <a:t>mnohé společné rysy s učením nápodobou</a:t>
            </a:r>
            <a:endParaRPr lang="cs-CZ" sz="2800" dirty="0" smtClean="0"/>
          </a:p>
          <a:p>
            <a:endParaRPr lang="cs-CZ" sz="1400" dirty="0"/>
          </a:p>
          <a:p>
            <a:r>
              <a:rPr lang="cs-CZ" sz="2800" dirty="0" smtClean="0"/>
              <a:t>je </a:t>
            </a:r>
            <a:r>
              <a:rPr lang="cs-CZ" sz="2800" dirty="0"/>
              <a:t>to záměrné úsilí o převzetí způsobů chování a jednání </a:t>
            </a:r>
            <a:r>
              <a:rPr lang="cs-CZ" sz="2800" dirty="0" smtClean="0"/>
              <a:t>modelu</a:t>
            </a:r>
          </a:p>
          <a:p>
            <a:endParaRPr lang="cs-CZ" sz="1400" dirty="0"/>
          </a:p>
          <a:p>
            <a:r>
              <a:rPr lang="cs-CZ" sz="2800" dirty="0"/>
              <a:t>Identifikace je běžná v období dětství, kdy dítě chce „být jako on“ a identifikuje se s rodičem, ke kterému má citovou vazbu.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65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zralost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= společenskými normami </a:t>
            </a:r>
            <a:r>
              <a:rPr lang="cs-CZ" sz="2800" b="1" dirty="0" smtClean="0"/>
              <a:t>vyžadovaná míra </a:t>
            </a:r>
            <a:r>
              <a:rPr lang="cs-CZ" sz="2800" b="1" dirty="0"/>
              <a:t>začlenění se do společnosti a schopnost adekvátně zvládat různé sociální </a:t>
            </a:r>
            <a:r>
              <a:rPr lang="cs-CZ" sz="2800" b="1" dirty="0" smtClean="0"/>
              <a:t>role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/>
              <a:t>není pouze pasivním přizpůsobením určitému sociálnímu kontextu, ale aktivním jednáním v něm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91275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4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29208" y="34094"/>
            <a:ext cx="8229600" cy="114300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Sociální zralost</a:t>
            </a:r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fr-CA" dirty="0" smtClean="0"/>
          </a:p>
        </p:txBody>
      </p:sp>
      <p:sp>
        <p:nvSpPr>
          <p:cNvPr id="2" name="Obdélník 1"/>
          <p:cNvSpPr/>
          <p:nvPr/>
        </p:nvSpPr>
        <p:spPr>
          <a:xfrm>
            <a:off x="144016" y="2121904"/>
            <a:ext cx="899998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500" dirty="0" smtClean="0"/>
              <a:t>• začlenění se do společnosti</a:t>
            </a:r>
          </a:p>
          <a:p>
            <a:endParaRPr lang="cs-CZ" sz="2500" dirty="0" smtClean="0"/>
          </a:p>
          <a:p>
            <a:r>
              <a:rPr lang="cs-CZ" sz="2500" dirty="0" smtClean="0"/>
              <a:t>• schopnost zvládat různé sociální role</a:t>
            </a:r>
          </a:p>
          <a:p>
            <a:endParaRPr lang="cs-CZ" sz="2500" dirty="0" smtClean="0"/>
          </a:p>
          <a:p>
            <a:r>
              <a:rPr lang="cs-CZ" sz="2500" dirty="0" smtClean="0"/>
              <a:t>• přijímání a dodržování sociálních norem</a:t>
            </a:r>
          </a:p>
          <a:p>
            <a:endParaRPr lang="cs-CZ" sz="2500" dirty="0" smtClean="0"/>
          </a:p>
          <a:p>
            <a:r>
              <a:rPr lang="cs-CZ" sz="2500" dirty="0" smtClean="0"/>
              <a:t>• sdílení a předávání hodnot dané společnosti a kultury</a:t>
            </a:r>
          </a:p>
          <a:p>
            <a:endParaRPr lang="cs-CZ" sz="2500" dirty="0" smtClean="0"/>
          </a:p>
          <a:p>
            <a:r>
              <a:rPr lang="cs-CZ" sz="2500" dirty="0" smtClean="0"/>
              <a:t>• sociální dovednosti a znalosti ( komunikace )</a:t>
            </a:r>
          </a:p>
          <a:p>
            <a:endParaRPr lang="cs-CZ" sz="2500" dirty="0" smtClean="0"/>
          </a:p>
          <a:p>
            <a:r>
              <a:rPr lang="cs-CZ" sz="2500" dirty="0" smtClean="0"/>
              <a:t>• schopnost spolupráce, pomoci a oběti ( prosociální chování )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7731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experimenty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Marshmallow</a:t>
            </a:r>
            <a:r>
              <a:rPr lang="cs-CZ" dirty="0" smtClean="0"/>
              <a:t> test</a:t>
            </a: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>
              <a:buNone/>
            </a:pPr>
            <a:endParaRPr lang="cs-CZ" dirty="0" smtClean="0">
              <a:hlinkClick r:id="rId2"/>
            </a:endParaRPr>
          </a:p>
          <a:p>
            <a:pPr marL="0" indent="0" algn="ctr">
              <a:buNone/>
            </a:pPr>
            <a:r>
              <a:rPr lang="cs-CZ" sz="2400" dirty="0" smtClean="0">
                <a:hlinkClick r:id="rId2"/>
              </a:rPr>
              <a:t>https</a:t>
            </a:r>
            <a:r>
              <a:rPr lang="cs-CZ" sz="2400" dirty="0">
                <a:hlinkClick r:id="rId2"/>
              </a:rPr>
              <a:t>://</a:t>
            </a:r>
            <a:r>
              <a:rPr lang="cs-CZ" sz="2400" dirty="0" smtClean="0">
                <a:hlinkClick r:id="rId2"/>
              </a:rPr>
              <a:t>www.youtube.com/watch?v=Sc4EF3ijVJ8</a:t>
            </a:r>
            <a:endParaRPr lang="cs-CZ" sz="2400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sz="2400" dirty="0">
                <a:hlinkClick r:id="rId3"/>
              </a:rPr>
              <a:t>https://</a:t>
            </a:r>
            <a:r>
              <a:rPr lang="cs-CZ" sz="2400" dirty="0" smtClean="0">
                <a:hlinkClick r:id="rId3"/>
              </a:rPr>
              <a:t>www.youtube.com/watch?v=jQvBrEEYS20</a:t>
            </a:r>
            <a:endParaRPr lang="cs-CZ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41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64008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Socializace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r>
              <a:rPr lang="cs-CZ" dirty="0" smtClean="0"/>
              <a:t>Každá společnost má představy o </a:t>
            </a:r>
            <a:r>
              <a:rPr lang="cs-CZ" b="1" dirty="0" smtClean="0"/>
              <a:t>sociálních rolích.</a:t>
            </a:r>
          </a:p>
          <a:p>
            <a:endParaRPr lang="cs-CZ" sz="1200" b="1" dirty="0" smtClean="0"/>
          </a:p>
          <a:p>
            <a:r>
              <a:rPr lang="cs-CZ" dirty="0" smtClean="0"/>
              <a:t>Tyto představy jsou zahrnuty do </a:t>
            </a:r>
            <a:r>
              <a:rPr lang="cs-CZ" b="1" dirty="0" smtClean="0"/>
              <a:t>soustavy norem.</a:t>
            </a:r>
          </a:p>
          <a:p>
            <a:endParaRPr lang="cs-CZ" b="1" dirty="0" smtClean="0"/>
          </a:p>
          <a:p>
            <a:r>
              <a:rPr lang="cs-CZ" b="1" dirty="0" smtClean="0"/>
              <a:t>Mechanizmy socializace: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Procesy učení</a:t>
            </a:r>
          </a:p>
          <a:p>
            <a:pPr marL="571500" indent="-571500">
              <a:buFont typeface="+mj-lt"/>
              <a:buAutoNum type="romanUcPeriod"/>
            </a:pPr>
            <a:r>
              <a:rPr lang="cs-CZ" dirty="0" smtClean="0"/>
              <a:t>Činitelé socializace</a:t>
            </a: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0769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706090"/>
          </a:xfrm>
        </p:spPr>
        <p:txBody>
          <a:bodyPr/>
          <a:lstStyle/>
          <a:p>
            <a:pPr algn="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socializace</a:t>
            </a:r>
            <a:endParaRPr lang="fr-CA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97926" y="836712"/>
            <a:ext cx="8928992" cy="5690642"/>
          </a:xfrm>
        </p:spPr>
        <p:txBody>
          <a:bodyPr/>
          <a:lstStyle/>
          <a:p>
            <a:r>
              <a:rPr lang="cs-CZ" sz="2600" b="1" dirty="0"/>
              <a:t>Primární socializace </a:t>
            </a:r>
          </a:p>
          <a:p>
            <a:pPr marL="0" indent="0">
              <a:buNone/>
            </a:pPr>
            <a:r>
              <a:rPr lang="cs-CZ" sz="2600" dirty="0"/>
              <a:t>probíhá v rodině a končí s uzavřenou individualizací jednotlivce. Normy, které se během této socializace vstřebají, platí jako stabilní, ale mohou se během života ještě změnit. Primární socializace trvá do třetího roku života.</a:t>
            </a:r>
          </a:p>
          <a:p>
            <a:endParaRPr lang="cs-CZ" sz="1000" dirty="0"/>
          </a:p>
          <a:p>
            <a:r>
              <a:rPr lang="cs-CZ" sz="2600" b="1" dirty="0"/>
              <a:t>Sekundární socializace </a:t>
            </a:r>
          </a:p>
          <a:p>
            <a:pPr marL="0" indent="0">
              <a:buNone/>
            </a:pPr>
            <a:r>
              <a:rPr lang="cs-CZ" sz="2600" dirty="0"/>
              <a:t>připravuje individuum na jeho roli ve společnosti a probíhá zejména v rodině, ve škole a v kontaktu s vrstevníky. Probíhá zhruba od třetího roku života.</a:t>
            </a:r>
          </a:p>
          <a:p>
            <a:endParaRPr lang="cs-CZ" sz="1000" dirty="0"/>
          </a:p>
          <a:p>
            <a:r>
              <a:rPr lang="cs-CZ" sz="2600" b="1" dirty="0"/>
              <a:t>Terciární socializace </a:t>
            </a:r>
          </a:p>
          <a:p>
            <a:pPr marL="0" indent="0">
              <a:buNone/>
            </a:pPr>
            <a:r>
              <a:rPr lang="cs-CZ" sz="2600" dirty="0"/>
              <a:t>se uskutečňuje v dospělosti a označuje přejímání, které individuum neustále uskutečňuje v interakci se svým sociálním okolím.</a:t>
            </a:r>
          </a:p>
          <a:p>
            <a:pPr marL="0" indent="0" algn="ctr">
              <a:buNone/>
            </a:pPr>
            <a:endParaRPr lang="fr-CA" sz="4000" dirty="0" smtClean="0"/>
          </a:p>
        </p:txBody>
      </p:sp>
    </p:spTree>
    <p:extLst>
      <p:ext uri="{BB962C8B-B14F-4D97-AF65-F5344CB8AC3E}">
        <p14:creationId xmlns:p14="http://schemas.microsoft.com/office/powerpoint/2010/main" val="20666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Zanedbání socializace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b="1" dirty="0" smtClean="0"/>
              <a:t>Historické doklady:</a:t>
            </a:r>
          </a:p>
          <a:p>
            <a:pPr marL="0" indent="0" algn="ctr">
              <a:buNone/>
            </a:pPr>
            <a:endParaRPr lang="cs-CZ" b="1" dirty="0" smtClean="0"/>
          </a:p>
          <a:p>
            <a:r>
              <a:rPr lang="cs-CZ" dirty="0" smtClean="0"/>
              <a:t>„vlčí děti“ </a:t>
            </a:r>
            <a:r>
              <a:rPr lang="cs-CZ" dirty="0" err="1" smtClean="0"/>
              <a:t>Amala</a:t>
            </a:r>
            <a:r>
              <a:rPr lang="cs-CZ" dirty="0" smtClean="0"/>
              <a:t> a </a:t>
            </a:r>
            <a:r>
              <a:rPr lang="cs-CZ" dirty="0" err="1" smtClean="0"/>
              <a:t>Kamala</a:t>
            </a:r>
            <a:r>
              <a:rPr lang="cs-CZ" dirty="0" smtClean="0"/>
              <a:t> (Indie)</a:t>
            </a:r>
          </a:p>
          <a:p>
            <a:pPr marL="0" indent="0">
              <a:buNone/>
            </a:pPr>
            <a:endParaRPr lang="cs-CZ" sz="1200" dirty="0" smtClean="0"/>
          </a:p>
          <a:p>
            <a:r>
              <a:rPr lang="cs-CZ" dirty="0" smtClean="0"/>
              <a:t>Viktor z </a:t>
            </a:r>
            <a:r>
              <a:rPr lang="cs-CZ" dirty="0" err="1" smtClean="0"/>
              <a:t>Aveyronu</a:t>
            </a:r>
            <a:r>
              <a:rPr lang="cs-CZ" dirty="0" smtClean="0"/>
              <a:t> (Francie)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dirty="0"/>
              <a:t> </a:t>
            </a:r>
            <a:r>
              <a:rPr lang="cs-CZ" b="1" dirty="0" smtClean="0"/>
              <a:t>Nová doba:</a:t>
            </a:r>
          </a:p>
          <a:p>
            <a:r>
              <a:rPr lang="cs-CZ" dirty="0" err="1" smtClean="0"/>
              <a:t>Fritzl</a:t>
            </a:r>
            <a:r>
              <a:rPr lang="cs-CZ" dirty="0" smtClean="0"/>
              <a:t> (Německo)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42896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690642"/>
          </a:xfrm>
        </p:spPr>
        <p:txBody>
          <a:bodyPr/>
          <a:lstStyle/>
          <a:p>
            <a:endParaRPr lang="fr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5" y="260647"/>
            <a:ext cx="30575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1950"/>
            <a:ext cx="434340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7" y="3284984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690642"/>
          </a:xfrm>
        </p:spPr>
        <p:txBody>
          <a:bodyPr/>
          <a:lstStyle/>
          <a:p>
            <a:endParaRPr lang="fr-CA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5"/>
          <a:stretch/>
        </p:blipFill>
        <p:spPr bwMode="auto">
          <a:xfrm>
            <a:off x="2091152" y="23638"/>
            <a:ext cx="4740924" cy="68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Činitel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socializace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771800" y="1916832"/>
            <a:ext cx="8229600" cy="3311525"/>
          </a:xfrm>
        </p:spPr>
        <p:txBody>
          <a:bodyPr/>
          <a:lstStyle/>
          <a:p>
            <a:r>
              <a:rPr lang="cs-CZ" dirty="0" smtClean="0"/>
              <a:t>rodina</a:t>
            </a:r>
          </a:p>
          <a:p>
            <a:r>
              <a:rPr lang="cs-CZ" dirty="0" smtClean="0"/>
              <a:t>škola</a:t>
            </a:r>
          </a:p>
          <a:p>
            <a:r>
              <a:rPr lang="cs-CZ" dirty="0" smtClean="0"/>
              <a:t>vrstevnické skupiny</a:t>
            </a:r>
          </a:p>
          <a:p>
            <a:r>
              <a:rPr lang="cs-CZ" dirty="0" smtClean="0"/>
              <a:t>práce</a:t>
            </a:r>
          </a:p>
          <a:p>
            <a:r>
              <a:rPr lang="cs-CZ" dirty="0" smtClean="0"/>
              <a:t>masmédia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67744" y="0"/>
            <a:ext cx="6400800" cy="11430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Rodina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39752" y="1149845"/>
            <a:ext cx="6400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u="sng" dirty="0" smtClean="0"/>
              <a:t>Primární nositel kultury </a:t>
            </a:r>
          </a:p>
          <a:p>
            <a:r>
              <a:rPr lang="cs-CZ" sz="2800" dirty="0" smtClean="0"/>
              <a:t>poskytuje základ norem a hodnot dané společnosti</a:t>
            </a:r>
          </a:p>
          <a:p>
            <a:r>
              <a:rPr lang="cs-CZ" sz="2800" dirty="0" smtClean="0"/>
              <a:t>tradice, zvyky, mravy, zákony, tabu …</a:t>
            </a:r>
            <a:endParaRPr lang="fr-CA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39" y="3804138"/>
            <a:ext cx="3816424" cy="305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7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466</TotalTime>
  <Words>1224</Words>
  <Application>Microsoft Office PowerPoint</Application>
  <PresentationFormat>Předvádění na obrazovce (4:3)</PresentationFormat>
  <Paragraphs>226</Paragraphs>
  <Slides>27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139</vt:lpstr>
      <vt:lpstr>SOCIALIZACE &amp; Sociální učení</vt:lpstr>
      <vt:lpstr>Socializace</vt:lpstr>
      <vt:lpstr>Socializace</vt:lpstr>
      <vt:lpstr>Dělení socializace</vt:lpstr>
      <vt:lpstr>Zanedbání socializace</vt:lpstr>
      <vt:lpstr>Prezentace aplikace PowerPoint</vt:lpstr>
      <vt:lpstr>Prezentace aplikace PowerPoint</vt:lpstr>
      <vt:lpstr>Činitelé socializace</vt:lpstr>
      <vt:lpstr>Rodina</vt:lpstr>
      <vt:lpstr>Vrstevníci</vt:lpstr>
      <vt:lpstr>Učitelé</vt:lpstr>
      <vt:lpstr>Vliv masmédií</vt:lpstr>
      <vt:lpstr>Sociální učení</vt:lpstr>
      <vt:lpstr>Druhy sociálního učení</vt:lpstr>
      <vt:lpstr>Podmiňování (zpevňování)</vt:lpstr>
      <vt:lpstr>Podmiňování ve výchově</vt:lpstr>
      <vt:lpstr>Experiment na podmiňování</vt:lpstr>
      <vt:lpstr>Experiment na podmiňování</vt:lpstr>
      <vt:lpstr>Observace (odezírání)</vt:lpstr>
      <vt:lpstr>Anticipace (očekávání)</vt:lpstr>
      <vt:lpstr>Imitace (napodobování)</vt:lpstr>
      <vt:lpstr>Imitace (napodobování)</vt:lpstr>
      <vt:lpstr>Učení nápodobou - experiment</vt:lpstr>
      <vt:lpstr>Identifikace (ztotožnění)</vt:lpstr>
      <vt:lpstr>Sociální zralost</vt:lpstr>
      <vt:lpstr>Sociální zralost</vt:lpstr>
      <vt:lpstr>Závěrečné experimenty</vt:lpstr>
    </vt:vector>
  </TitlesOfParts>
  <Company>upol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SOCIALIZACE &amp; Sociální učení</dc:title>
  <dc:creator>verushka</dc:creator>
  <cp:lastModifiedBy>fujitsu</cp:lastModifiedBy>
  <cp:revision>31</cp:revision>
  <cp:lastPrinted>2012-10-17T16:40:47Z</cp:lastPrinted>
  <dcterms:created xsi:type="dcterms:W3CDTF">2012-10-15T13:23:09Z</dcterms:created>
  <dcterms:modified xsi:type="dcterms:W3CDTF">2014-09-30T08:30:09Z</dcterms:modified>
</cp:coreProperties>
</file>