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77" r:id="rId4"/>
    <p:sldId id="282" r:id="rId5"/>
    <p:sldId id="260" r:id="rId6"/>
    <p:sldId id="280" r:id="rId7"/>
    <p:sldId id="257" r:id="rId8"/>
    <p:sldId id="290" r:id="rId9"/>
    <p:sldId id="261" r:id="rId10"/>
    <p:sldId id="279" r:id="rId11"/>
    <p:sldId id="296" r:id="rId12"/>
    <p:sldId id="292" r:id="rId13"/>
    <p:sldId id="289" r:id="rId14"/>
    <p:sldId id="284" r:id="rId15"/>
    <p:sldId id="293" r:id="rId16"/>
    <p:sldId id="297" r:id="rId17"/>
    <p:sldId id="287" r:id="rId18"/>
    <p:sldId id="291" r:id="rId19"/>
    <p:sldId id="294" r:id="rId20"/>
    <p:sldId id="295" r:id="rId21"/>
    <p:sldId id="288" r:id="rId22"/>
    <p:sldId id="263" r:id="rId23"/>
    <p:sldId id="286" r:id="rId24"/>
    <p:sldId id="285" r:id="rId25"/>
    <p:sldId id="298" r:id="rId26"/>
  </p:sldIdLst>
  <p:sldSz cx="9144000" cy="6858000" type="screen4x3"/>
  <p:notesSz cx="9144000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83566" autoAdjust="0"/>
  </p:normalViewPr>
  <p:slideViewPr>
    <p:cSldViewPr>
      <p:cViewPr varScale="1">
        <p:scale>
          <a:sx n="62" d="100"/>
          <a:sy n="62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A2373-5C9F-4D02-985B-78FE6BADFC63}" type="datetimeFigureOut">
              <a:rPr lang="cs-CZ" smtClean="0"/>
              <a:t>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B4CCE-0C2C-4698-9E50-7454F0FD2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570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3C890-043A-4DE9-A5FC-D7F9EEBF3501}" type="datetimeFigureOut">
              <a:rPr lang="cs-CZ" smtClean="0"/>
              <a:t>7. 10. 2014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BE39C-2D1E-49E7-8EFC-30505261F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75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Chov%C3%A1n%C3%AD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iki/Z%C3%A1kladn%C3%AD_atribu%C4%8Dn%C3%AD_chyb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základě sociální percepce si tvoříme úsudky o psychických stavech (postoje, motivy, emoce) a vlastnostech druhých lidí</a:t>
            </a:r>
            <a:r>
              <a:rPr lang="cs-CZ" baseline="0" dirty="0" smtClean="0"/>
              <a:t> na základě toho jak se chovají.</a:t>
            </a:r>
          </a:p>
          <a:p>
            <a:r>
              <a:rPr lang="cs-CZ" baseline="0" dirty="0" smtClean="0"/>
              <a:t>Je předpokladem pro navázání interpersonálních vztahů.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39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Ztracená</a:t>
            </a:r>
            <a:r>
              <a:rPr lang="cs-CZ" baseline="0" dirty="0" smtClean="0"/>
              <a:t> důvěra se těžko znovu získává. Př. student a index (šprt).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25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Není důležité jak dlouho dojem trval.</a:t>
            </a:r>
            <a:r>
              <a:rPr lang="cs-CZ" baseline="0" dirty="0" smtClean="0"/>
              <a:t> Př. manželský konflikt.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25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Stereotypy jsou jakousi</a:t>
            </a:r>
            <a:r>
              <a:rPr lang="cs-CZ" baseline="0" dirty="0" smtClean="0"/>
              <a:t> zkratkou v našem myšlení vyvinutou během tisíce let vývoje naší mysli, aby nám usnadnila dekódovat a rychle zařadit nějakou informaci.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I.t</a:t>
            </a:r>
            <a:r>
              <a:rPr lang="cs-CZ" dirty="0" smtClean="0"/>
              <a:t>. je pouhým nástrojem, který nám pomáhá</a:t>
            </a:r>
            <a:r>
              <a:rPr lang="cs-CZ" baseline="0" dirty="0" smtClean="0"/>
              <a:t> dotvořit si obraz o osobnosti na zákl. </a:t>
            </a:r>
            <a:r>
              <a:rPr lang="cs-CZ" baseline="0" dirty="0" smtClean="0"/>
              <a:t>informací, </a:t>
            </a:r>
            <a:r>
              <a:rPr lang="cs-CZ" baseline="0" dirty="0" smtClean="0"/>
              <a:t>které víme. K vlastnostem, které známe si doplňujeme vlastnosti, které se obvykle vyskytují pospolu. Při </a:t>
            </a:r>
            <a:r>
              <a:rPr lang="cs-CZ" baseline="0" dirty="0" smtClean="0"/>
              <a:t>stereotypech nebereme </a:t>
            </a:r>
            <a:r>
              <a:rPr lang="cs-CZ" baseline="0" dirty="0" smtClean="0"/>
              <a:t>v potaz </a:t>
            </a:r>
            <a:r>
              <a:rPr lang="cs-CZ" baseline="0" dirty="0" smtClean="0"/>
              <a:t>to</a:t>
            </a:r>
            <a:r>
              <a:rPr lang="cs-CZ" baseline="0" dirty="0" smtClean="0"/>
              <a:t>, jaký člověk je, ale rovnou ho zařadíme do „</a:t>
            </a:r>
            <a:r>
              <a:rPr lang="cs-CZ" baseline="0" dirty="0" err="1" smtClean="0"/>
              <a:t>šuplíčků</a:t>
            </a:r>
            <a:r>
              <a:rPr lang="cs-CZ" baseline="0" dirty="0" smtClean="0"/>
              <a:t>“.</a:t>
            </a:r>
          </a:p>
          <a:p>
            <a:r>
              <a:rPr lang="cs-CZ" dirty="0" smtClean="0"/>
              <a:t>Jaké znáte stereotypy?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3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Panuje</a:t>
            </a:r>
            <a:r>
              <a:rPr lang="cs-CZ" baseline="0" dirty="0" smtClean="0"/>
              <a:t> všeobecné přesvědčení, že hezké děti nezlobí. </a:t>
            </a:r>
            <a:r>
              <a:rPr lang="cs-CZ" dirty="0" smtClean="0"/>
              <a:t>+ výzkum zlobení hezkých dětí ve školce (pozorovatelé studenti psychologie měli zhodnotit dětskou hru a pak ukázat děti, které zlobili více a méně + porovnáno se záznamem). (in Škobrtal)</a:t>
            </a:r>
          </a:p>
          <a:p>
            <a:r>
              <a:rPr lang="cs-CZ" dirty="0" err="1" smtClean="0"/>
              <a:t>Goldber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Gotestieger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Abramsom</a:t>
            </a:r>
            <a:r>
              <a:rPr lang="cs-CZ" baseline="0" dirty="0" smtClean="0"/>
              <a:t> (1975) výzkum feministek, vyfotografovány dívky různých typů, studenti určovali, která je feministka (tvrdé rysy, brýle, drdol) spojování feminismu a agresivní vzhledem. Následně dotazování dívek. Shoda mezi vzhledem a feminismem byla velmi malá. P=0.2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34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centrální 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tendence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nazývaná též sériový efekt. Tato chyba spočívá v tom, že při větším množství hledisek hodnocení nebo při větším množství hodnocených osob navíc posuzovaných v krátkém časovém rozmezí se u některých posuzovatelů snižuje rozlišovací schopnost, což vede k nadměrnému používání středních, průměrných hodnot při hodnocení, vyhýbání se krajním hodnotám jak kladným, tak záporným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Zvláštní skupinu chyb tvoří tzv. 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logická chyba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Jde o tendenci spojovat různá kritéria podle vlastní laické logiky či "soukromé teorie": z úrovně jedné vlastnosti se laicky usuzuje na úroveň druhé vlastnosti, ačkoliv pro to nejsou objektivní důvody. Např. velcí a statní mužové jsou považováni za odvážné, nebojácné, rozhodné a energické. Obézní lidé bývají považováni za málo motoricky obratné.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Častá je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ze 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submisivity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podřídivosti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Člověk submisivní snadněji sugestibilně podléhá cizím, zejména autoritativně vysloveným názorům, požadavkům a rozhodnutím, a to bez autonomní vnitřní cenzury či oponentury. Naproti tomu lidé dominantní tak sugestibilní většinou nejsou.</a:t>
            </a:r>
            <a:endParaRPr lang="cs-CZ" b="1" i="0" dirty="0" smtClean="0">
              <a:solidFill>
                <a:srgbClr val="252525"/>
              </a:solidFill>
              <a:effectLst/>
              <a:latin typeface="Arial"/>
            </a:endParaRPr>
          </a:p>
          <a:p>
            <a:r>
              <a:rPr lang="cs-CZ" b="1" i="0" dirty="0" err="1" smtClean="0">
                <a:solidFill>
                  <a:srgbClr val="252525"/>
                </a:solidFill>
                <a:effectLst/>
                <a:latin typeface="Arial"/>
              </a:rPr>
              <a:t>Atribuce</a:t>
            </a:r>
            <a:r>
              <a:rPr lang="cs-CZ" b="1" i="0" dirty="0" smtClean="0">
                <a:solidFill>
                  <a:srgbClr val="252525"/>
                </a:solidFill>
                <a:effectLst/>
                <a:latin typeface="Arial"/>
              </a:rPr>
              <a:t> slouží k vysvětlení příčin chování. </a:t>
            </a: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Př. jde po</a:t>
            </a:r>
            <a:r>
              <a:rPr lang="cs-CZ" b="0" i="0" baseline="0" dirty="0" smtClean="0">
                <a:solidFill>
                  <a:srgbClr val="252525"/>
                </a:solidFill>
                <a:effectLst/>
                <a:latin typeface="Arial"/>
              </a:rPr>
              <a:t> ulici otec se synem a otec synovi jednu vlepí (</a:t>
            </a:r>
            <a:r>
              <a:rPr lang="cs-CZ" b="0" i="0" baseline="0" dirty="0" err="1" smtClean="0">
                <a:solidFill>
                  <a:srgbClr val="252525"/>
                </a:solidFill>
                <a:effectLst/>
                <a:latin typeface="Arial"/>
              </a:rPr>
              <a:t>atribuce</a:t>
            </a:r>
            <a:r>
              <a:rPr lang="cs-CZ" b="0" i="0" baseline="0" dirty="0" smtClean="0">
                <a:solidFill>
                  <a:srgbClr val="252525"/>
                </a:solidFill>
                <a:effectLst/>
                <a:latin typeface="Arial"/>
              </a:rPr>
              <a:t>-je to </a:t>
            </a:r>
            <a:r>
              <a:rPr lang="cs-CZ" b="0" i="0" baseline="0" dirty="0" err="1" smtClean="0">
                <a:solidFill>
                  <a:srgbClr val="252525"/>
                </a:solidFill>
                <a:effectLst/>
                <a:latin typeface="Arial"/>
              </a:rPr>
              <a:t>hulvá</a:t>
            </a:r>
            <a:r>
              <a:rPr lang="cs-CZ" b="0" i="0" baseline="0" dirty="0" smtClean="0">
                <a:solidFill>
                  <a:srgbClr val="252525"/>
                </a:solidFill>
                <a:effectLst/>
                <a:latin typeface="Arial"/>
              </a:rPr>
              <a:t> nebo syn je </a:t>
            </a:r>
            <a:r>
              <a:rPr lang="cs-CZ" b="0" i="0" baseline="0" dirty="0" err="1" smtClean="0">
                <a:solidFill>
                  <a:srgbClr val="252525"/>
                </a:solidFill>
                <a:effectLst/>
                <a:latin typeface="Arial"/>
              </a:rPr>
              <a:t>spratek</a:t>
            </a:r>
            <a:r>
              <a:rPr lang="cs-CZ" b="0" i="0" baseline="0" dirty="0" smtClean="0">
                <a:solidFill>
                  <a:srgbClr val="252525"/>
                </a:solidFill>
                <a:effectLst/>
                <a:latin typeface="Arial"/>
              </a:rPr>
              <a:t>). </a:t>
            </a:r>
            <a:r>
              <a:rPr lang="cs-CZ" b="1" i="0" dirty="0" smtClean="0">
                <a:solidFill>
                  <a:srgbClr val="252525"/>
                </a:solidFill>
                <a:effectLst/>
                <a:latin typeface="Arial"/>
              </a:rPr>
              <a:t>Zkreslení </a:t>
            </a:r>
            <a:r>
              <a:rPr lang="cs-CZ" b="1" i="0" dirty="0" smtClean="0">
                <a:solidFill>
                  <a:srgbClr val="252525"/>
                </a:solidFill>
                <a:effectLst/>
                <a:latin typeface="Arial"/>
              </a:rPr>
              <a:t>sloužící sobě</a:t>
            </a: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 neboli </a:t>
            </a:r>
            <a:r>
              <a:rPr lang="cs-CZ" b="0" i="1" dirty="0" err="1" smtClean="0">
                <a:solidFill>
                  <a:srgbClr val="252525"/>
                </a:solidFill>
                <a:effectLst/>
                <a:latin typeface="Arial"/>
              </a:rPr>
              <a:t>self-serving</a:t>
            </a:r>
            <a:r>
              <a:rPr lang="cs-CZ" b="0" i="1" dirty="0" smtClean="0">
                <a:solidFill>
                  <a:srgbClr val="252525"/>
                </a:solidFill>
                <a:effectLst/>
                <a:latin typeface="Arial"/>
              </a:rPr>
              <a:t> </a:t>
            </a:r>
            <a:r>
              <a:rPr lang="cs-CZ" b="0" i="1" dirty="0" err="1" smtClean="0">
                <a:solidFill>
                  <a:srgbClr val="252525"/>
                </a:solidFill>
                <a:effectLst/>
                <a:latin typeface="Arial"/>
              </a:rPr>
              <a:t>bias</a:t>
            </a: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 je tendence vidět a hodnotit sám sebe a své chování v příznivém světle. V pozadí konceptu stojí myšlenka, že vlastní </a:t>
            </a:r>
            <a:r>
              <a:rPr lang="cs-CZ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Chování"/>
              </a:rPr>
              <a:t>chování</a:t>
            </a: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 posuzujeme shovívavěji než chování druhých, a to hlavně díky </a:t>
            </a:r>
            <a:r>
              <a:rPr lang="cs-CZ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Základní atribuční chyba"/>
              </a:rPr>
              <a:t>základní </a:t>
            </a:r>
            <a:r>
              <a:rPr lang="cs-CZ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Základní atribuční chyba"/>
              </a:rPr>
              <a:t>atribuční</a:t>
            </a:r>
            <a:r>
              <a:rPr lang="cs-CZ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Základní atribuční chyba"/>
              </a:rPr>
              <a:t> chybě</a:t>
            </a: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Experimentátoři zjistili, že lidé své úspěchy a neúspěchy vysvětlují různým způsobem. Úspěchy připisují svým schopnostem, dovednostem a snaze, zatímco neúspěchy jsou připisovány vnějším faktorům (například počasí, přílišná náročnost úkolu apod.), tedy faktorům, které člověk nemůže nijak ovlivnit nebo kontrolovat.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Relativně běžně si připisujeme zásluhy za úspěch, ale odmítáme osobní zodpovědnost při selhání.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srovnávání sebe sama s ostatními má většina lidí tendenci hodnotit se lépe než průměr.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Příklady: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 podnikatelů si myslí, že je etičtější než „průměrný podnikatel“.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podnikatelů si myslí, že jsou lepší než „průměrný manažer“.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 lidí si myslí, že je chytřejší než „normální člověk“.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 řidičů si myslí, že je schopnější a jezdí bezpečněji než „průměrný řidič“.</a:t>
            </a:r>
          </a:p>
          <a:p>
            <a:pPr algn="l">
              <a:buFont typeface="Arial"/>
              <a:buChar char="•"/>
            </a:pPr>
            <a:r>
              <a:rPr lang="cs-CZ" b="0" i="1" dirty="0" smtClean="0">
                <a:solidFill>
                  <a:srgbClr val="252525"/>
                </a:solidFill>
                <a:effectLst/>
                <a:latin typeface="Arial"/>
              </a:rPr>
              <a:t>dispoziční </a:t>
            </a:r>
            <a:r>
              <a:rPr lang="cs-CZ" b="0" i="1" dirty="0" err="1" smtClean="0">
                <a:solidFill>
                  <a:srgbClr val="252525"/>
                </a:solidFill>
                <a:effectLst/>
                <a:latin typeface="Arial"/>
              </a:rPr>
              <a:t>atribuce</a:t>
            </a: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 - za příčinu určitého chování jsou považovány osobnostní vlastnosti (dispozice), nikoliv okolnosti.</a:t>
            </a:r>
          </a:p>
          <a:p>
            <a:pPr algn="l">
              <a:buFont typeface="Arial"/>
              <a:buChar char="•"/>
            </a:pPr>
            <a:r>
              <a:rPr lang="cs-CZ" b="0" i="1" dirty="0" smtClean="0">
                <a:solidFill>
                  <a:srgbClr val="252525"/>
                </a:solidFill>
                <a:effectLst/>
                <a:latin typeface="Arial"/>
              </a:rPr>
              <a:t>situační </a:t>
            </a:r>
            <a:r>
              <a:rPr lang="cs-CZ" b="0" i="1" dirty="0" err="1" smtClean="0">
                <a:solidFill>
                  <a:srgbClr val="252525"/>
                </a:solidFill>
                <a:effectLst/>
                <a:latin typeface="Arial"/>
              </a:rPr>
              <a:t>atribuce</a:t>
            </a: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 - činy nebo chování jsou zdůvodněny situací nebo okolnostmi, ve kterých se nacházel člověk, který čin vykonal</a:t>
            </a: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.</a:t>
            </a:r>
          </a:p>
          <a:p>
            <a:pPr algn="l">
              <a:buFont typeface="Arial"/>
              <a:buChar char="•"/>
            </a:pPr>
            <a:r>
              <a:rPr lang="cs-CZ" b="0" i="0" dirty="0" smtClean="0">
                <a:solidFill>
                  <a:srgbClr val="252525"/>
                </a:solidFill>
                <a:effectLst/>
                <a:latin typeface="Arial"/>
              </a:rPr>
              <a:t>Výkonové situace – vnitřní příčiny, vnější příčiny</a:t>
            </a:r>
            <a:endParaRPr lang="cs-CZ" b="0" i="0" dirty="0" smtClean="0">
              <a:solidFill>
                <a:srgbClr val="252525"/>
              </a:solidFill>
              <a:effectLst/>
              <a:latin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4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Někteří posuzovatelé mají tendenci zařazovat druhé osoby jen do jednoduchých (často simplifikujících a redukujících) kategorií, např. na dobré a zlé, jiní mají mnohem detailnější a širokou škálu svého posuzování a hodnocení.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52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Při vytváření dojmů si často domýšlíme spoustu věcí, pro něž nemáme důkazy.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43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Studentům</a:t>
            </a:r>
            <a:r>
              <a:rPr lang="cs-CZ" baseline="0" dirty="0" smtClean="0"/>
              <a:t> bylo řečeno, že přijde kantor, který bude mít tyto inteligentní + vřelý nebo </a:t>
            </a:r>
            <a:r>
              <a:rPr lang="cs-CZ" baseline="0" dirty="0" err="1" smtClean="0"/>
              <a:t>inteligentní+chladný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Přátelský, společenský</a:t>
            </a:r>
          </a:p>
          <a:p>
            <a:r>
              <a:rPr lang="cs-CZ" baseline="0" dirty="0" smtClean="0"/>
              <a:t>Vypočítavý, kariéristický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6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sociální percepci se uplatňuje celá řada omylů, předsudků, zjednodušování, které nepodají vždy zcela spolehlivý obraz druhé osoby.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13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Sebevědomí, vysoká inteligence, atraktivita, postižení, barva pleti, výška postavy…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57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Stává se,</a:t>
            </a:r>
            <a:r>
              <a:rPr lang="cs-CZ" baseline="0" dirty="0" smtClean="0"/>
              <a:t> že o komplexní pohled člověka ani nemá kvůli různým motivům zájem. Chce si udržet pohodlný bezproblémový anebo idealizovaný pohled.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69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Pracovní, maraton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52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Využívá se v krátkodobé komunikaci (soudy, média) hůř se mění, zvláště když je negativní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E39C-2D1E-49E7-8EFC-30505261F51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25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EB0E-949B-4C3A-AD47-F1534079D1F2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DB30-D875-4CAD-86FE-E34D0ADE5D7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234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53F4-161A-4928-AB2E-1F729EA7CA5B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C010-3686-4770-B378-6B5D284056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667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08A1-7568-45E5-8EE0-DF7DA81C3630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0689-8BD0-4633-A108-D33B291806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023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45CE-023A-46EE-8FB5-A2DA98BD738C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C-255B-4686-85B5-C1D43B46C9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177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8798-0945-4A99-A9F1-EE496CC52E39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399A-82F5-43FE-BD60-06BEB344E72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0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72E6-4CF4-4974-B868-A232D58A98E8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A7BB-7748-47F7-BEF0-BE01092C9AC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547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6F76-273D-4F0B-8EEA-028639247440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450E-2301-49D5-826B-ED036DE28B1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436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C808-854F-4FE1-9B6B-1AE8C9B3E6FC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D9BC-282A-4975-9250-76DB203E04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24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8CD4-F75B-4EFC-BA3D-7C000AB1C104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66A1-6F19-42CC-AE6E-B6CBD817F6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85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4903-3AA0-4001-8E70-CBBA47B528A1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82EA-DB9C-43AF-9037-18D237556F2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124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8908-4851-4718-B022-CCDB4614F87C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5A41-4A7E-4692-ADF5-D1969CA9044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609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493266-7437-4C50-99A0-3A7B952CC852}" type="datetimeFigureOut">
              <a:rPr lang="fr-FR"/>
              <a:pPr>
                <a:defRPr/>
              </a:pPr>
              <a:t>07/10/2014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46F38-3934-41CA-99A7-EF1D3A02B9B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ometYfMT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887413"/>
            <a:ext cx="7772400" cy="898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VNÍMÁNÍ A POSUZOVÁNÍ DRUHÝCH LIDÍ</a:t>
            </a:r>
            <a:endParaRPr lang="fr-CA" b="1" dirty="0" smtClean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67744" y="6648"/>
            <a:ext cx="6472237" cy="1143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Haló-efekt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23729" y="1600200"/>
            <a:ext cx="6768752" cy="452596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= chyba hodnocení, při které jediný rys osobnosti působí tak dominantně, že ostatní rysy jsou v pozadí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/>
              <a:t>Člověk má tendenci zevšeobecňovat, dělat pod vlivem určitých rysů závěry také o ostatních rysech.</a:t>
            </a:r>
          </a:p>
          <a:p>
            <a:pPr marL="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7246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6" y="782707"/>
            <a:ext cx="7080786" cy="53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Zajímavosti o haló efektu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37606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Pojem odvozen z angl. „halo“ (svatozář)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Rysy, které nás nejvíce ovlivňují v posuzování: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zhled (55%), hlas (38%), obsah řečeného (7%)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cs-CZ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Dobře vypadající osoby jsou považovány za inteligentní, společenské nebo dominantní.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Osobě s nepříjemným hlasem máme tendenci přisuzovat záporné povahové vlastnosti.</a:t>
            </a:r>
          </a:p>
        </p:txBody>
      </p:sp>
    </p:spTree>
    <p:extLst>
      <p:ext uri="{BB962C8B-B14F-4D97-AF65-F5344CB8AC3E}">
        <p14:creationId xmlns:p14="http://schemas.microsoft.com/office/powerpoint/2010/main" val="18912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Tendence přisuzování na základě fyzických znaků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5085184"/>
          </a:xfrm>
        </p:spPr>
        <p:txBody>
          <a:bodyPr rtlCol="0">
            <a:norm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Přisuzovat lidem s tmavou pletí nepřátelskost a nedostatek smyslu pro humor.</a:t>
            </a:r>
          </a:p>
          <a:p>
            <a:endParaRPr lang="cs-CZ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Obličeje s vráskami kolem očí posuzovat jako přátelské.</a:t>
            </a:r>
          </a:p>
          <a:p>
            <a:endParaRPr lang="cs-CZ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Starší ženy nahlížet jako mateřské.</a:t>
            </a:r>
          </a:p>
          <a:p>
            <a:endParaRPr lang="cs-CZ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Považovat smějící se obličeje za inteligentní.</a:t>
            </a:r>
          </a:p>
          <a:p>
            <a:endParaRPr lang="cs-CZ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Považovat ženy s plnými rty za sexuálně a s tenkými rty za asexuálně založené.</a:t>
            </a:r>
          </a:p>
        </p:txBody>
      </p:sp>
    </p:spTree>
    <p:extLst>
      <p:ext uri="{BB962C8B-B14F-4D97-AF65-F5344CB8AC3E}">
        <p14:creationId xmlns:p14="http://schemas.microsoft.com/office/powerpoint/2010/main" val="21890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72237" cy="1143000"/>
          </a:xfrm>
        </p:spPr>
        <p:txBody>
          <a:bodyPr rtlCol="0">
            <a:normAutofit fontScale="9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Chyba pramenící z kontextu, prostředí nebo situace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63" y="1772816"/>
            <a:ext cx="6677917" cy="435334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Lze podřadit pod haló-efekt, ale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záleží zde v jaké souvislosti je člověk posuzován a pozorován.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-13072" y="0"/>
            <a:ext cx="914400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Zajímavosti o posuzování </a:t>
            </a:r>
            <a:r>
              <a:rPr lang="cs-CZ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kontextu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420888"/>
            <a:ext cx="8435280" cy="4572000"/>
          </a:xfrm>
        </p:spPr>
        <p:txBody>
          <a:bodyPr rtlCol="0">
            <a:norm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kolektivu často posuzujeme druhé lidi podle lidí, se kterými se setkávají.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Máme sklon hodnotit méně příznivě lidi,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teří se setkávají s našimi nepřáteli, a příznivěji ty, kteří se stýkají s našimi přáteli.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80720" cy="52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472237" cy="1143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cs-CZ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Efekt časové posloupnosti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28800"/>
            <a:ext cx="6840760" cy="452596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„Která informace je důležitější: první nebo poslední?“</a:t>
            </a:r>
          </a:p>
          <a:p>
            <a:pPr marL="0" indent="0">
              <a:buNone/>
            </a:pP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První dojem</a:t>
            </a:r>
          </a:p>
          <a:p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Efekt setrvačnosti</a:t>
            </a:r>
          </a:p>
          <a:p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Poslední dojem</a:t>
            </a: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dojem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7606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Utvoří se za prvních 30 sekund až 4 minuty.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 zpravidla silnější než dojem poslední.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Důležitý zvláště v případech, kdy se napřed nenavazují žádné užší kontakty.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jeho základě hodnotíme člověka i v dalších obdobích a situacích.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 setrvačnosti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537606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= chyba hodnocení, která vyplývá z minulých zkušeností.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/>
              <a:t>Člověk má tendenci zachovat si stejný postoj, který si v minulosti vytvořil.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9016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percepce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720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vnímání lidí a mezilidských vztahů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1900" dirty="0"/>
          </a:p>
          <a:p>
            <a:pPr marL="0" indent="0">
              <a:buNone/>
            </a:pPr>
            <a:r>
              <a:rPr lang="cs-CZ" dirty="0"/>
              <a:t>Je závislé na :</a:t>
            </a:r>
          </a:p>
          <a:p>
            <a:r>
              <a:rPr lang="cs-CZ" dirty="0"/>
              <a:t>životní zkušenosti </a:t>
            </a:r>
          </a:p>
          <a:p>
            <a:r>
              <a:rPr lang="cs-CZ" dirty="0"/>
              <a:t>současné míře informovanosti </a:t>
            </a:r>
          </a:p>
          <a:p>
            <a:r>
              <a:rPr lang="cs-CZ" dirty="0"/>
              <a:t>aktuální motivaci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Naučené, </a:t>
            </a:r>
            <a:r>
              <a:rPr lang="cs-CZ" dirty="0"/>
              <a:t>kultura, sociální prostředí.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dojem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537606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/>
              <a:t>Vztahuje se k události, která překryje všechny předchozí dojmy.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Objeví-li se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určitá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chyba těsně před hodnocením, je tendence hodnotit člověka celkově záporně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Krátkodobý: př. schůzka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Dlouhodobý: př. manželský konflikt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1375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0"/>
            <a:ext cx="6472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Stereotypizace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3" y="1600200"/>
            <a:ext cx="7056784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= klasifikace lidí podle předem daných kritérií na základě povrchních charakteristik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(barva pleti, sexuální 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rientace…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Není totožná s implicitní teorií osobnosti.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 1969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Karlins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Coffman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Walters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2983"/>
            <a:ext cx="8229600" cy="53040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Navázali na výzkum z 30. let, kdy respondenti popsali: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černochy jako pověrčivé (84%)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</a:rPr>
              <a:t>→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(13%)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Němce jako chladné (32%)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</a:rPr>
              <a:t>→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%)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Italy jako muzikální (32%)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</a:rPr>
              <a:t>→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%)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výzkum 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„hezkých dětí“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„feministek“</a:t>
            </a:r>
            <a:endParaRPr lang="cs-CZ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0"/>
            <a:ext cx="64722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Jiné chyby při hodnocení lidí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736" y="1484784"/>
            <a:ext cx="6472237" cy="488600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Golemovský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pygmalionský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efekt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Iluze jistoty vlastního hodnocení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Centrální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tendence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Logická chyba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Chyba ze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submisivity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Atribuce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Atribuční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zkreslení,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Atribuce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 výkonových situacích.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67744" y="6648"/>
            <a:ext cx="6472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Závěrem…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912767" cy="452596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nažme se nehodnotit ostatní podle prvního dojmu či předsudků.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Nebuďme líní a zkusme o druhém zjistit něco víc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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Halo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u="sng" dirty="0" smtClean="0">
                <a:hlinkClick r:id="rId2"/>
              </a:rPr>
              <a:t>Lidská přitažlivost, posuzování druhých při výběru partnera</a:t>
            </a:r>
          </a:p>
          <a:p>
            <a:pPr marL="0" indent="0" algn="ctr">
              <a:buNone/>
            </a:pPr>
            <a:endParaRPr lang="cs-CZ" u="sng" dirty="0" smtClean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 algn="ctr">
              <a:buNone/>
            </a:pPr>
            <a:r>
              <a:rPr lang="cs-CZ" sz="2400" b="1" dirty="0" smtClean="0">
                <a:hlinkClick r:id="rId2"/>
              </a:rPr>
              <a:t>https</a:t>
            </a:r>
            <a:r>
              <a:rPr lang="cs-CZ" sz="2400" b="1" dirty="0">
                <a:hlinkClick r:id="rId2"/>
              </a:rPr>
              <a:t>://</a:t>
            </a:r>
            <a:r>
              <a:rPr lang="cs-CZ" sz="2400" b="1" dirty="0" smtClean="0">
                <a:hlinkClick r:id="rId2"/>
              </a:rPr>
              <a:t>www.youtube.com/watch?v=ZuometYfMTk</a:t>
            </a:r>
            <a:endParaRPr lang="cs-CZ" sz="24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9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percepce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435280" cy="4572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dirty="0" smtClean="0"/>
              <a:t>Představu </a:t>
            </a:r>
            <a:r>
              <a:rPr lang="cs-CZ" dirty="0"/>
              <a:t>o druhých lidech </a:t>
            </a:r>
            <a:r>
              <a:rPr lang="cs-CZ" dirty="0" smtClean="0"/>
              <a:t>tvoříme </a:t>
            </a:r>
            <a:r>
              <a:rPr lang="cs-CZ" dirty="0"/>
              <a:t>na </a:t>
            </a:r>
            <a:r>
              <a:rPr lang="cs-CZ" dirty="0" smtClean="0"/>
              <a:t>základě: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3000" dirty="0" smtClean="0"/>
              <a:t>vnímání</a:t>
            </a:r>
            <a:endParaRPr lang="cs-CZ" sz="3000" dirty="0"/>
          </a:p>
          <a:p>
            <a:r>
              <a:rPr lang="cs-CZ" sz="3000" dirty="0" smtClean="0"/>
              <a:t>pozorování</a:t>
            </a:r>
            <a:endParaRPr lang="cs-CZ" sz="3000" dirty="0"/>
          </a:p>
          <a:p>
            <a:r>
              <a:rPr lang="cs-CZ" sz="3000" dirty="0" smtClean="0"/>
              <a:t>uvažování </a:t>
            </a:r>
            <a:endParaRPr lang="cs-CZ" sz="3000" dirty="0"/>
          </a:p>
          <a:p>
            <a:r>
              <a:rPr lang="cs-CZ" sz="3000" dirty="0" smtClean="0"/>
              <a:t>(</a:t>
            </a:r>
            <a:r>
              <a:rPr lang="cs-CZ" sz="3000" dirty="0"/>
              <a:t>a třeba i fantazie</a:t>
            </a:r>
            <a:r>
              <a:rPr lang="cs-CZ" sz="3000" dirty="0" smtClean="0"/>
              <a:t>)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 typeface="Garamond" pitchFamily="18" charset="0"/>
              <a:buChar char="→"/>
            </a:pPr>
            <a:r>
              <a:rPr lang="cs-CZ" dirty="0" smtClean="0"/>
              <a:t>  určuje </a:t>
            </a:r>
            <a:r>
              <a:rPr lang="cs-CZ" dirty="0"/>
              <a:t>naše chování ve vztahu k nim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67744" y="6648"/>
            <a:ext cx="6472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 vnímáme druhé?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94075" y="1772816"/>
            <a:ext cx="6749925" cy="488600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dirty="0" smtClean="0"/>
              <a:t>Jsme připraveni vnímat určitým způsobem.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Proces vnímání osob probíhá v určité schematizované formě</a:t>
            </a:r>
            <a:r>
              <a:rPr lang="cs-CZ" dirty="0" smtClean="0"/>
              <a:t>. Každý máme svou úroveň </a:t>
            </a:r>
            <a:r>
              <a:rPr lang="cs-CZ" i="1" dirty="0" smtClean="0"/>
              <a:t>hodnotící stupnice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 b="27515"/>
          <a:stretch/>
        </p:blipFill>
        <p:spPr bwMode="auto">
          <a:xfrm>
            <a:off x="3059832" y="3399284"/>
            <a:ext cx="1752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" b="8428"/>
          <a:stretch/>
        </p:blipFill>
        <p:spPr bwMode="auto">
          <a:xfrm>
            <a:off x="6228184" y="3399284"/>
            <a:ext cx="199744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20072" y="350951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X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170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vnímání osob</a:t>
            </a: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7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fáze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ovnoramenný trojúhelník 1"/>
          <p:cNvSpPr/>
          <p:nvPr/>
        </p:nvSpPr>
        <p:spPr>
          <a:xfrm>
            <a:off x="487264" y="2636912"/>
            <a:ext cx="5688632" cy="3600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1187624" y="5229200"/>
            <a:ext cx="417646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123728" y="4149080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084168" y="519443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VZHLED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148064" y="42217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CHARAKTERISTIKY CHOVÁNÍ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283968" y="266156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CHARAKTEROVÉ VLASTNOSTI, OSOBNÍ PŘEDPOKLADY A SCHOPNOSTI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164880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164880" y="46589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131840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4556" y="476672"/>
            <a:ext cx="9036496" cy="1143000"/>
          </a:xfrm>
        </p:spPr>
        <p:txBody>
          <a:bodyPr/>
          <a:lstStyle/>
          <a:p>
            <a:r>
              <a:rPr lang="cs-CZ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vnímáním fyzických předmětů a vnímáním osob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fr-CA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9036496" cy="5256584"/>
          </a:xfrm>
        </p:spPr>
        <p:txBody>
          <a:bodyPr rtlCol="0">
            <a:noAutofit/>
          </a:bodyPr>
          <a:lstStyle/>
          <a:p>
            <a:endParaRPr lang="cs-CZ" sz="2200" dirty="0" smtClean="0"/>
          </a:p>
          <a:p>
            <a:r>
              <a:rPr lang="cs-CZ" sz="2400" dirty="0" smtClean="0"/>
              <a:t>Mezi osobami jsou větší individuální rozdíly.</a:t>
            </a:r>
          </a:p>
          <a:p>
            <a:pPr marL="0" indent="0">
              <a:buNone/>
            </a:pPr>
            <a:endParaRPr lang="cs-CZ" sz="800" dirty="0" smtClean="0"/>
          </a:p>
          <a:p>
            <a:r>
              <a:rPr lang="cs-CZ" sz="2400" dirty="0" smtClean="0"/>
              <a:t>Osobám </a:t>
            </a:r>
            <a:r>
              <a:rPr lang="cs-CZ" sz="2400" dirty="0"/>
              <a:t>jsou snáze připisovány „neviditelné“ </a:t>
            </a:r>
            <a:r>
              <a:rPr lang="cs-CZ" sz="2400" dirty="0" smtClean="0"/>
              <a:t>charakteristiky.</a:t>
            </a:r>
          </a:p>
          <a:p>
            <a:pPr marL="0" indent="0">
              <a:buNone/>
            </a:pPr>
            <a:endParaRPr lang="cs-CZ" sz="900" dirty="0"/>
          </a:p>
          <a:p>
            <a:r>
              <a:rPr lang="cs-CZ" sz="2400" dirty="0"/>
              <a:t> V percepci osob hraje výraznější roli subjektivní interpretace </a:t>
            </a:r>
            <a:r>
              <a:rPr lang="cs-CZ" sz="2400" dirty="0" smtClean="0"/>
              <a:t>vnímajícího.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400" dirty="0"/>
              <a:t> Dochází k větší interferenci vnímaných informací se zkušenostmi, očekáváním </a:t>
            </a:r>
            <a:r>
              <a:rPr lang="cs-CZ" sz="2400" dirty="0" smtClean="0"/>
              <a:t>a aktuálními </a:t>
            </a:r>
            <a:r>
              <a:rPr lang="cs-CZ" sz="2400" dirty="0"/>
              <a:t>potřebami </a:t>
            </a:r>
            <a:r>
              <a:rPr lang="cs-CZ" sz="2400" dirty="0" smtClean="0"/>
              <a:t>vnímajícího.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400" dirty="0"/>
              <a:t> Většinou dochází ke vzájemné interakci vnímajícího s vnímaným, která je </a:t>
            </a:r>
            <a:r>
              <a:rPr lang="cs-CZ" sz="2400" dirty="0" smtClean="0"/>
              <a:t>postupným zdrojem </a:t>
            </a:r>
            <a:r>
              <a:rPr lang="cs-CZ" sz="2400" dirty="0"/>
              <a:t>dodatečných </a:t>
            </a:r>
            <a:r>
              <a:rPr lang="cs-CZ" sz="2400" dirty="0" smtClean="0"/>
              <a:t>informací.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400" dirty="0"/>
              <a:t> Vnímající srovnává vnímanou osobu sám se sebou a může do ní promítat své </a:t>
            </a:r>
            <a:r>
              <a:rPr lang="cs-CZ" sz="2400" dirty="0" smtClean="0"/>
              <a:t>vlastní tendence.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0"/>
            <a:ext cx="6472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Implicitní teorie osobnosti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736" y="1340768"/>
            <a:ext cx="6677917" cy="478112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= ten, kdo má určitý povahový rys, má také několik dalších, které jsou s ním spojeny.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smtClean="0"/>
              <a:t>Některé osobnostní rysy považujeme za důležitější než jiné (centrální x okrajové rysy).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-18008" y="-38100"/>
            <a:ext cx="9252520" cy="1143000"/>
          </a:xfrm>
        </p:spPr>
        <p:txBody>
          <a:bodyPr/>
          <a:lstStyle/>
          <a:p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1946 </a:t>
            </a:r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Asch</a:t>
            </a:r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 </a:t>
            </a:r>
            <a:r>
              <a:rPr lang="cs-C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Kelley</a:t>
            </a:r>
            <a:r>
              <a:rPr lang="cs-C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CA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75856" y="1431701"/>
            <a:ext cx="2376264" cy="91717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3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inteligentní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3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3203848" y="2596470"/>
            <a:ext cx="2808312" cy="120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řelý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</a:t>
            </a:r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chladný</a:t>
            </a:r>
            <a:endParaRPr lang="fr-CA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9557"/>
            <a:ext cx="3529077" cy="22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Jakých chyb a nepřesností se můžeme při hodnocení lidí dopustit?</a:t>
            </a:r>
            <a:endParaRPr lang="fr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868" y="2289572"/>
            <a:ext cx="8892480" cy="4572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Haló-efekt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9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Chyba pramenící z kontextu, prostředí nebo situace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9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Efekt časové posloupnosti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9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Stereotypizace</a:t>
            </a:r>
            <a:endParaRPr lang="cs-CZ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136</Template>
  <TotalTime>782</TotalTime>
  <Words>1180</Words>
  <Application>Microsoft Office PowerPoint</Application>
  <PresentationFormat>Předvádění na obrazovce (4:3)</PresentationFormat>
  <Paragraphs>212</Paragraphs>
  <Slides>25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136</vt:lpstr>
      <vt:lpstr>VNÍMÁNÍ A POSUZOVÁNÍ DRUHÝCH LIDÍ</vt:lpstr>
      <vt:lpstr>Sociální percepce</vt:lpstr>
      <vt:lpstr>Sociální percepce</vt:lpstr>
      <vt:lpstr>Jak vnímáme druhé?</vt:lpstr>
      <vt:lpstr>Proces vnímání osob</vt:lpstr>
      <vt:lpstr>Rozdíl mezi vnímáním fyzických předmětů a vnímáním osob </vt:lpstr>
      <vt:lpstr>Implicitní teorie osobnosti</vt:lpstr>
      <vt:lpstr>Experiment 1946 (Asch) a 1950 (Kelley)</vt:lpstr>
      <vt:lpstr>Jakých chyb a nepřesností se můžeme při hodnocení lidí dopustit?</vt:lpstr>
      <vt:lpstr>Haló-efekt</vt:lpstr>
      <vt:lpstr>Prezentace aplikace PowerPoint</vt:lpstr>
      <vt:lpstr>Zajímavosti o haló efektu</vt:lpstr>
      <vt:lpstr>Tendence přisuzování na základě fyzických znaků</vt:lpstr>
      <vt:lpstr>Chyba pramenící z kontextu, prostředí nebo situace</vt:lpstr>
      <vt:lpstr>Zajímavosti o posuzování v kontextu</vt:lpstr>
      <vt:lpstr>Prezentace aplikace PowerPoint</vt:lpstr>
      <vt:lpstr>Efekt časové posloupnosti</vt:lpstr>
      <vt:lpstr>První dojem</vt:lpstr>
      <vt:lpstr>Efekt setrvačnosti</vt:lpstr>
      <vt:lpstr>Poslední dojem</vt:lpstr>
      <vt:lpstr>Stereotypizace</vt:lpstr>
      <vt:lpstr>Výzkum 1969 (Karlins, Coffman, Walters)</vt:lpstr>
      <vt:lpstr>Jiné chyby při hodnocení lidí</vt:lpstr>
      <vt:lpstr>Závěrem…</vt:lpstr>
      <vt:lpstr>Halo effect document</vt:lpstr>
    </vt:vector>
  </TitlesOfParts>
  <Company>upol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VNÍMÁNÍ A POSUZOVÁNÍ DRUHÝCH LIDÍ</dc:title>
  <dc:creator>verushka</dc:creator>
  <cp:lastModifiedBy>fujitsu</cp:lastModifiedBy>
  <cp:revision>48</cp:revision>
  <cp:lastPrinted>2012-09-26T08:53:06Z</cp:lastPrinted>
  <dcterms:created xsi:type="dcterms:W3CDTF">2012-09-24T08:47:04Z</dcterms:created>
  <dcterms:modified xsi:type="dcterms:W3CDTF">2014-10-07T08:52:25Z</dcterms:modified>
</cp:coreProperties>
</file>