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8" r:id="rId11"/>
    <p:sldId id="262" r:id="rId12"/>
    <p:sldId id="269" r:id="rId13"/>
    <p:sldId id="270" r:id="rId14"/>
    <p:sldId id="271" r:id="rId15"/>
    <p:sldId id="272" r:id="rId16"/>
    <p:sldId id="274" r:id="rId17"/>
    <p:sldId id="273" r:id="rId18"/>
    <p:sldId id="263" r:id="rId19"/>
    <p:sldId id="26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9D6CD-C79E-4763-B82D-9C44BC883245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sportovní masáže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Fyzikální terapie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909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chvění: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vyžaduje maximální uvolnění masírované </a:t>
            </a:r>
            <a:r>
              <a:rPr lang="cs-CZ" dirty="0" smtClean="0"/>
              <a:t>partie;</a:t>
            </a:r>
          </a:p>
          <a:p>
            <a:r>
              <a:rPr lang="cs-CZ" dirty="0"/>
              <a:t>r</a:t>
            </a:r>
            <a:r>
              <a:rPr lang="cs-CZ" dirty="0" smtClean="0"/>
              <a:t>ychlým </a:t>
            </a:r>
            <a:r>
              <a:rPr lang="cs-CZ" dirty="0"/>
              <a:t>kmitavým pohybem (vibrací) se prochvěje masírovaný sval či skupina </a:t>
            </a:r>
            <a:r>
              <a:rPr lang="cs-CZ" dirty="0" smtClean="0"/>
              <a:t>svalů;</a:t>
            </a:r>
          </a:p>
          <a:p>
            <a:r>
              <a:rPr lang="cs-CZ" dirty="0"/>
              <a:t>r</a:t>
            </a:r>
            <a:r>
              <a:rPr lang="cs-CZ" dirty="0" smtClean="0"/>
              <a:t>uce </a:t>
            </a:r>
            <a:r>
              <a:rPr lang="cs-CZ" dirty="0"/>
              <a:t>jsou ve vidlici palec-ostatní </a:t>
            </a:r>
            <a:r>
              <a:rPr lang="cs-CZ" dirty="0" smtClean="0"/>
              <a:t>prsty;</a:t>
            </a:r>
            <a:endParaRPr lang="cs-CZ" dirty="0"/>
          </a:p>
          <a:p>
            <a:r>
              <a:rPr lang="cs-CZ" b="1" i="1" dirty="0"/>
              <a:t>v</a:t>
            </a:r>
            <a:r>
              <a:rPr lang="cs-CZ" b="1" i="1" dirty="0" smtClean="0"/>
              <a:t>ytřásání</a:t>
            </a:r>
            <a:r>
              <a:rPr lang="cs-CZ" dirty="0" smtClean="0"/>
              <a:t> </a:t>
            </a:r>
            <a:r>
              <a:rPr lang="cs-CZ" dirty="0"/>
              <a:t>patří také do </a:t>
            </a:r>
            <a:r>
              <a:rPr lang="cs-CZ" dirty="0" smtClean="0"/>
              <a:t>chvění (často u masáže končetin); </a:t>
            </a:r>
            <a:endParaRPr lang="cs-CZ" dirty="0"/>
          </a:p>
          <a:p>
            <a:r>
              <a:rPr lang="cs-CZ" b="1" i="1" dirty="0"/>
              <a:t>r</a:t>
            </a:r>
            <a:r>
              <a:rPr lang="cs-CZ" b="1" i="1" dirty="0" smtClean="0"/>
              <a:t>ychlé </a:t>
            </a:r>
            <a:r>
              <a:rPr lang="cs-CZ" b="1" i="1" dirty="0"/>
              <a:t>válení</a:t>
            </a:r>
            <a:r>
              <a:rPr lang="cs-CZ" dirty="0"/>
              <a:t> </a:t>
            </a:r>
            <a:r>
              <a:rPr lang="cs-CZ" dirty="0" smtClean="0"/>
              <a:t> pomocí  mírného tlaku </a:t>
            </a:r>
            <a:r>
              <a:rPr lang="cs-CZ" dirty="0"/>
              <a:t>rukou provádějících otáčivé pohyby podél dlouhé končetinové </a:t>
            </a:r>
            <a:r>
              <a:rPr lang="cs-CZ" dirty="0" smtClean="0"/>
              <a:t>kosti, </a:t>
            </a:r>
            <a:r>
              <a:rPr lang="cs-CZ" dirty="0"/>
              <a:t>tempo svižné (např. válení dvouhlavého a současně trojhlavého svalu kolem pažní kosti). </a:t>
            </a:r>
          </a:p>
        </p:txBody>
      </p:sp>
    </p:spTree>
    <p:extLst>
      <p:ext uri="{BB962C8B-B14F-4D97-AF65-F5344CB8AC3E}">
        <p14:creationId xmlns:p14="http://schemas.microsoft.com/office/powerpoint/2010/main" val="4186680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pravidla úvahy při sportovní masáži: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sychický stav sportovce;</a:t>
            </a:r>
          </a:p>
          <a:p>
            <a:r>
              <a:rPr lang="cs-CZ" dirty="0"/>
              <a:t>t</a:t>
            </a:r>
            <a:r>
              <a:rPr lang="cs-CZ" dirty="0" smtClean="0"/>
              <a:t>yp sportu a hlavní zapojované svalové skupiny při konkrétním sportu; </a:t>
            </a:r>
          </a:p>
          <a:p>
            <a:r>
              <a:rPr lang="cs-CZ" dirty="0"/>
              <a:t>p</a:t>
            </a:r>
            <a:r>
              <a:rPr lang="cs-CZ" dirty="0" smtClean="0"/>
              <a:t>omocné svalové skupiny u daného sportu;</a:t>
            </a:r>
          </a:p>
          <a:p>
            <a:r>
              <a:rPr lang="cs-CZ" dirty="0"/>
              <a:t>č</a:t>
            </a:r>
            <a:r>
              <a:rPr lang="cs-CZ" dirty="0" smtClean="0"/>
              <a:t>asové možnosti na masáž;</a:t>
            </a:r>
          </a:p>
          <a:p>
            <a:r>
              <a:rPr lang="cs-CZ" dirty="0"/>
              <a:t>e</a:t>
            </a:r>
            <a:r>
              <a:rPr lang="cs-CZ" dirty="0" smtClean="0"/>
              <a:t>fekt jednotlivých hmatů a jejich účinek.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4762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sportovní masáže: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Přípravná: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1903907"/>
          </a:xfrm>
        </p:spPr>
        <p:txBody>
          <a:bodyPr/>
          <a:lstStyle/>
          <a:p>
            <a:r>
              <a:rPr lang="cs-CZ" dirty="0" smtClean="0"/>
              <a:t>24 </a:t>
            </a:r>
            <a:r>
              <a:rPr lang="cs-CZ" dirty="0"/>
              <a:t>hodin před výkonem – následná regenerace; </a:t>
            </a:r>
            <a:endParaRPr lang="cs-CZ" dirty="0" smtClean="0"/>
          </a:p>
          <a:p>
            <a:r>
              <a:rPr lang="cs-CZ" dirty="0" smtClean="0"/>
              <a:t>hnětení;</a:t>
            </a:r>
            <a:endParaRPr lang="cs-CZ" dirty="0"/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Pohotovostní/mezi výkony: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dle psychiky sportovce inhibujeme či </a:t>
            </a:r>
            <a:r>
              <a:rPr lang="cs-CZ" dirty="0" err="1"/>
              <a:t>facilitujeme</a:t>
            </a:r>
            <a:r>
              <a:rPr lang="cs-CZ" dirty="0"/>
              <a:t> </a:t>
            </a:r>
            <a:r>
              <a:rPr lang="cs-CZ" dirty="0" smtClean="0"/>
              <a:t>– tepání</a:t>
            </a:r>
            <a:r>
              <a:rPr lang="cs-CZ" dirty="0"/>
              <a:t>;</a:t>
            </a:r>
            <a:endParaRPr lang="cs-CZ" dirty="0" smtClean="0"/>
          </a:p>
          <a:p>
            <a:r>
              <a:rPr lang="cs-CZ" dirty="0" smtClean="0"/>
              <a:t>svaly </a:t>
            </a:r>
            <a:r>
              <a:rPr lang="cs-CZ" dirty="0"/>
              <a:t>v akci jen </a:t>
            </a:r>
            <a:r>
              <a:rPr lang="cs-CZ" dirty="0" err="1"/>
              <a:t>povrchovějšími</a:t>
            </a:r>
            <a:r>
              <a:rPr lang="cs-CZ" dirty="0"/>
              <a:t> hmaty – nepřekrvit</a:t>
            </a:r>
            <a:r>
              <a:rPr lang="cs-CZ" dirty="0" smtClean="0"/>
              <a:t>!!!;</a:t>
            </a:r>
          </a:p>
          <a:p>
            <a:r>
              <a:rPr lang="cs-CZ" dirty="0" smtClean="0"/>
              <a:t>u </a:t>
            </a:r>
            <a:r>
              <a:rPr lang="cs-CZ" dirty="0"/>
              <a:t>svalů ne tolik aktivních zvýšit cirkulaci – více do </a:t>
            </a:r>
            <a:r>
              <a:rPr lang="cs-CZ" dirty="0" smtClean="0"/>
              <a:t>hloubky;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113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sportovní masáže: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Regenerační: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po sportovním </a:t>
            </a:r>
            <a:r>
              <a:rPr lang="cs-CZ" dirty="0" smtClean="0"/>
              <a:t>výkonu;</a:t>
            </a:r>
          </a:p>
          <a:p>
            <a:r>
              <a:rPr lang="cs-CZ" dirty="0" smtClean="0"/>
              <a:t>urychlení </a:t>
            </a:r>
            <a:r>
              <a:rPr lang="cs-CZ" dirty="0"/>
              <a:t>odplavení </a:t>
            </a:r>
            <a:r>
              <a:rPr lang="cs-CZ" dirty="0" smtClean="0"/>
              <a:t>laktátu; </a:t>
            </a:r>
          </a:p>
          <a:p>
            <a:r>
              <a:rPr lang="cs-CZ" dirty="0" smtClean="0"/>
              <a:t>hodinu </a:t>
            </a:r>
            <a:r>
              <a:rPr lang="cs-CZ" dirty="0"/>
              <a:t>po výkonu – vyklusání + </a:t>
            </a:r>
            <a:r>
              <a:rPr lang="cs-CZ" dirty="0" smtClean="0"/>
              <a:t>strečink;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Léčebná masáž po sportovním výkonu: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konzultace s </a:t>
            </a:r>
            <a:r>
              <a:rPr lang="cs-CZ" dirty="0" smtClean="0"/>
              <a:t>lékařem;</a:t>
            </a:r>
          </a:p>
          <a:p>
            <a:r>
              <a:rPr lang="cs-CZ" dirty="0" smtClean="0"/>
              <a:t>po zranění;</a:t>
            </a:r>
          </a:p>
          <a:p>
            <a:r>
              <a:rPr lang="cs-CZ" dirty="0" smtClean="0"/>
              <a:t>vychází </a:t>
            </a:r>
            <a:r>
              <a:rPr lang="cs-CZ" dirty="0"/>
              <a:t>z </a:t>
            </a:r>
            <a:r>
              <a:rPr lang="cs-CZ" dirty="0" smtClean="0"/>
              <a:t>klasické.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838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dle ovlivnění psychiky: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Povzbuzující: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ro „nahecování“ sportovce;</a:t>
            </a:r>
          </a:p>
          <a:p>
            <a:r>
              <a:rPr lang="cs-CZ" dirty="0"/>
              <a:t>č</a:t>
            </a:r>
            <a:r>
              <a:rPr lang="cs-CZ" dirty="0" smtClean="0"/>
              <a:t>astěji u zkušených závodníků;</a:t>
            </a:r>
          </a:p>
          <a:p>
            <a:r>
              <a:rPr lang="cs-CZ" dirty="0"/>
              <a:t>z</a:t>
            </a:r>
            <a:r>
              <a:rPr lang="cs-CZ" dirty="0" smtClean="0"/>
              <a:t>ařazujeme tepání, vyšší frekvenci hmatů, svižnější tempo;</a:t>
            </a:r>
          </a:p>
          <a:p>
            <a:r>
              <a:rPr lang="cs-CZ" dirty="0"/>
              <a:t>p</a:t>
            </a:r>
            <a:r>
              <a:rPr lang="cs-CZ" dirty="0" smtClean="0"/>
              <a:t>sychoterapie.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Tlumivá: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ro utlumení excitovaného sportovce;</a:t>
            </a:r>
          </a:p>
          <a:p>
            <a:r>
              <a:rPr lang="cs-CZ" dirty="0"/>
              <a:t>č</a:t>
            </a:r>
            <a:r>
              <a:rPr lang="cs-CZ" dirty="0" smtClean="0"/>
              <a:t>astěji mladí sportovci;</a:t>
            </a:r>
          </a:p>
          <a:p>
            <a:r>
              <a:rPr lang="cs-CZ" dirty="0"/>
              <a:t>z</a:t>
            </a:r>
            <a:r>
              <a:rPr lang="cs-CZ" dirty="0" smtClean="0"/>
              <a:t>ařazujeme tření, pomalé a dlouhé tahy;</a:t>
            </a:r>
          </a:p>
          <a:p>
            <a:r>
              <a:rPr lang="cs-CZ" dirty="0"/>
              <a:t>p</a:t>
            </a:r>
            <a:r>
              <a:rPr lang="cs-CZ" dirty="0" smtClean="0"/>
              <a:t>sychoterapie.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176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Přístrojová x manuální </a:t>
            </a:r>
            <a:r>
              <a:rPr lang="cs-CZ" dirty="0" err="1" smtClean="0"/>
              <a:t>lymfodrenáž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j</a:t>
            </a:r>
            <a:r>
              <a:rPr lang="cs-CZ" dirty="0" smtClean="0"/>
              <a:t>emná hmatová technika podporující odtok nadbytečné mízní tekutiny z tkání mízním řečištěm;</a:t>
            </a:r>
          </a:p>
          <a:p>
            <a:r>
              <a:rPr lang="cs-CZ" dirty="0"/>
              <a:t>m</a:t>
            </a:r>
            <a:r>
              <a:rPr lang="cs-CZ" dirty="0" smtClean="0"/>
              <a:t>írný tlak a pomalá frekvence speciálních hmatů;</a:t>
            </a:r>
          </a:p>
          <a:p>
            <a:r>
              <a:rPr lang="cs-CZ" dirty="0"/>
              <a:t>p</a:t>
            </a:r>
            <a:r>
              <a:rPr lang="cs-CZ" dirty="0" smtClean="0"/>
              <a:t>rovádí speciálně školený terapeut;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afukovací vícekomorové návleky propojené hadicí s možností volby různých programů;</a:t>
            </a:r>
          </a:p>
          <a:p>
            <a:r>
              <a:rPr lang="cs-CZ" dirty="0"/>
              <a:t>k</a:t>
            </a:r>
            <a:r>
              <a:rPr lang="cs-CZ" dirty="0" smtClean="0"/>
              <a:t>omory se vzájemně překrývají, postupně se plní vzduchem a naráz se vyprazdňují;</a:t>
            </a:r>
          </a:p>
          <a:p>
            <a:r>
              <a:rPr lang="cs-CZ" dirty="0" smtClean="0"/>
              <a:t>před přístrojovou </a:t>
            </a:r>
            <a:r>
              <a:rPr lang="cs-CZ" dirty="0" err="1" smtClean="0"/>
              <a:t>lymfodrenážÍ</a:t>
            </a:r>
            <a:r>
              <a:rPr lang="cs-CZ" dirty="0" smtClean="0"/>
              <a:t> je nezbytné MANUÁLNĚ UVOLNIT MÍZNÍ UZLINY!!!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4057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Lymfodrenáž</a:t>
            </a:r>
            <a:r>
              <a:rPr lang="cs-CZ" dirty="0" smtClean="0"/>
              <a:t> a její…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Indikace: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</a:t>
            </a:r>
            <a:r>
              <a:rPr lang="cs-CZ" dirty="0" smtClean="0"/>
              <a:t>rozené a získané postižení mízního systému;</a:t>
            </a:r>
          </a:p>
          <a:p>
            <a:r>
              <a:rPr lang="cs-CZ" dirty="0"/>
              <a:t>o</a:t>
            </a:r>
            <a:r>
              <a:rPr lang="cs-CZ" dirty="0" smtClean="0"/>
              <a:t>toky při chronické žilní nedostatečnosti;</a:t>
            </a:r>
          </a:p>
          <a:p>
            <a:r>
              <a:rPr lang="cs-CZ" dirty="0"/>
              <a:t>h</a:t>
            </a:r>
            <a:r>
              <a:rPr lang="cs-CZ" dirty="0" smtClean="0"/>
              <a:t>ojení bércového vředu žilního původu;</a:t>
            </a:r>
          </a:p>
          <a:p>
            <a:r>
              <a:rPr lang="cs-CZ" dirty="0"/>
              <a:t>o</a:t>
            </a:r>
            <a:r>
              <a:rPr lang="cs-CZ" dirty="0" smtClean="0"/>
              <a:t>toky pooperační a poúrazové???</a:t>
            </a:r>
          </a:p>
          <a:p>
            <a:r>
              <a:rPr lang="cs-CZ" dirty="0"/>
              <a:t>p</a:t>
            </a:r>
            <a:r>
              <a:rPr lang="cs-CZ" dirty="0" smtClean="0"/>
              <a:t>revence uzávěru hlubokého žilního systému před a po operaci;</a:t>
            </a:r>
          </a:p>
          <a:p>
            <a:r>
              <a:rPr lang="cs-CZ" dirty="0" err="1"/>
              <a:t>r</a:t>
            </a:r>
            <a:r>
              <a:rPr lang="cs-CZ" dirty="0" err="1" smtClean="0"/>
              <a:t>hb</a:t>
            </a:r>
            <a:r>
              <a:rPr lang="cs-CZ" dirty="0" smtClean="0"/>
              <a:t> u sportovců.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KI: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neléčené </a:t>
            </a:r>
            <a:r>
              <a:rPr lang="cs-CZ" dirty="0" err="1" smtClean="0"/>
              <a:t>onko</a:t>
            </a:r>
            <a:r>
              <a:rPr lang="cs-CZ" dirty="0" smtClean="0"/>
              <a:t> onemocnění;</a:t>
            </a:r>
          </a:p>
          <a:p>
            <a:r>
              <a:rPr lang="cs-CZ" dirty="0"/>
              <a:t>a</a:t>
            </a:r>
            <a:r>
              <a:rPr lang="cs-CZ" dirty="0" smtClean="0"/>
              <a:t>kutní bakteriální a virové onemocnění;</a:t>
            </a:r>
          </a:p>
          <a:p>
            <a:r>
              <a:rPr lang="cs-CZ" dirty="0"/>
              <a:t>o</a:t>
            </a:r>
            <a:r>
              <a:rPr lang="cs-CZ" dirty="0" smtClean="0"/>
              <a:t>toky způsobené nemocemi srdce, jater, ledvin, při srdečním selhávání;</a:t>
            </a:r>
          </a:p>
          <a:p>
            <a:r>
              <a:rPr lang="cs-CZ" dirty="0"/>
              <a:t>o</a:t>
            </a:r>
            <a:r>
              <a:rPr lang="cs-CZ" dirty="0" smtClean="0"/>
              <a:t>nemocnění žilního systému;</a:t>
            </a:r>
          </a:p>
          <a:p>
            <a:r>
              <a:rPr lang="cs-CZ" dirty="0"/>
              <a:t>o</a:t>
            </a:r>
            <a:r>
              <a:rPr lang="cs-CZ" dirty="0" smtClean="0"/>
              <a:t>nemocnění štítné žlázy.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73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typy masáží v masérských salonech: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asáž lávovými kameny;</a:t>
            </a:r>
          </a:p>
          <a:p>
            <a:r>
              <a:rPr lang="cs-CZ" dirty="0"/>
              <a:t>č</a:t>
            </a:r>
            <a:r>
              <a:rPr lang="cs-CZ" dirty="0" smtClean="0"/>
              <a:t>okoládová masáž;</a:t>
            </a:r>
          </a:p>
          <a:p>
            <a:r>
              <a:rPr lang="cs-CZ" dirty="0" err="1" smtClean="0"/>
              <a:t>Dornova</a:t>
            </a:r>
            <a:r>
              <a:rPr lang="cs-CZ" dirty="0" smtClean="0"/>
              <a:t> metoda a </a:t>
            </a:r>
            <a:r>
              <a:rPr lang="cs-CZ" dirty="0" err="1" smtClean="0"/>
              <a:t>Breussova</a:t>
            </a:r>
            <a:r>
              <a:rPr lang="cs-CZ" dirty="0" smtClean="0"/>
              <a:t> masáž;</a:t>
            </a:r>
          </a:p>
          <a:p>
            <a:r>
              <a:rPr lang="cs-CZ" dirty="0"/>
              <a:t>b</a:t>
            </a:r>
            <a:r>
              <a:rPr lang="cs-CZ" dirty="0" smtClean="0"/>
              <a:t>aňkování;</a:t>
            </a:r>
          </a:p>
          <a:p>
            <a:r>
              <a:rPr lang="cs-CZ" dirty="0"/>
              <a:t>m</a:t>
            </a:r>
            <a:r>
              <a:rPr lang="cs-CZ" dirty="0" smtClean="0"/>
              <a:t>asáž mušlemi;</a:t>
            </a:r>
          </a:p>
          <a:p>
            <a:r>
              <a:rPr lang="cs-CZ" dirty="0"/>
              <a:t>m</a:t>
            </a:r>
            <a:r>
              <a:rPr lang="cs-CZ" dirty="0" smtClean="0"/>
              <a:t>asáž banánovými slupkami;</a:t>
            </a:r>
          </a:p>
          <a:p>
            <a:r>
              <a:rPr lang="cs-CZ" dirty="0"/>
              <a:t>m</a:t>
            </a:r>
            <a:r>
              <a:rPr lang="cs-CZ" dirty="0" smtClean="0"/>
              <a:t>edová masáž;</a:t>
            </a:r>
          </a:p>
          <a:p>
            <a:r>
              <a:rPr lang="cs-CZ" dirty="0"/>
              <a:t>m</a:t>
            </a:r>
            <a:r>
              <a:rPr lang="cs-CZ" dirty="0" smtClean="0"/>
              <a:t>asáž zlatem;</a:t>
            </a:r>
          </a:p>
          <a:p>
            <a:r>
              <a:rPr lang="cs-CZ" dirty="0"/>
              <a:t>a</a:t>
            </a:r>
            <a:r>
              <a:rPr lang="cs-CZ" dirty="0" smtClean="0"/>
              <a:t>kupresura,…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6671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053687"/>
          </a:xfrm>
        </p:spPr>
        <p:txBody>
          <a:bodyPr/>
          <a:lstStyle/>
          <a:p>
            <a:r>
              <a:rPr lang="cs-CZ" dirty="0"/>
              <a:t>http://is.muni.cz/do/1499/el/estud/fsps/ps09/masaz/web/pages/sportovni-masaz.html</a:t>
            </a:r>
          </a:p>
          <a:p>
            <a:r>
              <a:rPr lang="cs-CZ" dirty="0"/>
              <a:t>Žaloudek, K.: </a:t>
            </a:r>
            <a:r>
              <a:rPr lang="cs-CZ" i="1" dirty="0"/>
              <a:t>Masáž. </a:t>
            </a:r>
            <a:r>
              <a:rPr lang="cs-CZ" dirty="0"/>
              <a:t>Praha: Avicenum, 1975. 2.vyd., 248 s</a:t>
            </a:r>
            <a:r>
              <a:rPr lang="cs-CZ" dirty="0" smtClean="0"/>
              <a:t>.</a:t>
            </a:r>
          </a:p>
          <a:p>
            <a:r>
              <a:rPr lang="cs-CZ" dirty="0" smtClean="0"/>
              <a:t>Informovaný souhlas pacienta s výkonem manuální a přístrojové </a:t>
            </a:r>
            <a:r>
              <a:rPr lang="cs-CZ" dirty="0" err="1" smtClean="0"/>
              <a:t>lymfodrenáže</a:t>
            </a:r>
            <a:r>
              <a:rPr lang="cs-CZ" dirty="0" smtClean="0"/>
              <a:t>, FN Ostrava.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886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692696"/>
            <a:ext cx="7124700" cy="525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908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800" dirty="0" smtClean="0"/>
              <a:t>Dagmar </a:t>
            </a:r>
            <a:r>
              <a:rPr lang="cs-CZ" sz="2800" dirty="0" smtClean="0"/>
              <a:t>Králová</a:t>
            </a:r>
            <a:endParaRPr lang="cs-CZ" sz="28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27.9.2011                                                                  </a:t>
            </a:r>
            <a:r>
              <a:rPr lang="cs-CZ" dirty="0" err="1" smtClean="0"/>
              <a:t>FSpS</a:t>
            </a:r>
            <a:r>
              <a:rPr lang="cs-CZ" dirty="0" smtClean="0"/>
              <a:t> MU,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72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Definice.</a:t>
            </a:r>
          </a:p>
          <a:p>
            <a:r>
              <a:rPr lang="cs-CZ" dirty="0" smtClean="0"/>
              <a:t>Dělení hmatů.</a:t>
            </a:r>
          </a:p>
          <a:p>
            <a:r>
              <a:rPr lang="cs-CZ" dirty="0" smtClean="0"/>
              <a:t>Charakteristika jednotlivých skupin hmatů.</a:t>
            </a:r>
          </a:p>
          <a:p>
            <a:r>
              <a:rPr lang="cs-CZ" dirty="0" smtClean="0"/>
              <a:t>Základní pravidla při sportovní masáži.</a:t>
            </a:r>
          </a:p>
          <a:p>
            <a:r>
              <a:rPr lang="cs-CZ" dirty="0" smtClean="0"/>
              <a:t>Typy sportovní masáže a jejich charakteristika.</a:t>
            </a:r>
          </a:p>
          <a:p>
            <a:r>
              <a:rPr lang="cs-CZ" dirty="0" smtClean="0"/>
              <a:t>Dělení masáží dle psychického efektu. </a:t>
            </a:r>
          </a:p>
          <a:p>
            <a:r>
              <a:rPr lang="cs-CZ" dirty="0" smtClean="0"/>
              <a:t>Přístrojová a manuální </a:t>
            </a:r>
            <a:r>
              <a:rPr lang="cs-CZ" dirty="0" err="1" smtClean="0"/>
              <a:t>lymfodrenáž</a:t>
            </a:r>
            <a:r>
              <a:rPr lang="cs-CZ" dirty="0" smtClean="0"/>
              <a:t>.</a:t>
            </a:r>
          </a:p>
          <a:p>
            <a:r>
              <a:rPr lang="cs-CZ" dirty="0" smtClean="0"/>
              <a:t>Ostatní typy masáží.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9124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sportovní masáže…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… </a:t>
            </a:r>
            <a:r>
              <a:rPr lang="cs-CZ" sz="2400" dirty="0"/>
              <a:t>je </a:t>
            </a:r>
            <a:r>
              <a:rPr lang="cs-CZ" sz="2400" dirty="0" smtClean="0"/>
              <a:t>to klasická </a:t>
            </a:r>
            <a:r>
              <a:rPr lang="cs-CZ" sz="2400" dirty="0"/>
              <a:t>masáž aplikovaná ve sportu na základě pocitů osvěžení a místního zotavení unavených skupin svalových s následným zlepšením až uvolněním pohybů (Žaloudek).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700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hmatů: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algn="just">
              <a:lnSpc>
                <a:spcPct val="90000"/>
              </a:lnSpc>
              <a:spcAft>
                <a:spcPts val="300"/>
              </a:spcAft>
              <a:buFontTx/>
              <a:buNone/>
            </a:pPr>
            <a:r>
              <a:rPr lang="cs-CZ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Hnětací:</a:t>
            </a:r>
          </a:p>
          <a:p>
            <a:pPr lvl="1" algn="just">
              <a:lnSpc>
                <a:spcPct val="90000"/>
              </a:lnSpc>
              <a:spcAft>
                <a:spcPts val="300"/>
              </a:spcAft>
            </a:pPr>
            <a:r>
              <a:rPr lang="cs-CZ" sz="2400" dirty="0"/>
              <a:t>tření;</a:t>
            </a:r>
          </a:p>
          <a:p>
            <a:pPr lvl="1" algn="just">
              <a:lnSpc>
                <a:spcPct val="90000"/>
              </a:lnSpc>
              <a:spcAft>
                <a:spcPts val="300"/>
              </a:spcAft>
            </a:pPr>
            <a:r>
              <a:rPr lang="cs-CZ" sz="2400" dirty="0"/>
              <a:t>roztírání, vytírání;</a:t>
            </a:r>
          </a:p>
          <a:p>
            <a:pPr lvl="1" algn="just">
              <a:lnSpc>
                <a:spcPct val="90000"/>
              </a:lnSpc>
              <a:spcAft>
                <a:spcPts val="300"/>
              </a:spcAft>
            </a:pPr>
            <a:r>
              <a:rPr lang="cs-CZ" sz="2400" dirty="0"/>
              <a:t>hnětení.</a:t>
            </a:r>
          </a:p>
          <a:p>
            <a:pPr lvl="1" algn="just">
              <a:lnSpc>
                <a:spcPct val="90000"/>
              </a:lnSpc>
              <a:spcAft>
                <a:spcPts val="300"/>
              </a:spcAft>
              <a:buFontTx/>
              <a:buNone/>
            </a:pPr>
            <a:endParaRPr lang="cs-CZ" sz="2400" dirty="0"/>
          </a:p>
          <a:p>
            <a:pPr lvl="1" algn="just">
              <a:lnSpc>
                <a:spcPct val="90000"/>
              </a:lnSpc>
              <a:spcAft>
                <a:spcPts val="300"/>
              </a:spcAft>
              <a:buFontTx/>
              <a:buNone/>
            </a:pPr>
            <a:r>
              <a:rPr lang="cs-CZ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Nárazové:</a:t>
            </a:r>
          </a:p>
          <a:p>
            <a:pPr lvl="1" algn="just">
              <a:lnSpc>
                <a:spcPct val="90000"/>
              </a:lnSpc>
              <a:spcAft>
                <a:spcPts val="300"/>
              </a:spcAft>
            </a:pPr>
            <a:r>
              <a:rPr lang="cs-CZ" sz="2400" dirty="0"/>
              <a:t>tepání;</a:t>
            </a:r>
          </a:p>
          <a:p>
            <a:pPr lvl="1" algn="just">
              <a:lnSpc>
                <a:spcPct val="90000"/>
              </a:lnSpc>
              <a:spcAft>
                <a:spcPts val="300"/>
              </a:spcAft>
            </a:pPr>
            <a:r>
              <a:rPr lang="cs-CZ" sz="2400" dirty="0"/>
              <a:t>chvění.</a:t>
            </a:r>
          </a:p>
          <a:p>
            <a:pPr lvl="1" algn="just">
              <a:lnSpc>
                <a:spcPct val="90000"/>
              </a:lnSpc>
              <a:spcAft>
                <a:spcPts val="300"/>
              </a:spcAft>
              <a:buFontTx/>
              <a:buNone/>
            </a:pPr>
            <a:endParaRPr lang="cs-CZ" sz="2400" dirty="0"/>
          </a:p>
          <a:p>
            <a:pPr lvl="1" algn="just">
              <a:lnSpc>
                <a:spcPct val="90000"/>
              </a:lnSpc>
              <a:spcAft>
                <a:spcPts val="300"/>
              </a:spcAft>
              <a:buFontTx/>
              <a:buNone/>
            </a:pPr>
            <a:r>
              <a:rPr lang="cs-CZ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Pohyby v </a:t>
            </a:r>
            <a:r>
              <a:rPr lang="cs-CZ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kloubech </a:t>
            </a:r>
            <a:r>
              <a:rPr lang="cs-CZ" sz="2400" dirty="0" smtClean="0"/>
              <a:t>(výjimečně aktivní – automasáž, pasivní v 1 i více kloubech uvolněné končetiny dle fyziologických možností postupně se zvyšujícím tlakem)</a:t>
            </a:r>
            <a:r>
              <a:rPr lang="cs-CZ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  <a:endParaRPr lang="cs-CZ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985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tření: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</a:t>
            </a:r>
            <a:r>
              <a:rPr lang="cs-CZ" dirty="0" smtClean="0"/>
              <a:t>vodní a závěrečná skupina hmatů (závěrečná následuje po chvění);</a:t>
            </a:r>
          </a:p>
          <a:p>
            <a:r>
              <a:rPr lang="cs-CZ" dirty="0"/>
              <a:t>s</a:t>
            </a:r>
            <a:r>
              <a:rPr lang="cs-CZ" dirty="0" smtClean="0"/>
              <a:t>louží k nastartování krevního a lymfatického oběhu a rozetření masážního média;</a:t>
            </a:r>
            <a:endParaRPr lang="cs-CZ" dirty="0"/>
          </a:p>
          <a:p>
            <a:r>
              <a:rPr lang="cs-CZ" dirty="0" smtClean="0"/>
              <a:t>provádí </a:t>
            </a:r>
            <a:r>
              <a:rPr lang="cs-CZ" dirty="0"/>
              <a:t>se na velkých plochách, mírným </a:t>
            </a:r>
            <a:r>
              <a:rPr lang="cs-CZ" dirty="0" smtClean="0"/>
              <a:t>tlakem, celou </a:t>
            </a:r>
            <a:r>
              <a:rPr lang="cs-CZ" dirty="0"/>
              <a:t>plochou dlaně, při tahu zpět může být použito bříšek roztažených prstů („klikatě</a:t>
            </a:r>
            <a:r>
              <a:rPr lang="cs-CZ" dirty="0" smtClean="0"/>
              <a:t>“);</a:t>
            </a:r>
          </a:p>
          <a:p>
            <a:r>
              <a:rPr lang="cs-CZ" dirty="0" smtClean="0"/>
              <a:t>nejčastěji </a:t>
            </a:r>
            <a:r>
              <a:rPr lang="cs-CZ" dirty="0"/>
              <a:t>se provádí „přes ruku“ nebo „obtahováním</a:t>
            </a:r>
            <a:r>
              <a:rPr lang="cs-CZ" dirty="0" smtClean="0"/>
              <a:t>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537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roztírání a vytírání: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určeno především ke zpracování plochých svalů trupu a měkké plochy kloubů a jejich </a:t>
            </a:r>
            <a:r>
              <a:rPr lang="cs-CZ" dirty="0" smtClean="0"/>
              <a:t>okolí;</a:t>
            </a:r>
          </a:p>
          <a:p>
            <a:r>
              <a:rPr lang="cs-CZ" dirty="0" smtClean="0"/>
              <a:t>ve </a:t>
            </a:r>
            <a:r>
              <a:rPr lang="cs-CZ" dirty="0"/>
              <a:t>srovnání se třením se provádí na menší ploše a značně větším </a:t>
            </a:r>
            <a:r>
              <a:rPr lang="cs-CZ" dirty="0" smtClean="0"/>
              <a:t>tlakem </a:t>
            </a:r>
            <a:r>
              <a:rPr lang="cs-CZ" b="1" i="1" dirty="0" smtClean="0"/>
              <a:t>částí dlaně</a:t>
            </a:r>
            <a:r>
              <a:rPr lang="cs-CZ" dirty="0" smtClean="0"/>
              <a:t>, </a:t>
            </a:r>
            <a:r>
              <a:rPr lang="cs-CZ" b="1" i="1" dirty="0" smtClean="0"/>
              <a:t>špetkou</a:t>
            </a:r>
            <a:r>
              <a:rPr lang="cs-CZ" dirty="0" smtClean="0"/>
              <a:t>, </a:t>
            </a:r>
            <a:r>
              <a:rPr lang="cs-CZ" b="1" i="1" dirty="0" smtClean="0"/>
              <a:t>palcem</a:t>
            </a:r>
            <a:r>
              <a:rPr lang="cs-CZ" dirty="0"/>
              <a:t> </a:t>
            </a:r>
            <a:r>
              <a:rPr lang="cs-CZ" dirty="0" smtClean="0"/>
              <a:t>;</a:t>
            </a:r>
          </a:p>
          <a:p>
            <a:pPr lvl="0"/>
            <a:r>
              <a:rPr lang="cs-CZ" dirty="0"/>
              <a:t>n</a:t>
            </a:r>
            <a:r>
              <a:rPr lang="cs-CZ" dirty="0" smtClean="0"/>
              <a:t>a </a:t>
            </a:r>
            <a:r>
              <a:rPr lang="cs-CZ" dirty="0"/>
              <a:t>svalech se provádí roztírání u svalů plochých (trupu), které nelze zpracovat hnětením, </a:t>
            </a:r>
            <a:r>
              <a:rPr lang="cs-CZ" b="1" i="1" dirty="0" smtClean="0"/>
              <a:t>částí dlaně</a:t>
            </a:r>
            <a:r>
              <a:rPr lang="cs-CZ" dirty="0" smtClean="0"/>
              <a:t>, </a:t>
            </a:r>
            <a:r>
              <a:rPr lang="cs-CZ" b="1" i="1" dirty="0" smtClean="0"/>
              <a:t>čtyřmi prsty, osmi prsty;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z</a:t>
            </a:r>
            <a:r>
              <a:rPr lang="cs-CZ" dirty="0" smtClean="0"/>
              <a:t>vláštní </a:t>
            </a:r>
            <a:r>
              <a:rPr lang="cs-CZ" dirty="0"/>
              <a:t>variantou je roztírání hřbetem pěsti na vzpřimovačích trupu </a:t>
            </a:r>
            <a:r>
              <a:rPr lang="cs-CZ" b="1" i="1" dirty="0" smtClean="0"/>
              <a:t>žehličkou</a:t>
            </a:r>
            <a:r>
              <a:rPr lang="cs-CZ" dirty="0" smtClean="0"/>
              <a:t>;</a:t>
            </a:r>
          </a:p>
          <a:p>
            <a:r>
              <a:rPr lang="cs-CZ" dirty="0"/>
              <a:t>ú</a:t>
            </a:r>
            <a:r>
              <a:rPr lang="cs-CZ" dirty="0" smtClean="0"/>
              <a:t>činky této skupiny jsou shodné s hnětením.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0891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hnětení: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jedná se o </a:t>
            </a:r>
            <a:r>
              <a:rPr lang="cs-CZ" dirty="0" smtClean="0"/>
              <a:t>skupinu hmatů určenou </a:t>
            </a:r>
            <a:r>
              <a:rPr lang="cs-CZ" dirty="0"/>
              <a:t>k důkladnému zpracování svalů především na </a:t>
            </a:r>
            <a:r>
              <a:rPr lang="cs-CZ" dirty="0" smtClean="0"/>
              <a:t>končetinách</a:t>
            </a:r>
            <a:r>
              <a:rPr lang="cs-CZ" dirty="0"/>
              <a:t> </a:t>
            </a:r>
            <a:r>
              <a:rPr lang="cs-CZ" dirty="0" smtClean="0"/>
              <a:t>(urychlení odplavení laktátu a dalších látek vzniklých při zátěži ve svalu); </a:t>
            </a:r>
          </a:p>
          <a:p>
            <a:r>
              <a:rPr lang="cs-CZ" dirty="0"/>
              <a:t>p</a:t>
            </a:r>
            <a:r>
              <a:rPr lang="cs-CZ" dirty="0" smtClean="0"/>
              <a:t>rovádí se </a:t>
            </a:r>
            <a:r>
              <a:rPr lang="cs-CZ" b="1" i="1" dirty="0" smtClean="0"/>
              <a:t>uchopováním </a:t>
            </a:r>
            <a:r>
              <a:rPr lang="cs-CZ" b="1" i="1" dirty="0"/>
              <a:t>a </a:t>
            </a:r>
            <a:r>
              <a:rPr lang="cs-CZ" b="1" i="1" dirty="0" smtClean="0"/>
              <a:t>odtahováním</a:t>
            </a:r>
            <a:r>
              <a:rPr lang="cs-CZ" dirty="0" smtClean="0"/>
              <a:t>, </a:t>
            </a:r>
            <a:r>
              <a:rPr lang="cs-CZ" b="1" i="1" dirty="0" smtClean="0"/>
              <a:t>vlnovitým hnětením</a:t>
            </a:r>
            <a:r>
              <a:rPr lang="cs-CZ" dirty="0" smtClean="0"/>
              <a:t>, </a:t>
            </a:r>
            <a:r>
              <a:rPr lang="cs-CZ" b="1" i="1" dirty="0" smtClean="0"/>
              <a:t>finským </a:t>
            </a:r>
            <a:r>
              <a:rPr lang="cs-CZ" b="1" i="1" dirty="0"/>
              <a:t>hnětením A+B</a:t>
            </a:r>
            <a:r>
              <a:rPr lang="cs-CZ" dirty="0"/>
              <a:t> </a:t>
            </a:r>
            <a:r>
              <a:rPr lang="cs-CZ" dirty="0" smtClean="0"/>
              <a:t>(</a:t>
            </a:r>
            <a:r>
              <a:rPr lang="cs-CZ" dirty="0"/>
              <a:t>A – bříška prstů provádí klikatý tah „slalom“, B – spirálku</a:t>
            </a:r>
            <a:r>
              <a:rPr lang="cs-CZ" dirty="0" smtClean="0"/>
              <a:t>);</a:t>
            </a:r>
            <a:endParaRPr lang="cs-CZ" dirty="0"/>
          </a:p>
          <a:p>
            <a:r>
              <a:rPr lang="cs-CZ" dirty="0"/>
              <a:t>d</a:t>
            </a:r>
            <a:r>
              <a:rPr lang="cs-CZ" dirty="0" smtClean="0"/>
              <a:t>o </a:t>
            </a:r>
            <a:r>
              <a:rPr lang="cs-CZ" dirty="0"/>
              <a:t>hnětení patří též </a:t>
            </a:r>
            <a:r>
              <a:rPr lang="cs-CZ" b="1" i="1" dirty="0"/>
              <a:t>pomalé válení</a:t>
            </a:r>
            <a:r>
              <a:rPr lang="cs-CZ" dirty="0"/>
              <a:t> kolem podélné osy svalů končetin pod silnějším tlakem dlaní prsty směřují od sebe a </a:t>
            </a:r>
            <a:r>
              <a:rPr lang="cs-CZ" b="1" i="1" dirty="0"/>
              <a:t>promačkávání</a:t>
            </a:r>
            <a:r>
              <a:rPr lang="cs-CZ" dirty="0"/>
              <a:t> pěstí (u hýžďových svalů).</a:t>
            </a:r>
          </a:p>
        </p:txBody>
      </p:sp>
    </p:spTree>
    <p:extLst>
      <p:ext uri="{BB962C8B-B14F-4D97-AF65-F5344CB8AC3E}">
        <p14:creationId xmlns:p14="http://schemas.microsoft.com/office/powerpoint/2010/main" val="2589306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tepání: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patří sem údery různě uzpůsobené ruky na masírovanou krajinu. </a:t>
            </a:r>
          </a:p>
          <a:p>
            <a:r>
              <a:rPr lang="cs-CZ" dirty="0"/>
              <a:t>p</a:t>
            </a:r>
            <a:r>
              <a:rPr lang="cs-CZ" dirty="0" smtClean="0"/>
              <a:t>ovrchně </a:t>
            </a:r>
            <a:r>
              <a:rPr lang="cs-CZ" dirty="0"/>
              <a:t>účinkující varianty </a:t>
            </a:r>
            <a:r>
              <a:rPr lang="cs-CZ" dirty="0" smtClean="0"/>
              <a:t>tepání: </a:t>
            </a:r>
            <a:r>
              <a:rPr lang="cs-CZ" b="1" i="1" dirty="0" smtClean="0"/>
              <a:t>tleskání</a:t>
            </a:r>
            <a:r>
              <a:rPr lang="cs-CZ" dirty="0" smtClean="0"/>
              <a:t>, </a:t>
            </a:r>
            <a:r>
              <a:rPr lang="cs-CZ" b="1" i="1" dirty="0" smtClean="0"/>
              <a:t>pleskání</a:t>
            </a:r>
            <a:r>
              <a:rPr lang="cs-CZ" dirty="0" smtClean="0"/>
              <a:t>, </a:t>
            </a:r>
            <a:r>
              <a:rPr lang="cs-CZ" b="1" i="1" dirty="0" smtClean="0"/>
              <a:t>smetání</a:t>
            </a:r>
            <a:r>
              <a:rPr lang="cs-CZ" dirty="0"/>
              <a:t>;</a:t>
            </a:r>
          </a:p>
          <a:p>
            <a:r>
              <a:rPr lang="cs-CZ" dirty="0"/>
              <a:t>d</a:t>
            </a:r>
            <a:r>
              <a:rPr lang="cs-CZ" dirty="0" smtClean="0"/>
              <a:t>o </a:t>
            </a:r>
            <a:r>
              <a:rPr lang="cs-CZ" dirty="0"/>
              <a:t>hloubky účinkující varianty </a:t>
            </a:r>
            <a:r>
              <a:rPr lang="cs-CZ" dirty="0" smtClean="0"/>
              <a:t>tepání: </a:t>
            </a:r>
            <a:r>
              <a:rPr lang="cs-CZ" b="1" i="1" dirty="0" smtClean="0"/>
              <a:t>vějířovité tepání, sekání</a:t>
            </a:r>
            <a:r>
              <a:rPr lang="cs-CZ" dirty="0" smtClean="0"/>
              <a:t>, </a:t>
            </a:r>
            <a:r>
              <a:rPr lang="cs-CZ" b="1" i="1" dirty="0" smtClean="0"/>
              <a:t>pěstí</a:t>
            </a:r>
            <a:r>
              <a:rPr lang="cs-CZ" dirty="0" smtClean="0"/>
              <a:t>;</a:t>
            </a:r>
          </a:p>
          <a:p>
            <a:r>
              <a:rPr lang="cs-CZ" dirty="0"/>
              <a:t>s</a:t>
            </a:r>
            <a:r>
              <a:rPr lang="cs-CZ" dirty="0" smtClean="0"/>
              <a:t>louží k nastartování krevního oběhu a z psychického hlediska k nabuzení organizmu.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286933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ilk">
      <a:dk1>
        <a:srgbClr val="000000"/>
      </a:dk1>
      <a:lt1>
        <a:srgbClr val="FFFFFF"/>
      </a:lt1>
      <a:dk2>
        <a:srgbClr val="043988"/>
      </a:dk2>
      <a:lt2>
        <a:srgbClr val="92C2EB"/>
      </a:lt2>
      <a:accent1>
        <a:srgbClr val="836AAE"/>
      </a:accent1>
      <a:accent2>
        <a:srgbClr val="5DA577"/>
      </a:accent2>
      <a:accent3>
        <a:srgbClr val="678EB9"/>
      </a:accent3>
      <a:accent4>
        <a:srgbClr val="F7A611"/>
      </a:accent4>
      <a:accent5>
        <a:srgbClr val="A1AB38"/>
      </a:accent5>
      <a:accent6>
        <a:srgbClr val="C17790"/>
      </a:accent6>
      <a:hlink>
        <a:srgbClr val="DA5723"/>
      </a:hlink>
      <a:folHlink>
        <a:srgbClr val="226CA5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TC101972873[[fn=Léto]]</Template>
  <TotalTime>230</TotalTime>
  <Words>750</Words>
  <Application>Microsoft Office PowerPoint</Application>
  <PresentationFormat>Předvádění na obrazovce (4:3)</PresentationFormat>
  <Paragraphs>121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Summer</vt:lpstr>
      <vt:lpstr>Teorie sportovní masáže </vt:lpstr>
      <vt:lpstr>Dagmar Králová</vt:lpstr>
      <vt:lpstr>Osnova:</vt:lpstr>
      <vt:lpstr>Definice sportovní masáže…</vt:lpstr>
      <vt:lpstr>Rozdělení hmatů:</vt:lpstr>
      <vt:lpstr>Charakteristika tření:</vt:lpstr>
      <vt:lpstr>Charakteristika roztírání a vytírání:</vt:lpstr>
      <vt:lpstr>Charakteristika hnětení:</vt:lpstr>
      <vt:lpstr>Charakteristika tepání:</vt:lpstr>
      <vt:lpstr>Charakteristika chvění:</vt:lpstr>
      <vt:lpstr>Základní pravidla úvahy při sportovní masáži:</vt:lpstr>
      <vt:lpstr>Typy sportovní masáže:</vt:lpstr>
      <vt:lpstr>Typy sportovní masáže:</vt:lpstr>
      <vt:lpstr>Dělení dle ovlivnění psychiky:</vt:lpstr>
      <vt:lpstr>Přístrojová x manuální lymfodrenáž</vt:lpstr>
      <vt:lpstr>Lymfodrenáž a její…</vt:lpstr>
      <vt:lpstr>Ostatní typy masáží v masérských salonech:</vt:lpstr>
      <vt:lpstr>Literatura: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sportovní masáže </dc:title>
  <dc:creator>Uživatel</dc:creator>
  <cp:lastModifiedBy>Uživatel</cp:lastModifiedBy>
  <cp:revision>41</cp:revision>
  <dcterms:created xsi:type="dcterms:W3CDTF">2011-09-23T18:20:28Z</dcterms:created>
  <dcterms:modified xsi:type="dcterms:W3CDTF">2011-10-29T11:55:05Z</dcterms:modified>
</cp:coreProperties>
</file>