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8" r:id="rId9"/>
    <p:sldId id="262" r:id="rId10"/>
    <p:sldId id="263" r:id="rId11"/>
    <p:sldId id="264" r:id="rId12"/>
    <p:sldId id="269" r:id="rId13"/>
    <p:sldId id="270" r:id="rId14"/>
    <p:sldId id="266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7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9B866-CC90-470A-91FC-08A3263122A8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488EC-A384-4E1B-93E8-3D378D4481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D3551-1FFA-4046-A294-0958F783F6C1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A23A1-4E7A-4A80-8192-66C03EF303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3218-6EC1-4F96-B159-0F50B013DE34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2AD82-53ED-4596-A1E1-56DD997713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FC69E-200A-4E15-9656-EE3F5C4A4CFF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BC208-926E-4732-9F46-E9A9E1F67D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0F7D4-B1CE-4242-9061-5DDB78B5EC58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66EA0-2E9E-45E4-81E3-BE48FE9D17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16816-40D7-485A-B488-5FD89DE9E8CF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5FB36-E32B-4E9F-AF79-1157F22917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48DBA-EE92-49EC-AEB2-142663F12C7C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B7AD5-85A6-43E2-A88F-F3EB298947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78867-A318-4649-8A38-F3D46FA61555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CDE13-5CCF-4434-910D-2B17A34FA9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23DF1-CD89-4EFA-965C-6C8AC6AB69AC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2C152-DA1D-49F2-84D1-E07D905B6A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D4AE7-5E9A-46AA-9C85-736E34DA0FF1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F2C73-C3F5-47AF-8DDD-17422B7D2B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4718050" y="993775"/>
            <a:ext cx="1847850" cy="1530350"/>
            <a:chOff x="4718762" y="993075"/>
            <a:chExt cx="1847138" cy="1530439"/>
          </a:xfrm>
        </p:grpSpPr>
        <p:sp>
          <p:nvSpPr>
            <p:cNvPr id="6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/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2F863-AAA2-427D-BF8D-C0E143E6B36C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885D3-C9E9-4F07-A78B-411A18ED3A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34"/>
          <p:cNvGrpSpPr>
            <a:grpSpLocks/>
          </p:cNvGrpSpPr>
          <p:nvPr/>
        </p:nvGrpSpPr>
        <p:grpSpPr bwMode="auto">
          <a:xfrm>
            <a:off x="0" y="0"/>
            <a:ext cx="9251950" cy="6858000"/>
            <a:chOff x="-9" y="-16"/>
            <a:chExt cx="9252346" cy="6858038"/>
          </a:xfrm>
        </p:grpSpPr>
        <p:grpSp>
          <p:nvGrpSpPr>
            <p:cNvPr id="1032" name="Group 638"/>
            <p:cNvGrpSpPr>
              <a:grpSpLocks/>
            </p:cNvGrpSpPr>
            <p:nvPr/>
          </p:nvGrpSpPr>
          <p:grpSpPr bwMode="auto"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1033" name="Group 669"/>
            <p:cNvGrpSpPr>
              <a:grpSpLocks/>
            </p:cNvGrpSpPr>
            <p:nvPr/>
          </p:nvGrpSpPr>
          <p:grpSpPr bwMode="auto"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318" y="3703642"/>
                <a:ext cx="1588" cy="15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1034" name="Group 715"/>
            <p:cNvGrpSpPr>
              <a:grpSpLocks/>
            </p:cNvGrpSpPr>
            <p:nvPr/>
          </p:nvGrpSpPr>
          <p:grpSpPr bwMode="auto"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009650" y="676275"/>
            <a:ext cx="71247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09650" y="1806575"/>
            <a:ext cx="7124700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13" y="59515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777CC9C-E33F-459D-AB98-2B36AB66F232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100" y="5951538"/>
            <a:ext cx="52562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088" y="5951538"/>
            <a:ext cx="60801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BDF9B3-F035-42E8-ACFC-5B5D7CD376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4" r:id="rId9"/>
    <p:sldLayoutId id="2147483682" r:id="rId10"/>
    <p:sldLayoutId id="2147483683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404040"/>
          </a:solidFill>
          <a:latin typeface="+mj-lt"/>
          <a:ea typeface="Trebuchet MS" pitchFamily="34" charset="0"/>
          <a:cs typeface="Trebuchet M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1009650" y="3306763"/>
            <a:ext cx="7116763" cy="1470025"/>
          </a:xfrm>
        </p:spPr>
        <p:txBody>
          <a:bodyPr/>
          <a:lstStyle/>
          <a:p>
            <a:pPr eaLnBrk="1" hangingPunct="1"/>
            <a:r>
              <a:rPr lang="cs-CZ" sz="3600" smtClean="0">
                <a:cs typeface="Trebuchet MS" pitchFamily="34" charset="0"/>
              </a:rPr>
              <a:t>Elektrogymnastika a využití feedbacku pro terapii</a:t>
            </a: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1009650" y="4776788"/>
            <a:ext cx="7116763" cy="862012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rgbClr val="404040"/>
                </a:solidFill>
              </a:rPr>
              <a:t>Fyzikální terapie IV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cs typeface="Trebuchet MS" pitchFamily="34" charset="0"/>
              </a:rPr>
              <a:t>Způsoby cvičení: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>
          <a:xfrm>
            <a:off x="971550" y="2420938"/>
            <a:ext cx="7124700" cy="4052887"/>
          </a:xfrm>
        </p:spPr>
        <p:txBody>
          <a:bodyPr/>
          <a:lstStyle/>
          <a:p>
            <a:pPr eaLnBrk="1" hangingPunct="1"/>
            <a:r>
              <a:rPr lang="cs-CZ" smtClean="0"/>
              <a:t>Bez stimulace</a:t>
            </a:r>
          </a:p>
          <a:p>
            <a:pPr eaLnBrk="1" hangingPunct="1"/>
            <a:r>
              <a:rPr lang="cs-CZ" smtClean="0"/>
              <a:t>S ES či EG nad prahovou křivkou – pro fázické svaly především (po kontrakci zesílení na 1-5 s)</a:t>
            </a:r>
          </a:p>
          <a:p>
            <a:pPr eaLnBrk="1" hangingPunct="1"/>
            <a:r>
              <a:rPr lang="cs-CZ" smtClean="0"/>
              <a:t>S ES či EG pod prahovou křivkou - pro posturální svaly především</a:t>
            </a:r>
          </a:p>
          <a:p>
            <a:pPr eaLnBrk="1" hangingPunct="1"/>
            <a:r>
              <a:rPr lang="cs-CZ" smtClean="0"/>
              <a:t>Kopírování křivky – jemná motorika (etáž kortikální -??)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  <p:pic>
        <p:nvPicPr>
          <p:cNvPr id="22531" name="Picture 4" descr="image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692150"/>
            <a:ext cx="3857625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cs typeface="Trebuchet MS" pitchFamily="34" charset="0"/>
              </a:rPr>
              <a:t>Způsoby cvičení: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Práce (F1-5s,P10-20s)/odpočinek(2-3x delší než kontrakce)</a:t>
            </a:r>
          </a:p>
          <a:p>
            <a:pPr eaLnBrk="1" hangingPunct="1"/>
            <a:r>
              <a:rPr lang="cs-CZ" smtClean="0"/>
              <a:t>Kontinuální režim – pacient volí sám</a:t>
            </a:r>
          </a:p>
          <a:p>
            <a:pPr eaLnBrk="1" hangingPunct="1"/>
            <a:r>
              <a:rPr lang="cs-CZ" smtClean="0"/>
              <a:t>Kopírování křivky –nácvik i funkce po předchozím tréninku kontrakce agonisty i antagonisty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Arial" charset="0"/>
                <a:cs typeface="Trebuchet MS" pitchFamily="34" charset="0"/>
              </a:rPr>
              <a:t>FES pro pacienty po CMP: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http://www.youtube.com/watch?v=4HazUyV0Xc8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300" smtClean="0">
                <a:latin typeface="Arial" charset="0"/>
                <a:cs typeface="Trebuchet MS" pitchFamily="34" charset="0"/>
              </a:rPr>
              <a:t>Varianta použití NMES</a:t>
            </a:r>
            <a:r>
              <a:rPr lang="cs-CZ" sz="3300" smtClean="0">
                <a:cs typeface="Trebuchet MS" pitchFamily="34" charset="0"/>
              </a:rPr>
              <a:t>: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ZDROJ: HTTP://WWW.YOUTUBE.COM/WATCH?V=RZYZUABSNXO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cs typeface="Trebuchet MS" pitchFamily="34" charset="0"/>
              </a:rPr>
              <a:t>Literatura:</a:t>
            </a:r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eaLnBrk="1" hangingPunct="1">
              <a:spcAft>
                <a:spcPct val="0"/>
              </a:spcAft>
              <a:buClr>
                <a:srgbClr val="F489CF"/>
              </a:buClr>
              <a:buFont typeface="Arial" charset="0"/>
              <a:buChar char="•"/>
            </a:pPr>
            <a:r>
              <a:rPr lang="cs-CZ" smtClean="0"/>
              <a:t>Poděbradský, J. – Poděbradská, R. </a:t>
            </a:r>
            <a:r>
              <a:rPr lang="cs-CZ" i="1" smtClean="0"/>
              <a:t>Fyzikální terapie. Manuál a algoritmy. </a:t>
            </a:r>
            <a:r>
              <a:rPr lang="cs-CZ" smtClean="0"/>
              <a:t>Praha: Grada, 2009. ISBN 978-80-247-2899-5.</a:t>
            </a:r>
          </a:p>
          <a:p>
            <a:pPr marL="285750" indent="-285750" eaLnBrk="1" hangingPunct="1">
              <a:spcAft>
                <a:spcPct val="0"/>
              </a:spcAft>
              <a:buClr>
                <a:srgbClr val="F489CF"/>
              </a:buClr>
              <a:buFont typeface="Arial" charset="0"/>
              <a:buChar char="•"/>
            </a:pPr>
            <a:r>
              <a:rPr lang="cs-CZ" smtClean="0"/>
              <a:t>přednášky Mgr.  J. Urbana UP Olomouc;</a:t>
            </a:r>
          </a:p>
          <a:p>
            <a:pPr marL="285750" indent="-285750" eaLnBrk="1" hangingPunct="1">
              <a:spcAft>
                <a:spcPct val="0"/>
              </a:spcAft>
              <a:buClr>
                <a:srgbClr val="F489CF"/>
              </a:buClr>
              <a:buFont typeface="Arial" charset="0"/>
              <a:buChar char="•"/>
            </a:pPr>
            <a:r>
              <a:rPr lang="cs-CZ" smtClean="0"/>
              <a:t>Poděbradský, J.: </a:t>
            </a:r>
            <a:r>
              <a:rPr lang="cs-CZ" i="1" smtClean="0"/>
              <a:t>Rehabilitace a fyzikální lékařství.</a:t>
            </a:r>
            <a:r>
              <a:rPr lang="cs-CZ" smtClean="0"/>
              <a:t> Praha: ČLS JEP, 1995. 50s;</a:t>
            </a:r>
          </a:p>
          <a:p>
            <a:pPr marL="285750" indent="-285750" eaLnBrk="1" hangingPunct="1">
              <a:spcAft>
                <a:spcPct val="0"/>
              </a:spcAft>
              <a:buClr>
                <a:srgbClr val="F489CF"/>
              </a:buClr>
              <a:buFont typeface="Arial" charset="0"/>
              <a:buChar char="•"/>
            </a:pPr>
            <a:r>
              <a:rPr lang="cs-CZ" smtClean="0"/>
              <a:t>Robertson, V.: Electrotherapy Explained, </a:t>
            </a:r>
            <a:r>
              <a:rPr lang="cs-CZ" i="1" smtClean="0"/>
              <a:t>Principles and Practice. </a:t>
            </a:r>
            <a:r>
              <a:rPr lang="cs-CZ" smtClean="0"/>
              <a:t>Toronto: Elsevier, 2006. 554 s. ISBN 0-7506-8843-2.</a:t>
            </a:r>
          </a:p>
          <a:p>
            <a:pPr marL="285750" indent="-285750" eaLnBrk="1" hangingPunct="1">
              <a:spcAft>
                <a:spcPct val="0"/>
              </a:spcAft>
              <a:buClr>
                <a:srgbClr val="F489CF"/>
              </a:buClr>
              <a:buFont typeface="Arial" charset="0"/>
              <a:buChar char="•"/>
            </a:pPr>
            <a:r>
              <a:rPr lang="cs-CZ" smtClean="0"/>
              <a:t>http://www.ambulatorium.cz/</a:t>
            </a:r>
          </a:p>
          <a:p>
            <a:pPr marL="285750" indent="-285750" eaLnBrk="1" hangingPunct="1">
              <a:buFont typeface="Wingdings 2" pitchFamily="18" charset="2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3"/>
          <p:cNvSpPr>
            <a:spLocks noGrp="1"/>
          </p:cNvSpPr>
          <p:nvPr>
            <p:ph type="ctrTitle"/>
          </p:nvPr>
        </p:nvSpPr>
        <p:spPr>
          <a:xfrm>
            <a:off x="1009650" y="3306763"/>
            <a:ext cx="7116763" cy="1470025"/>
          </a:xfrm>
        </p:spPr>
        <p:txBody>
          <a:bodyPr/>
          <a:lstStyle/>
          <a:p>
            <a:pPr eaLnBrk="1" hangingPunct="1"/>
            <a:r>
              <a:rPr lang="cs-CZ" smtClean="0">
                <a:cs typeface="Trebuchet MS" pitchFamily="34" charset="0"/>
              </a:rPr>
              <a:t>Dagmar Králová</a:t>
            </a:r>
          </a:p>
        </p:txBody>
      </p:sp>
      <p:sp>
        <p:nvSpPr>
          <p:cNvPr id="14338" name="Podnadpis 4"/>
          <p:cNvSpPr>
            <a:spLocks noGrp="1"/>
          </p:cNvSpPr>
          <p:nvPr>
            <p:ph type="subTitle" idx="1"/>
          </p:nvPr>
        </p:nvSpPr>
        <p:spPr>
          <a:xfrm>
            <a:off x="1009650" y="4776788"/>
            <a:ext cx="7116763" cy="862012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rgbClr val="404040"/>
                </a:solidFill>
              </a:rPr>
              <a:t>3.4. 2012                                          FSpS MU, Brno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cs typeface="Trebuchet MS" pitchFamily="34" charset="0"/>
              </a:rPr>
              <a:t>Osnova: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myofeedback – vysvětlení souvisejících pojmů;</a:t>
            </a:r>
          </a:p>
          <a:p>
            <a:pPr eaLnBrk="1" hangingPunct="1"/>
            <a:r>
              <a:rPr lang="cs-CZ" sz="2400" smtClean="0"/>
              <a:t>indikace;</a:t>
            </a:r>
          </a:p>
          <a:p>
            <a:pPr eaLnBrk="1" hangingPunct="1"/>
            <a:r>
              <a:rPr lang="cs-CZ" sz="2400" smtClean="0"/>
              <a:t>typy aplikace;</a:t>
            </a:r>
          </a:p>
          <a:p>
            <a:pPr eaLnBrk="1" hangingPunct="1"/>
            <a:r>
              <a:rPr lang="cs-CZ" sz="2400" smtClean="0"/>
              <a:t>způsoby cvičení;</a:t>
            </a:r>
          </a:p>
          <a:p>
            <a:pPr eaLnBrk="1" hangingPunct="1"/>
            <a:r>
              <a:rPr lang="cs-CZ" sz="2400" smtClean="0"/>
              <a:t>funkční neuromuskulární stimulace.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cs typeface="Trebuchet MS" pitchFamily="34" charset="0"/>
              </a:rPr>
              <a:t>Pojmy: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smtClean="0"/>
              <a:t>feedback</a:t>
            </a:r>
            <a:r>
              <a:rPr lang="cs-CZ" sz="2400" smtClean="0"/>
              <a:t>: info o probíhajících dějích pro centrum řízení pomocí složitých nervových drah, umožňuje volní, diferencovaný, přesný pohyb;</a:t>
            </a:r>
          </a:p>
          <a:p>
            <a:pPr eaLnBrk="1" hangingPunct="1"/>
            <a:r>
              <a:rPr lang="cs-CZ" sz="2400" b="1" smtClean="0"/>
              <a:t>biofeedback</a:t>
            </a:r>
            <a:r>
              <a:rPr lang="cs-CZ" sz="2400" smtClean="0"/>
              <a:t>: dodávání průběžné info o různých dějích v lidském těle z jiných receptorů a celých drah PNS a CNS než feedback, biosignál je snímán různými přístroji (EEG,EKG,EMG);</a:t>
            </a:r>
          </a:p>
        </p:txBody>
      </p:sp>
      <p:pic>
        <p:nvPicPr>
          <p:cNvPr id="16387" name="Picture 5" descr="thumbna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333375"/>
            <a:ext cx="16922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9" descr="thumbnai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5300663"/>
            <a:ext cx="18859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9"/>
          <p:cNvSpPr>
            <a:spLocks noGrp="1"/>
          </p:cNvSpPr>
          <p:nvPr>
            <p:ph type="title"/>
          </p:nvPr>
        </p:nvSpPr>
        <p:spPr>
          <a:xfrm>
            <a:off x="1009650" y="115888"/>
            <a:ext cx="7124700" cy="720725"/>
          </a:xfrm>
        </p:spPr>
        <p:txBody>
          <a:bodyPr/>
          <a:lstStyle/>
          <a:p>
            <a:pPr eaLnBrk="1" hangingPunct="1"/>
            <a:r>
              <a:rPr lang="cs-CZ" sz="2800" smtClean="0">
                <a:cs typeface="Trebuchet MS" pitchFamily="34" charset="0"/>
              </a:rPr>
              <a:t>Feedback v lidském těle - příklady</a:t>
            </a:r>
          </a:p>
        </p:txBody>
      </p:sp>
      <p:pic>
        <p:nvPicPr>
          <p:cNvPr id="17410" name="Picture 16" descr="slide0127_image0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3402013"/>
            <a:ext cx="5772150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14" descr="cycle_trh_tsh_t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2133600"/>
            <a:ext cx="4203700" cy="2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17" descr="thumbnai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765175"/>
            <a:ext cx="3959225" cy="258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cs typeface="Trebuchet MS" pitchFamily="34" charset="0"/>
              </a:rPr>
              <a:t>Pojmy: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285750" indent="-285750" eaLnBrk="1" fontAlgn="auto" hangingPunct="1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cs-CZ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myofeedback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feedback je zprostředkován </a:t>
            </a:r>
            <a:r>
              <a:rPr 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biosignálem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který je snímán EMG, </a:t>
            </a:r>
            <a:r>
              <a:rPr 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biosignál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 zde elektrická aktivita mnoha motorických jednotek, dle účelu:</a:t>
            </a:r>
          </a:p>
          <a:p>
            <a:pPr eaLnBrk="1" fontAlgn="auto" hangingPunct="1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AutoNum type="alphaLcParenR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terapeutický – </a:t>
            </a:r>
            <a:r>
              <a:rPr 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biosignál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z motorických jednotek je převeden na jiný </a:t>
            </a:r>
            <a:r>
              <a:rPr 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biosignál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(akustický či vizuální);</a:t>
            </a:r>
          </a:p>
          <a:p>
            <a:pPr eaLnBrk="1" fontAlgn="auto" hangingPunct="1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AutoNum type="alphaLcParenR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diagnostický – snímání elektrického potenciálu a jeho grafické zpracování.</a:t>
            </a:r>
          </a:p>
          <a:p>
            <a:pPr eaLnBrk="1" fontAlgn="auto" hangingPunct="1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  <a:cs typeface="Trebuchet MS" pitchFamily="34" charset="0"/>
              </a:rPr>
              <a:t>I</a:t>
            </a:r>
            <a:r>
              <a:rPr lang="cs-CZ" smtClean="0">
                <a:cs typeface="Trebuchet MS" pitchFamily="34" charset="0"/>
              </a:rPr>
              <a:t>ndikace: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>
                <a:latin typeface="Arial" charset="0"/>
              </a:rPr>
              <a:t>S ohledem na účinky: myostimulace, myorelaxace, kombinace.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>
              <a:latin typeface="Arial" charset="0"/>
            </a:endParaRPr>
          </a:p>
          <a:p>
            <a:pPr eaLnBrk="1" hangingPunct="1"/>
            <a:r>
              <a:rPr lang="cs-CZ" smtClean="0">
                <a:latin typeface="Arial" charset="0"/>
              </a:rPr>
              <a:t>VDT;</a:t>
            </a:r>
          </a:p>
          <a:p>
            <a:pPr eaLnBrk="1" hangingPunct="1"/>
            <a:r>
              <a:rPr lang="cs-CZ" smtClean="0">
                <a:latin typeface="Arial" charset="0"/>
              </a:rPr>
              <a:t>Návykové synkineze (u dětí);</a:t>
            </a:r>
          </a:p>
          <a:p>
            <a:pPr eaLnBrk="1" hangingPunct="1"/>
            <a:r>
              <a:rPr lang="cs-CZ" smtClean="0">
                <a:latin typeface="Arial" charset="0"/>
              </a:rPr>
              <a:t>Entezopatie;</a:t>
            </a:r>
          </a:p>
          <a:p>
            <a:pPr eaLnBrk="1" hangingPunct="1"/>
            <a:r>
              <a:rPr lang="cs-CZ" smtClean="0">
                <a:latin typeface="Arial" charset="0"/>
              </a:rPr>
              <a:t>Poúrazové a pooperační stavy;</a:t>
            </a:r>
          </a:p>
          <a:p>
            <a:pPr eaLnBrk="1" hangingPunct="1"/>
            <a:r>
              <a:rPr lang="cs-CZ" smtClean="0">
                <a:latin typeface="Arial" charset="0"/>
              </a:rPr>
              <a:t>Diagnostická funkce při objektivizaci poruch;</a:t>
            </a:r>
          </a:p>
          <a:p>
            <a:pPr eaLnBrk="1" hangingPunct="1"/>
            <a:r>
              <a:rPr lang="cs-CZ" smtClean="0">
                <a:latin typeface="Arial" charset="0"/>
              </a:rPr>
              <a:t>Stress inkontinence???;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cs-CZ" smtClean="0">
                <a:latin typeface="Arial" charset="0"/>
              </a:rPr>
              <a:t>VŽDY MUSÍ NÁSLEDOVAT DALŠÍ TERAPIE – KINEZIOTERAPIE!!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>
                <a:latin typeface="Arial" charset="0"/>
              </a:rPr>
              <a:t>PRÁCE S PŘEDSTAVOU A MOTIVACÍ!!!</a:t>
            </a:r>
          </a:p>
        </p:txBody>
      </p:sp>
      <p:pic>
        <p:nvPicPr>
          <p:cNvPr id="19459" name="Picture 5" descr="Gymna Myo 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2133600"/>
            <a:ext cx="2759075" cy="275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cs typeface="Trebuchet MS" pitchFamily="34" charset="0"/>
              </a:rPr>
              <a:t>Princip IMF</a:t>
            </a:r>
          </a:p>
        </p:txBody>
      </p:sp>
      <p:pic>
        <p:nvPicPr>
          <p:cNvPr id="20482" name="Picture 11" descr="cvicen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573463"/>
            <a:ext cx="414020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7" descr="model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94138" y="0"/>
            <a:ext cx="5249862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9" descr="model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1628775"/>
            <a:ext cx="4141787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cs typeface="Trebuchet MS" pitchFamily="34" charset="0"/>
              </a:rPr>
              <a:t>Možnosti práce s EMG signálem: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Nejdříve je signál zesílen.</a:t>
            </a:r>
          </a:p>
          <a:p>
            <a:pPr eaLnBrk="1" hangingPunct="1"/>
            <a:r>
              <a:rPr lang="cs-CZ" sz="2400" smtClean="0"/>
              <a:t>Poté může být po zobrazení transformován do sloupcového grafu či křivky.</a:t>
            </a:r>
          </a:p>
          <a:p>
            <a:pPr eaLnBrk="1" hangingPunct="1"/>
            <a:r>
              <a:rPr lang="cs-CZ" sz="2400" smtClean="0"/>
              <a:t>Nebo může být přiveden do reproduktorů, kde dle intenzity mění výšku či hlasitost tónu.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Jaro</Template>
  <TotalTime>335</TotalTime>
  <Words>316</Words>
  <Application>Microsoft Office PowerPoint</Application>
  <PresentationFormat>Předvádění na obrazovce (4:3)</PresentationFormat>
  <Paragraphs>54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Verdana</vt:lpstr>
      <vt:lpstr>Trebuchet MS</vt:lpstr>
      <vt:lpstr>Wingdings 2</vt:lpstr>
      <vt:lpstr>Calibri</vt:lpstr>
      <vt:lpstr>Spring</vt:lpstr>
      <vt:lpstr>Spring</vt:lpstr>
      <vt:lpstr>Elektrogymnastika a využití feedbacku pro terapii</vt:lpstr>
      <vt:lpstr>Dagmar Králová</vt:lpstr>
      <vt:lpstr>Osnova:</vt:lpstr>
      <vt:lpstr>Pojmy:</vt:lpstr>
      <vt:lpstr>Feedback v lidském těle - příklady</vt:lpstr>
      <vt:lpstr>Pojmy:</vt:lpstr>
      <vt:lpstr>Indikace:</vt:lpstr>
      <vt:lpstr>Princip IMF</vt:lpstr>
      <vt:lpstr>Možnosti práce s EMG signálem:</vt:lpstr>
      <vt:lpstr>Způsoby cvičení:</vt:lpstr>
      <vt:lpstr>Způsoby cvičení:</vt:lpstr>
      <vt:lpstr>FES pro pacienty po CMP:</vt:lpstr>
      <vt:lpstr>Varianta použití NMES:</vt:lpstr>
      <vt:lpstr>Literatura: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FSpS</cp:lastModifiedBy>
  <cp:revision>23</cp:revision>
  <dcterms:created xsi:type="dcterms:W3CDTF">2012-04-09T13:33:18Z</dcterms:created>
  <dcterms:modified xsi:type="dcterms:W3CDTF">2014-02-18T09:51:59Z</dcterms:modified>
</cp:coreProperties>
</file>