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8"/>
  </p:notesMasterIdLst>
  <p:sldIdLst>
    <p:sldId id="256" r:id="rId2"/>
    <p:sldId id="257" r:id="rId3"/>
    <p:sldId id="271" r:id="rId4"/>
    <p:sldId id="258" r:id="rId5"/>
    <p:sldId id="260" r:id="rId6"/>
    <p:sldId id="261" r:id="rId7"/>
    <p:sldId id="273" r:id="rId8"/>
    <p:sldId id="274" r:id="rId9"/>
    <p:sldId id="262" r:id="rId10"/>
    <p:sldId id="266" r:id="rId11"/>
    <p:sldId id="268" r:id="rId12"/>
    <p:sldId id="263" r:id="rId13"/>
    <p:sldId id="265" r:id="rId14"/>
    <p:sldId id="267" r:id="rId15"/>
    <p:sldId id="269" r:id="rId16"/>
    <p:sldId id="272" r:id="rId1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64B75D-7F84-4034-8A79-F4D94054FC87}" type="datetimeFigureOut">
              <a:rPr lang="cs-CZ" smtClean="0"/>
              <a:pPr/>
              <a:t>11.12.2015</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3999C4-FDC3-4C2C-BA74-5159096681CD}"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A2C7C4-FB00-4901-9EDD-2AB453EA3F1F}" type="slidenum">
              <a:rPr lang="cs-CZ" altLang="cs-CZ"/>
              <a:pPr/>
              <a:t>8</a:t>
            </a:fld>
            <a:endParaRPr lang="cs-CZ" altLang="cs-CZ"/>
          </a:p>
        </p:txBody>
      </p:sp>
      <p:sp>
        <p:nvSpPr>
          <p:cNvPr id="116738" name="Rectangle 2"/>
          <p:cNvSpPr>
            <a:spLocks noGrp="1" noRot="1" noChangeAspect="1" noChangeArrowheads="1" noTextEdit="1"/>
          </p:cNvSpPr>
          <p:nvPr>
            <p:ph type="sldImg"/>
          </p:nvPr>
        </p:nvSpPr>
        <p:spPr>
          <a:ln/>
        </p:spPr>
      </p:sp>
      <p:sp>
        <p:nvSpPr>
          <p:cNvPr id="116739" name="Rectangle 3"/>
          <p:cNvSpPr>
            <a:spLocks noGrp="1" noChangeArrowheads="1"/>
          </p:cNvSpPr>
          <p:nvPr>
            <p:ph type="body" idx="1"/>
          </p:nvPr>
        </p:nvSpPr>
        <p:spPr/>
        <p:txBody>
          <a:bodyPr/>
          <a:lstStyle/>
          <a:p>
            <a:r>
              <a:rPr lang="cs-CZ" altLang="cs-CZ" dirty="0"/>
              <a:t>Svou odměnu... Pak má především informační hodnotu, je za to, že něco děláte dobře...</a:t>
            </a:r>
          </a:p>
          <a:p>
            <a:r>
              <a:rPr lang="cs-CZ" altLang="cs-CZ" dirty="0"/>
              <a:t>Rozhodování... Vymýšlení odměn a trestů, tréninkových motivů, herní strategie... Zlepšuje to pocit kompetence</a:t>
            </a:r>
          </a:p>
          <a:p>
            <a:r>
              <a:rPr lang="cs-CZ" altLang="cs-CZ" dirty="0"/>
              <a:t>Pochvala:</a:t>
            </a:r>
            <a:r>
              <a:rPr lang="en-US" altLang="cs-CZ" dirty="0"/>
              <a:t> </a:t>
            </a:r>
            <a:r>
              <a:rPr lang="cs-CZ" altLang="cs-CZ" dirty="0"/>
              <a:t>zasloužená, upřímná</a:t>
            </a:r>
            <a:r>
              <a:rPr lang="en-US" altLang="cs-CZ" dirty="0"/>
              <a:t>, </a:t>
            </a:r>
            <a:r>
              <a:rPr lang="cs-CZ" altLang="cs-CZ" dirty="0"/>
              <a:t>je jí možné dosáhnout, je možné </a:t>
            </a:r>
            <a:r>
              <a:rPr lang="cs-CZ" altLang="cs-CZ" dirty="0" err="1"/>
              <a:t>atribuovat</a:t>
            </a:r>
            <a:r>
              <a:rPr lang="cs-CZ" altLang="cs-CZ" dirty="0"/>
              <a:t> kontrolovatelným faktorům</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042DFEE9-F909-4D4F-A242-0BEF3EAE1D0E}" type="datetimeFigureOut">
              <a:rPr lang="cs-CZ" smtClean="0"/>
              <a:pPr/>
              <a:t>11.12.2015</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ovací čár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ovací čár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ovací čár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D740B4E1-E494-4AF9-A530-DFBB00B8DBE2}"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042DFEE9-F909-4D4F-A242-0BEF3EAE1D0E}" type="datetimeFigureOut">
              <a:rPr lang="cs-CZ" smtClean="0"/>
              <a:pPr/>
              <a:t>11.12.2015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740B4E1-E494-4AF9-A530-DFBB00B8DBE2}"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042DFEE9-F909-4D4F-A242-0BEF3EAE1D0E}" type="datetimeFigureOut">
              <a:rPr lang="cs-CZ" smtClean="0"/>
              <a:pPr/>
              <a:t>11.12.2015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740B4E1-E494-4AF9-A530-DFBB00B8DBE2}"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042DFEE9-F909-4D4F-A242-0BEF3EAE1D0E}" type="datetimeFigureOut">
              <a:rPr lang="cs-CZ" smtClean="0"/>
              <a:pPr/>
              <a:t>11.12.2015</a:t>
            </a:fld>
            <a:endParaRPr lang="cs-CZ"/>
          </a:p>
        </p:txBody>
      </p:sp>
      <p:sp>
        <p:nvSpPr>
          <p:cNvPr id="9" name="Zástupný symbol pro číslo snímku 8"/>
          <p:cNvSpPr>
            <a:spLocks noGrp="1"/>
          </p:cNvSpPr>
          <p:nvPr>
            <p:ph type="sldNum" sz="quarter" idx="15"/>
          </p:nvPr>
        </p:nvSpPr>
        <p:spPr/>
        <p:txBody>
          <a:bodyPr rtlCol="0"/>
          <a:lstStyle/>
          <a:p>
            <a:fld id="{D740B4E1-E494-4AF9-A530-DFBB00B8DBE2}" type="slidenum">
              <a:rPr lang="cs-CZ" smtClean="0"/>
              <a:pPr/>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042DFEE9-F909-4D4F-A242-0BEF3EAE1D0E}" type="datetimeFigureOut">
              <a:rPr lang="cs-CZ" smtClean="0"/>
              <a:pPr/>
              <a:t>11.12.2015</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ovací čár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ovací čár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ovací čár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D740B4E1-E494-4AF9-A530-DFBB00B8DBE2}"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042DFEE9-F909-4D4F-A242-0BEF3EAE1D0E}" type="datetimeFigureOut">
              <a:rPr lang="cs-CZ" smtClean="0"/>
              <a:pPr/>
              <a:t>11.12.2015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740B4E1-E494-4AF9-A530-DFBB00B8DBE2}" type="slidenum">
              <a:rPr lang="cs-CZ" smtClean="0"/>
              <a:pPr/>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Klepnutím lze upravit styl předlohy nadpisů.</a:t>
            </a:r>
            <a:endParaRPr kumimoji="0" lang="en-US"/>
          </a:p>
        </p:txBody>
      </p:sp>
      <p:sp>
        <p:nvSpPr>
          <p:cNvPr id="7" name="Zástupný symbol pro datum 6"/>
          <p:cNvSpPr>
            <a:spLocks noGrp="1"/>
          </p:cNvSpPr>
          <p:nvPr>
            <p:ph type="dt" sz="half" idx="10"/>
          </p:nvPr>
        </p:nvSpPr>
        <p:spPr/>
        <p:txBody>
          <a:bodyPr/>
          <a:lstStyle/>
          <a:p>
            <a:fld id="{042DFEE9-F909-4D4F-A242-0BEF3EAE1D0E}" type="datetimeFigureOut">
              <a:rPr lang="cs-CZ" smtClean="0"/>
              <a:pPr/>
              <a:t>11.12.2015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740B4E1-E494-4AF9-A530-DFBB00B8DBE2}" type="slidenum">
              <a:rPr lang="cs-CZ" smtClean="0"/>
              <a:pPr/>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6" name="Zástupný symbol pro datum 5"/>
          <p:cNvSpPr>
            <a:spLocks noGrp="1"/>
          </p:cNvSpPr>
          <p:nvPr>
            <p:ph type="dt" sz="half" idx="10"/>
          </p:nvPr>
        </p:nvSpPr>
        <p:spPr/>
        <p:txBody>
          <a:bodyPr rtlCol="0"/>
          <a:lstStyle/>
          <a:p>
            <a:fld id="{042DFEE9-F909-4D4F-A242-0BEF3EAE1D0E}" type="datetimeFigureOut">
              <a:rPr lang="cs-CZ" smtClean="0"/>
              <a:pPr/>
              <a:t>11.12.2015</a:t>
            </a:fld>
            <a:endParaRPr lang="cs-CZ"/>
          </a:p>
        </p:txBody>
      </p:sp>
      <p:sp>
        <p:nvSpPr>
          <p:cNvPr id="7" name="Zástupný symbol pro číslo snímku 6"/>
          <p:cNvSpPr>
            <a:spLocks noGrp="1"/>
          </p:cNvSpPr>
          <p:nvPr>
            <p:ph type="sldNum" sz="quarter" idx="11"/>
          </p:nvPr>
        </p:nvSpPr>
        <p:spPr/>
        <p:txBody>
          <a:bodyPr rtlCol="0"/>
          <a:lstStyle/>
          <a:p>
            <a:fld id="{D740B4E1-E494-4AF9-A530-DFBB00B8DBE2}" type="slidenum">
              <a:rPr lang="cs-CZ" smtClean="0"/>
              <a:pPr/>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42DFEE9-F909-4D4F-A242-0BEF3EAE1D0E}" type="datetimeFigureOut">
              <a:rPr lang="cs-CZ" smtClean="0"/>
              <a:pPr/>
              <a:t>11.12.2015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740B4E1-E494-4AF9-A530-DFBB00B8DBE2}"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Přímá spojovací čár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ovací čár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ovací čár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042DFEE9-F909-4D4F-A242-0BEF3EAE1D0E}" type="datetimeFigureOut">
              <a:rPr lang="cs-CZ" smtClean="0"/>
              <a:pPr/>
              <a:t>11.12.2015</a:t>
            </a:fld>
            <a:endParaRPr lang="cs-CZ"/>
          </a:p>
        </p:txBody>
      </p:sp>
      <p:sp>
        <p:nvSpPr>
          <p:cNvPr id="22" name="Zástupný symbol pro číslo snímku 21"/>
          <p:cNvSpPr>
            <a:spLocks noGrp="1"/>
          </p:cNvSpPr>
          <p:nvPr>
            <p:ph type="sldNum" sz="quarter" idx="15"/>
          </p:nvPr>
        </p:nvSpPr>
        <p:spPr/>
        <p:txBody>
          <a:bodyPr rtlCol="0"/>
          <a:lstStyle/>
          <a:p>
            <a:fld id="{D740B4E1-E494-4AF9-A530-DFBB00B8DBE2}" type="slidenum">
              <a:rPr lang="cs-CZ" smtClean="0"/>
              <a:pPr/>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ovací čár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10" name="Přímá spojovací čár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ovací čár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ovací čár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ovací čár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042DFEE9-F909-4D4F-A242-0BEF3EAE1D0E}" type="datetimeFigureOut">
              <a:rPr lang="cs-CZ" smtClean="0"/>
              <a:pPr/>
              <a:t>11.12.2015</a:t>
            </a:fld>
            <a:endParaRPr lang="cs-CZ"/>
          </a:p>
        </p:txBody>
      </p:sp>
      <p:sp>
        <p:nvSpPr>
          <p:cNvPr id="18" name="Zástupný symbol pro číslo snímku 17"/>
          <p:cNvSpPr>
            <a:spLocks noGrp="1"/>
          </p:cNvSpPr>
          <p:nvPr>
            <p:ph type="sldNum" sz="quarter" idx="11"/>
          </p:nvPr>
        </p:nvSpPr>
        <p:spPr/>
        <p:txBody>
          <a:bodyPr rtlCol="0"/>
          <a:lstStyle/>
          <a:p>
            <a:fld id="{D740B4E1-E494-4AF9-A530-DFBB00B8DBE2}" type="slidenum">
              <a:rPr lang="cs-CZ" smtClean="0"/>
              <a:pPr/>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42DFEE9-F909-4D4F-A242-0BEF3EAE1D0E}" type="datetimeFigureOut">
              <a:rPr lang="cs-CZ" smtClean="0"/>
              <a:pPr/>
              <a:t>11.12.2015</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ovací čár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ovací čár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740B4E1-E494-4AF9-A530-DFBB00B8DBE2}"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Mentální dovednosti</a:t>
            </a:r>
            <a:endParaRPr lang="cs-CZ" dirty="0"/>
          </a:p>
        </p:txBody>
      </p:sp>
      <p:sp>
        <p:nvSpPr>
          <p:cNvPr id="3" name="Podnadpis 2"/>
          <p:cNvSpPr>
            <a:spLocks noGrp="1"/>
          </p:cNvSpPr>
          <p:nvPr>
            <p:ph type="subTitle" idx="1"/>
          </p:nvPr>
        </p:nvSpPr>
        <p:spPr/>
        <p:txBody>
          <a:bodyPr/>
          <a:lstStyle/>
          <a:p>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Relaxace</a:t>
            </a:r>
            <a:endParaRPr lang="cs-CZ" dirty="0"/>
          </a:p>
        </p:txBody>
      </p:sp>
      <p:sp>
        <p:nvSpPr>
          <p:cNvPr id="3" name="Zástupný symbol pro obsah 2"/>
          <p:cNvSpPr>
            <a:spLocks noGrp="1"/>
          </p:cNvSpPr>
          <p:nvPr>
            <p:ph sz="quarter" idx="1"/>
          </p:nvPr>
        </p:nvSpPr>
        <p:spPr/>
        <p:txBody>
          <a:bodyPr>
            <a:normAutofit lnSpcReduction="10000"/>
          </a:bodyPr>
          <a:lstStyle/>
          <a:p>
            <a:r>
              <a:rPr lang="cs-CZ" dirty="0"/>
              <a:t>uvolnění svalového i duševního </a:t>
            </a:r>
            <a:r>
              <a:rPr lang="cs-CZ" dirty="0" smtClean="0"/>
              <a:t>napětí</a:t>
            </a:r>
          </a:p>
          <a:p>
            <a:r>
              <a:rPr lang="cs-CZ" dirty="0" smtClean="0"/>
              <a:t>Propojení tělesně a duševní stránky</a:t>
            </a:r>
          </a:p>
          <a:p>
            <a:pPr lvl="1"/>
            <a:r>
              <a:rPr lang="cs-CZ" dirty="0" smtClean="0"/>
              <a:t>Mysl – sval, </a:t>
            </a:r>
            <a:r>
              <a:rPr lang="cs-CZ" dirty="0" err="1" smtClean="0"/>
              <a:t>sval</a:t>
            </a:r>
            <a:r>
              <a:rPr lang="cs-CZ" dirty="0" smtClean="0"/>
              <a:t> - mysl</a:t>
            </a:r>
          </a:p>
          <a:p>
            <a:r>
              <a:rPr lang="cs-CZ" dirty="0" smtClean="0"/>
              <a:t>Využití</a:t>
            </a:r>
          </a:p>
          <a:p>
            <a:pPr lvl="1"/>
            <a:r>
              <a:rPr lang="cs-CZ" dirty="0" smtClean="0"/>
              <a:t>Regulaci nabuzení</a:t>
            </a:r>
          </a:p>
          <a:p>
            <a:pPr lvl="1"/>
            <a:r>
              <a:rPr lang="cs-CZ" dirty="0" smtClean="0"/>
              <a:t>Využití mezi zápasy</a:t>
            </a:r>
          </a:p>
          <a:p>
            <a:pPr lvl="1"/>
            <a:r>
              <a:rPr lang="cs-CZ" dirty="0" smtClean="0"/>
              <a:t>Insomnie</a:t>
            </a:r>
          </a:p>
          <a:p>
            <a:pPr lvl="1"/>
            <a:r>
              <a:rPr lang="cs-CZ" dirty="0" smtClean="0"/>
              <a:t>Snížení tenze</a:t>
            </a:r>
          </a:p>
          <a:p>
            <a:pPr lvl="1"/>
            <a:r>
              <a:rPr lang="cs-CZ" dirty="0" smtClean="0"/>
              <a:t>Zklidnění po skončení </a:t>
            </a:r>
            <a:r>
              <a:rPr lang="cs-CZ" dirty="0" err="1" smtClean="0"/>
              <a:t>fyz</a:t>
            </a:r>
            <a:r>
              <a:rPr lang="cs-CZ" dirty="0" smtClean="0"/>
              <a:t>. aktivity</a:t>
            </a:r>
          </a:p>
          <a:p>
            <a:r>
              <a:rPr lang="cs-CZ" dirty="0" smtClean="0"/>
              <a:t>Hlavní metody</a:t>
            </a:r>
          </a:p>
          <a:p>
            <a:pPr lvl="1"/>
            <a:r>
              <a:rPr lang="cs-CZ" dirty="0" err="1" smtClean="0"/>
              <a:t>Jacobsonova</a:t>
            </a:r>
            <a:r>
              <a:rPr lang="cs-CZ" dirty="0" smtClean="0"/>
              <a:t> metoda progresivní relaxace</a:t>
            </a:r>
          </a:p>
          <a:p>
            <a:pPr lvl="1"/>
            <a:r>
              <a:rPr lang="cs-CZ" dirty="0" err="1" smtClean="0"/>
              <a:t>Metditace</a:t>
            </a:r>
            <a:endParaRPr lang="cs-CZ" dirty="0" smtClean="0"/>
          </a:p>
          <a:p>
            <a:pPr lvl="1"/>
            <a:r>
              <a:rPr lang="cs-CZ" dirty="0" smtClean="0"/>
              <a:t>Řízené dýchání</a:t>
            </a:r>
            <a:endParaRPr lang="cs-CZ"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Imaginace</a:t>
            </a:r>
            <a:endParaRPr lang="cs-CZ" dirty="0"/>
          </a:p>
        </p:txBody>
      </p:sp>
      <p:sp>
        <p:nvSpPr>
          <p:cNvPr id="3" name="Zástupný symbol pro obsah 2"/>
          <p:cNvSpPr>
            <a:spLocks noGrp="1"/>
          </p:cNvSpPr>
          <p:nvPr>
            <p:ph sz="quarter" idx="1"/>
          </p:nvPr>
        </p:nvSpPr>
        <p:spPr/>
        <p:txBody>
          <a:bodyPr>
            <a:normAutofit fontScale="77500" lnSpcReduction="20000"/>
          </a:bodyPr>
          <a:lstStyle/>
          <a:p>
            <a:r>
              <a:rPr lang="cs-CZ" dirty="0"/>
              <a:t>Imaginace je prožívání, které napodobuje skutečnou praxi. Můžeme si uvědomovat „vidění“ určité vytvořené představy, cítění pohybů jako utvořenou představu, nebo si zkusit představit čichové vjemy, chuť anebo zvuky bez toho, že bychom byli vystaveni působení podnětů, které tyto vjemy </a:t>
            </a:r>
            <a:r>
              <a:rPr lang="cs-CZ" dirty="0" smtClean="0"/>
              <a:t>způsobují“</a:t>
            </a:r>
          </a:p>
          <a:p>
            <a:r>
              <a:rPr lang="cs-CZ" dirty="0" smtClean="0"/>
              <a:t>Vědomá</a:t>
            </a:r>
          </a:p>
          <a:p>
            <a:r>
              <a:rPr lang="cs-CZ" dirty="0" smtClean="0"/>
              <a:t>Vizuální, kinestetická, sluchová, čichová)</a:t>
            </a:r>
          </a:p>
          <a:p>
            <a:r>
              <a:rPr lang="cs-CZ" dirty="0" smtClean="0"/>
              <a:t>Přes 90 procent olympioniků využívá</a:t>
            </a:r>
          </a:p>
          <a:p>
            <a:r>
              <a:rPr lang="cs-CZ" dirty="0" smtClean="0"/>
              <a:t>Interní x externí perspektiva</a:t>
            </a:r>
          </a:p>
          <a:p>
            <a:r>
              <a:rPr lang="cs-CZ" dirty="0" smtClean="0"/>
              <a:t>Pozitivní podmiňování</a:t>
            </a:r>
          </a:p>
          <a:p>
            <a:r>
              <a:rPr lang="cs-CZ" dirty="0" smtClean="0"/>
              <a:t>Jasnost obrazů, řízenost, reálnost, procítěnost.</a:t>
            </a:r>
          </a:p>
          <a:p>
            <a:r>
              <a:rPr lang="cs-CZ" dirty="0" smtClean="0"/>
              <a:t>Využívá se k</a:t>
            </a:r>
          </a:p>
          <a:p>
            <a:pPr lvl="1"/>
            <a:r>
              <a:rPr lang="cs-CZ" dirty="0" smtClean="0"/>
              <a:t>Učení dovedností</a:t>
            </a:r>
          </a:p>
          <a:p>
            <a:pPr lvl="1"/>
            <a:r>
              <a:rPr lang="cs-CZ" dirty="0" smtClean="0"/>
              <a:t>Průběh soutěže</a:t>
            </a:r>
          </a:p>
          <a:p>
            <a:pPr lvl="1"/>
            <a:r>
              <a:rPr lang="cs-CZ" dirty="0" smtClean="0"/>
              <a:t>Nácvik ostatních mentálních dovedností</a:t>
            </a:r>
          </a:p>
          <a:p>
            <a:pPr lvl="1"/>
            <a:r>
              <a:rPr lang="cs-CZ" dirty="0" smtClean="0"/>
              <a:t>Zranění</a:t>
            </a:r>
          </a:p>
          <a:p>
            <a:pPr lvl="1"/>
            <a:r>
              <a:rPr lang="cs-CZ" dirty="0" smtClean="0"/>
              <a:t>Taktické a herní dovednosti.</a:t>
            </a:r>
          </a:p>
          <a:p>
            <a:endParaRPr lang="cs-CZ"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Reakce na stres, zvládání strachu</a:t>
            </a:r>
            <a:endParaRPr lang="cs-CZ" dirty="0"/>
          </a:p>
        </p:txBody>
      </p:sp>
      <p:sp>
        <p:nvSpPr>
          <p:cNvPr id="3" name="Zástupný symbol pro obsah 2"/>
          <p:cNvSpPr>
            <a:spLocks noGrp="1"/>
          </p:cNvSpPr>
          <p:nvPr>
            <p:ph sz="quarter" idx="1"/>
          </p:nvPr>
        </p:nvSpPr>
        <p:spPr/>
        <p:txBody>
          <a:bodyPr/>
          <a:lstStyle/>
          <a:p>
            <a:r>
              <a:rPr lang="cs-CZ" dirty="0"/>
              <a:t>jako nespecifickou odpověď těla na různé náročné situace, kterým je vystaveno</a:t>
            </a:r>
            <a:r>
              <a:rPr lang="cs-CZ" dirty="0" smtClean="0"/>
              <a:t>.</a:t>
            </a:r>
          </a:p>
          <a:p>
            <a:pPr lvl="1"/>
            <a:r>
              <a:rPr lang="cs-CZ" dirty="0" smtClean="0"/>
              <a:t>Pozitivní x negativní</a:t>
            </a:r>
          </a:p>
          <a:p>
            <a:pPr lvl="1"/>
            <a:r>
              <a:rPr lang="cs-CZ" dirty="0" smtClean="0"/>
              <a:t>Nabuzení organismu.</a:t>
            </a:r>
          </a:p>
          <a:p>
            <a:r>
              <a:rPr lang="cs-CZ" dirty="0" smtClean="0"/>
              <a:t>Coping</a:t>
            </a:r>
          </a:p>
          <a:p>
            <a:pPr lvl="1"/>
            <a:r>
              <a:rPr lang="cs-CZ" dirty="0" smtClean="0"/>
              <a:t>Zaměření na problém</a:t>
            </a:r>
          </a:p>
          <a:p>
            <a:pPr lvl="1"/>
            <a:r>
              <a:rPr lang="cs-CZ" dirty="0" smtClean="0"/>
              <a:t>Zaměření na emoce</a:t>
            </a:r>
          </a:p>
          <a:p>
            <a:pPr lvl="1"/>
            <a:r>
              <a:rPr lang="cs-CZ" dirty="0" smtClean="0"/>
              <a:t>Orientace na únik</a:t>
            </a:r>
          </a:p>
          <a:p>
            <a:pPr lvl="1"/>
            <a:endParaRPr lang="cs-CZ"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Zvládání strachu</a:t>
            </a:r>
            <a:endParaRPr lang="cs-CZ" dirty="0"/>
          </a:p>
        </p:txBody>
      </p:sp>
      <p:sp>
        <p:nvSpPr>
          <p:cNvPr id="3" name="Zástupný symbol pro obsah 2"/>
          <p:cNvSpPr>
            <a:spLocks noGrp="1"/>
          </p:cNvSpPr>
          <p:nvPr>
            <p:ph sz="quarter" idx="1"/>
          </p:nvPr>
        </p:nvSpPr>
        <p:spPr/>
        <p:txBody>
          <a:bodyPr>
            <a:normAutofit/>
          </a:bodyPr>
          <a:lstStyle/>
          <a:p>
            <a:r>
              <a:rPr lang="cs-CZ" dirty="0" err="1" smtClean="0"/>
              <a:t>Fight</a:t>
            </a:r>
            <a:r>
              <a:rPr lang="cs-CZ" dirty="0" smtClean="0"/>
              <a:t> </a:t>
            </a:r>
            <a:r>
              <a:rPr lang="cs-CZ" dirty="0" err="1" smtClean="0"/>
              <a:t>or</a:t>
            </a:r>
            <a:r>
              <a:rPr lang="cs-CZ" dirty="0" smtClean="0"/>
              <a:t> </a:t>
            </a:r>
            <a:r>
              <a:rPr lang="cs-CZ" dirty="0" err="1" smtClean="0"/>
              <a:t>flight</a:t>
            </a:r>
            <a:r>
              <a:rPr lang="cs-CZ" dirty="0" smtClean="0"/>
              <a:t> reakce</a:t>
            </a:r>
          </a:p>
          <a:p>
            <a:r>
              <a:rPr lang="cs-CZ" dirty="0" smtClean="0"/>
              <a:t>Reakce na přímé ohrožení </a:t>
            </a:r>
          </a:p>
          <a:p>
            <a:pPr lvl="1"/>
            <a:r>
              <a:rPr lang="cs-CZ" dirty="0" smtClean="0"/>
              <a:t>Subjektivní vnímání</a:t>
            </a:r>
          </a:p>
          <a:p>
            <a:r>
              <a:rPr lang="cs-CZ" dirty="0" smtClean="0"/>
              <a:t>Práce se strachem</a:t>
            </a:r>
          </a:p>
          <a:p>
            <a:pPr lvl="1"/>
            <a:r>
              <a:rPr lang="cs-CZ" dirty="0" smtClean="0"/>
              <a:t>Kognitivně-behaviorální přístup</a:t>
            </a:r>
          </a:p>
          <a:p>
            <a:pPr lvl="1"/>
            <a:r>
              <a:rPr lang="cs-CZ" dirty="0" smtClean="0"/>
              <a:t>Psychoanalýza</a:t>
            </a:r>
          </a:p>
          <a:p>
            <a:pPr lvl="1"/>
            <a:r>
              <a:rPr lang="cs-CZ" dirty="0" err="1" smtClean="0"/>
              <a:t>Gestalt</a:t>
            </a:r>
            <a:endParaRPr lang="cs-CZ" dirty="0" smtClean="0"/>
          </a:p>
          <a:p>
            <a:r>
              <a:rPr lang="cs-CZ" dirty="0" smtClean="0"/>
              <a:t>Zdroje</a:t>
            </a:r>
          </a:p>
          <a:p>
            <a:r>
              <a:rPr lang="cs-CZ" dirty="0" smtClean="0"/>
              <a:t>zážitek </a:t>
            </a:r>
            <a:r>
              <a:rPr lang="cs-CZ" dirty="0"/>
              <a:t>hanby a studu, snížení sebehodnocení, znejistění budoucnosti, ztráta zájmu významných druhých a zklamání významných druhých</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Aktivace</a:t>
            </a:r>
            <a:endParaRPr lang="cs-CZ" dirty="0"/>
          </a:p>
        </p:txBody>
      </p:sp>
      <p:sp>
        <p:nvSpPr>
          <p:cNvPr id="3" name="Zástupný symbol pro obsah 2"/>
          <p:cNvSpPr>
            <a:spLocks noGrp="1"/>
          </p:cNvSpPr>
          <p:nvPr>
            <p:ph sz="quarter" idx="1"/>
          </p:nvPr>
        </p:nvSpPr>
        <p:spPr/>
        <p:txBody>
          <a:bodyPr/>
          <a:lstStyle/>
          <a:p>
            <a:r>
              <a:rPr lang="cs-CZ" dirty="0" smtClean="0"/>
              <a:t>Schopnost se nabudit</a:t>
            </a:r>
          </a:p>
          <a:p>
            <a:r>
              <a:rPr lang="cs-CZ" dirty="0" smtClean="0"/>
              <a:t>Porozumění si</a:t>
            </a:r>
          </a:p>
          <a:p>
            <a:r>
              <a:rPr lang="cs-CZ" dirty="0" smtClean="0"/>
              <a:t>Vnitřní řeč</a:t>
            </a:r>
          </a:p>
          <a:p>
            <a:r>
              <a:rPr lang="cs-CZ" dirty="0" smtClean="0"/>
              <a:t>Arousal, automatičnost, kontrolovaný pohyb</a:t>
            </a:r>
          </a:p>
          <a:p>
            <a:r>
              <a:rPr lang="cs-CZ" dirty="0"/>
              <a:t>Psychofyzická </a:t>
            </a:r>
            <a:r>
              <a:rPr lang="cs-CZ" dirty="0" smtClean="0"/>
              <a:t>aktivace</a:t>
            </a:r>
          </a:p>
          <a:p>
            <a:pPr lvl="1"/>
            <a:r>
              <a:rPr lang="cs-CZ" dirty="0" smtClean="0"/>
              <a:t>Zahrnuje abdominální dýchání, imaginaci, </a:t>
            </a:r>
            <a:r>
              <a:rPr lang="cs-CZ" dirty="0" err="1" smtClean="0"/>
              <a:t>rocvičku</a:t>
            </a:r>
            <a:endParaRPr lang="cs-CZ" dirty="0" smtClean="0"/>
          </a:p>
          <a:p>
            <a:r>
              <a:rPr lang="cs-CZ" dirty="0" smtClean="0"/>
              <a:t>Využití hudby</a:t>
            </a:r>
            <a:endParaRPr lang="cs-CZ"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Pozornost, opětovné zaměření pozornosti</a:t>
            </a:r>
            <a:endParaRPr lang="cs-CZ" dirty="0"/>
          </a:p>
        </p:txBody>
      </p:sp>
      <p:sp>
        <p:nvSpPr>
          <p:cNvPr id="3" name="Zástupný symbol pro obsah 2"/>
          <p:cNvSpPr>
            <a:spLocks noGrp="1"/>
          </p:cNvSpPr>
          <p:nvPr>
            <p:ph sz="quarter" idx="1"/>
          </p:nvPr>
        </p:nvSpPr>
        <p:spPr/>
        <p:txBody>
          <a:bodyPr>
            <a:normAutofit fontScale="70000" lnSpcReduction="20000"/>
          </a:bodyPr>
          <a:lstStyle/>
          <a:p>
            <a:r>
              <a:rPr lang="cs-CZ" dirty="0" smtClean="0"/>
              <a:t>Udržení soustředění</a:t>
            </a:r>
          </a:p>
          <a:p>
            <a:r>
              <a:rPr lang="cs-CZ" dirty="0" smtClean="0"/>
              <a:t>Soustředění na relevantní podněty – ohnisko</a:t>
            </a:r>
          </a:p>
          <a:p>
            <a:pPr lvl="1"/>
            <a:r>
              <a:rPr lang="cs-CZ" dirty="0" smtClean="0"/>
              <a:t>Šíře a směr ohniska</a:t>
            </a:r>
          </a:p>
          <a:p>
            <a:pPr lvl="1"/>
            <a:r>
              <a:rPr lang="cs-CZ" dirty="0" smtClean="0"/>
              <a:t>Pozornostní styl</a:t>
            </a:r>
          </a:p>
          <a:p>
            <a:r>
              <a:rPr lang="cs-CZ" dirty="0" smtClean="0"/>
              <a:t>Odolávání rušivým vlivům</a:t>
            </a:r>
          </a:p>
          <a:p>
            <a:pPr lvl="1"/>
            <a:r>
              <a:rPr lang="cs-CZ" dirty="0" smtClean="0"/>
              <a:t>Externí x interní</a:t>
            </a:r>
          </a:p>
          <a:p>
            <a:pPr lvl="2"/>
            <a:r>
              <a:rPr lang="cs-CZ" dirty="0"/>
              <a:t>Negativní myšlenky na minulé události.</a:t>
            </a:r>
          </a:p>
          <a:p>
            <a:pPr lvl="2"/>
            <a:r>
              <a:rPr lang="cs-CZ" dirty="0"/>
              <a:t>Obavy z budoucích událostí (o výsledek).</a:t>
            </a:r>
          </a:p>
          <a:p>
            <a:pPr lvl="2"/>
            <a:r>
              <a:rPr lang="cs-CZ" dirty="0"/>
              <a:t>Intenzivní </a:t>
            </a:r>
            <a:r>
              <a:rPr lang="cs-CZ" dirty="0" smtClean="0"/>
              <a:t>emoce.</a:t>
            </a:r>
          </a:p>
          <a:p>
            <a:pPr lvl="2"/>
            <a:r>
              <a:rPr lang="cs-CZ" dirty="0" smtClean="0"/>
              <a:t>Přílišná </a:t>
            </a:r>
            <a:r>
              <a:rPr lang="cs-CZ" dirty="0"/>
              <a:t>analýza a soustředění se na provádění již naučeného </a:t>
            </a:r>
            <a:r>
              <a:rPr lang="cs-CZ" dirty="0" smtClean="0"/>
              <a:t>pohybu.</a:t>
            </a:r>
          </a:p>
          <a:p>
            <a:pPr lvl="2"/>
            <a:r>
              <a:rPr lang="cs-CZ" dirty="0" smtClean="0"/>
              <a:t>Nedostatečná </a:t>
            </a:r>
            <a:r>
              <a:rPr lang="cs-CZ" dirty="0"/>
              <a:t>míra </a:t>
            </a:r>
            <a:r>
              <a:rPr lang="cs-CZ" dirty="0" smtClean="0"/>
              <a:t>motivace.</a:t>
            </a:r>
          </a:p>
          <a:p>
            <a:pPr lvl="2"/>
            <a:r>
              <a:rPr lang="cs-CZ" dirty="0" smtClean="0"/>
              <a:t>Únava.</a:t>
            </a:r>
          </a:p>
          <a:p>
            <a:pPr lvl="2"/>
            <a:r>
              <a:rPr lang="cs-CZ" dirty="0" smtClean="0"/>
              <a:t>Publikum</a:t>
            </a:r>
          </a:p>
          <a:p>
            <a:pPr lvl="2"/>
            <a:r>
              <a:rPr lang="cs-CZ" dirty="0" smtClean="0"/>
              <a:t>Soupeř</a:t>
            </a:r>
          </a:p>
          <a:p>
            <a:pPr lvl="2"/>
            <a:r>
              <a:rPr lang="cs-CZ" dirty="0" smtClean="0"/>
              <a:t>Spoluhráči</a:t>
            </a:r>
          </a:p>
          <a:p>
            <a:pPr lvl="2"/>
            <a:r>
              <a:rPr lang="cs-CZ" dirty="0" smtClean="0"/>
              <a:t>Významní druzí</a:t>
            </a:r>
            <a:endParaRPr lang="cs-CZ" dirty="0"/>
          </a:p>
          <a:p>
            <a:r>
              <a:rPr lang="cs-CZ" dirty="0" smtClean="0"/>
              <a:t>Přenesení pozornosti</a:t>
            </a:r>
          </a:p>
          <a:p>
            <a:r>
              <a:rPr lang="cs-CZ" dirty="0" smtClean="0"/>
              <a:t>Učení</a:t>
            </a:r>
          </a:p>
          <a:p>
            <a:r>
              <a:rPr lang="cs-CZ" dirty="0" smtClean="0"/>
              <a:t>ADHD</a:t>
            </a:r>
          </a:p>
          <a:p>
            <a:r>
              <a:rPr lang="cs-CZ" smtClean="0"/>
              <a:t>Bio-feedback</a:t>
            </a:r>
            <a:r>
              <a:rPr lang="cs-CZ" dirty="0" smtClean="0"/>
              <a:t>, </a:t>
            </a:r>
            <a:r>
              <a:rPr lang="cs-CZ" dirty="0" err="1" smtClean="0"/>
              <a:t>joga</a:t>
            </a:r>
            <a:r>
              <a:rPr lang="cs-CZ" dirty="0" smtClean="0"/>
              <a:t>, meditace, imaginace</a:t>
            </a:r>
            <a:endParaRPr lang="cs-CZ" dirty="0" smtClean="0"/>
          </a:p>
          <a:p>
            <a:endParaRPr lang="cs-CZ"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Plánování soutěže</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dirty="0" smtClean="0"/>
              <a:t>jasně stanovené mentální plány pro soutěž, které obsahovaly předsoutěžní a soutěžní mentální plány, </a:t>
            </a:r>
            <a:r>
              <a:rPr lang="cs-CZ" dirty="0" err="1" smtClean="0"/>
              <a:t>plány</a:t>
            </a:r>
            <a:r>
              <a:rPr lang="cs-CZ" dirty="0" smtClean="0"/>
              <a:t> na udržení pozornosti a plány na konstruktivní evaluaci. </a:t>
            </a:r>
          </a:p>
          <a:p>
            <a:r>
              <a:rPr lang="cs-CZ" dirty="0" smtClean="0"/>
              <a:t>Vedou k </a:t>
            </a:r>
            <a:r>
              <a:rPr lang="cs-CZ" dirty="0" err="1" smtClean="0"/>
              <a:t>rutinam</a:t>
            </a:r>
            <a:endParaRPr lang="cs-CZ" dirty="0" smtClean="0"/>
          </a:p>
          <a:p>
            <a:r>
              <a:rPr lang="cs-CZ" dirty="0" smtClean="0"/>
              <a:t>Koncentrace, předjímání průběhu, dílčí cíle</a:t>
            </a:r>
          </a:p>
          <a:p>
            <a:r>
              <a:rPr lang="cs-CZ" dirty="0" smtClean="0"/>
              <a:t>Parking</a:t>
            </a:r>
          </a:p>
          <a:p>
            <a:r>
              <a:rPr lang="cs-CZ" dirty="0" smtClean="0"/>
              <a:t>přichystání těla“ zahrnující fyziologickou aktivaci, „přichystání mysli“, odkazující na psychickou připravenost, a „naladění se“</a:t>
            </a:r>
          </a:p>
          <a:p>
            <a:r>
              <a:rPr lang="cs-CZ" dirty="0" smtClean="0"/>
              <a:t>klíčová slova </a:t>
            </a:r>
          </a:p>
          <a:p>
            <a:pPr lvl="1"/>
            <a:r>
              <a:rPr lang="cs-CZ" dirty="0" smtClean="0"/>
              <a:t>instrukční (např. „Ramena dozadu“, „Natáhnout se“, „Ruce před sebe“, „Sleduj míč“) </a:t>
            </a:r>
          </a:p>
          <a:p>
            <a:pPr lvl="1"/>
            <a:r>
              <a:rPr lang="cs-CZ" dirty="0" smtClean="0"/>
              <a:t>m</a:t>
            </a:r>
            <a:r>
              <a:rPr lang="cs-CZ" smtClean="0"/>
              <a:t>otivační</a:t>
            </a:r>
            <a:endParaRPr lang="cs-CZ" dirty="0" smtClean="0"/>
          </a:p>
          <a:p>
            <a:pPr lvl="1"/>
            <a:r>
              <a:rPr lang="cs-CZ" dirty="0" smtClean="0"/>
              <a:t>emocionální (např. „Pojď“, „Uvolnit“, „Vydrž“, „Nepolevuj“, „Klid“). </a:t>
            </a:r>
            <a:endParaRPr lang="cs-C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Mentální dovednosti</a:t>
            </a:r>
            <a:endParaRPr lang="cs-CZ" dirty="0"/>
          </a:p>
        </p:txBody>
      </p:sp>
      <p:sp>
        <p:nvSpPr>
          <p:cNvPr id="3" name="Zástupný symbol pro obsah 2"/>
          <p:cNvSpPr>
            <a:spLocks noGrp="1"/>
          </p:cNvSpPr>
          <p:nvPr>
            <p:ph sz="quarter" idx="1"/>
          </p:nvPr>
        </p:nvSpPr>
        <p:spPr/>
        <p:txBody>
          <a:bodyPr/>
          <a:lstStyle/>
          <a:p>
            <a:r>
              <a:rPr lang="cs-CZ" dirty="0" smtClean="0"/>
              <a:t>Wheel of excelence</a:t>
            </a:r>
          </a:p>
          <a:p>
            <a:pPr lvl="1"/>
            <a:r>
              <a:rPr lang="cs-CZ" dirty="0" smtClean="0"/>
              <a:t>Orlick (1988)</a:t>
            </a:r>
          </a:p>
          <a:p>
            <a:r>
              <a:rPr lang="cs-CZ" dirty="0" smtClean="0"/>
              <a:t>Vybrané mentální dovednosti, které jsou důležité pro špičkový sportovní výkon</a:t>
            </a:r>
          </a:p>
          <a:p>
            <a:r>
              <a:rPr lang="cs-CZ" dirty="0" err="1" smtClean="0"/>
              <a:t>Trénovatelné</a:t>
            </a:r>
            <a:endParaRPr lang="cs-CZ" dirty="0" smtClean="0"/>
          </a:p>
          <a:p>
            <a:r>
              <a:rPr lang="cs-CZ" dirty="0" smtClean="0"/>
              <a:t>Některé determinují rozvoj talentu</a:t>
            </a:r>
          </a:p>
          <a:p>
            <a:r>
              <a:rPr lang="cs-CZ" dirty="0" smtClean="0"/>
              <a:t>Kvalitativní x Kvantitativní výzkum</a:t>
            </a:r>
            <a:endParaRPr lang="cs-CZ" dirty="0"/>
          </a:p>
          <a:p>
            <a:r>
              <a:rPr lang="cs-CZ" dirty="0" smtClean="0"/>
              <a:t>Dotazník OMSAT</a:t>
            </a:r>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Základní dělení psychických vlastností</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tří skupiny: </a:t>
            </a:r>
            <a:r>
              <a:rPr lang="cs-CZ" dirty="0"/>
              <a:t>a) </a:t>
            </a:r>
            <a:r>
              <a:rPr lang="cs-CZ" i="1" dirty="0"/>
              <a:t>kognitivní vlastnosti, b) psychické vlastnosti spojené s růstem a výkonovou motivací a c) charakterové vlastnosti. a) </a:t>
            </a:r>
            <a:endParaRPr lang="cs-CZ" dirty="0"/>
          </a:p>
          <a:p>
            <a:pPr lvl="0"/>
            <a:r>
              <a:rPr lang="cs-CZ" i="1" dirty="0"/>
              <a:t>Kognitivní vlastnosti</a:t>
            </a:r>
            <a:r>
              <a:rPr lang="cs-CZ" dirty="0"/>
              <a:t> </a:t>
            </a:r>
            <a:endParaRPr lang="cs-CZ" dirty="0" smtClean="0"/>
          </a:p>
          <a:p>
            <a:pPr lvl="1"/>
            <a:r>
              <a:rPr lang="cs-CZ" dirty="0" smtClean="0"/>
              <a:t>jsou </a:t>
            </a:r>
            <a:r>
              <a:rPr lang="cs-CZ" dirty="0"/>
              <a:t>do jisté míry vrozené </a:t>
            </a:r>
            <a:endParaRPr lang="cs-CZ" dirty="0" smtClean="0"/>
          </a:p>
          <a:p>
            <a:pPr lvl="1"/>
            <a:r>
              <a:rPr lang="cs-CZ" dirty="0" smtClean="0"/>
              <a:t>a </a:t>
            </a:r>
            <a:r>
              <a:rPr lang="cs-CZ" dirty="0"/>
              <a:t>zahrnují např. anticipaci, postřeh, rychlost pohybových reakcí, rozhodovací schopnosti, schopnost učení, obecnou inteligenci, herní inteligenci či kreativitu.</a:t>
            </a:r>
          </a:p>
          <a:p>
            <a:pPr lvl="0"/>
            <a:r>
              <a:rPr lang="cs-CZ" i="1" dirty="0">
                <a:solidFill>
                  <a:srgbClr val="FF0000"/>
                </a:solidFill>
              </a:rPr>
              <a:t>Psychické vlastnosti spojené s růstem a výkonovou motivací </a:t>
            </a:r>
            <a:r>
              <a:rPr lang="cs-CZ" i="1" dirty="0" smtClean="0">
                <a:solidFill>
                  <a:srgbClr val="FF0000"/>
                </a:solidFill>
              </a:rPr>
              <a:t>a mentální dovednosti</a:t>
            </a:r>
          </a:p>
          <a:p>
            <a:pPr lvl="1"/>
            <a:r>
              <a:rPr lang="cs-CZ" dirty="0" smtClean="0">
                <a:solidFill>
                  <a:srgbClr val="FF0000"/>
                </a:solidFill>
              </a:rPr>
              <a:t>s </a:t>
            </a:r>
            <a:r>
              <a:rPr lang="cs-CZ" i="1" dirty="0" smtClean="0">
                <a:solidFill>
                  <a:srgbClr val="FF0000"/>
                </a:solidFill>
              </a:rPr>
              <a:t>výkonová </a:t>
            </a:r>
            <a:r>
              <a:rPr lang="cs-CZ" i="1" dirty="0">
                <a:solidFill>
                  <a:srgbClr val="FF0000"/>
                </a:solidFill>
              </a:rPr>
              <a:t>motivací </a:t>
            </a:r>
            <a:r>
              <a:rPr lang="cs-CZ" dirty="0">
                <a:solidFill>
                  <a:srgbClr val="FF0000"/>
                </a:solidFill>
              </a:rPr>
              <a:t>(self-efficacy, cílová orientace, hodnoty, implicitní teorie, atribuce, sebe-determinace</a:t>
            </a:r>
            <a:r>
              <a:rPr lang="cs-CZ" dirty="0" smtClean="0">
                <a:solidFill>
                  <a:srgbClr val="FF0000"/>
                </a:solidFill>
              </a:rPr>
              <a:t>).</a:t>
            </a:r>
          </a:p>
          <a:p>
            <a:pPr lvl="1"/>
            <a:r>
              <a:rPr lang="cs-CZ" dirty="0" smtClean="0">
                <a:solidFill>
                  <a:srgbClr val="FF0000"/>
                </a:solidFill>
              </a:rPr>
              <a:t>Psychických </a:t>
            </a:r>
            <a:r>
              <a:rPr lang="cs-CZ" dirty="0">
                <a:solidFill>
                  <a:srgbClr val="FF0000"/>
                </a:solidFill>
              </a:rPr>
              <a:t>vlastnostech nutných k rozvoji výjimečnosti (</a:t>
            </a:r>
            <a:r>
              <a:rPr lang="cs-CZ" i="1" dirty="0">
                <a:solidFill>
                  <a:srgbClr val="FF0000"/>
                </a:solidFill>
              </a:rPr>
              <a:t>Psychological Characteristics of Developing Excellence, PCDE</a:t>
            </a:r>
            <a:r>
              <a:rPr lang="cs-CZ" dirty="0">
                <a:solidFill>
                  <a:srgbClr val="FF0000"/>
                </a:solidFill>
              </a:rPr>
              <a:t>, MacNamara, 2010). </a:t>
            </a:r>
          </a:p>
          <a:p>
            <a:r>
              <a:rPr lang="cs-CZ" i="1" dirty="0" smtClean="0"/>
              <a:t>Vlastnosti osobnosti</a:t>
            </a:r>
          </a:p>
          <a:p>
            <a:pPr lvl="1"/>
            <a:r>
              <a:rPr lang="cs-CZ" dirty="0" smtClean="0"/>
              <a:t>temperament</a:t>
            </a:r>
            <a:endParaRPr lang="cs-CZ" dirty="0"/>
          </a:p>
        </p:txBody>
      </p:sp>
    </p:spTree>
    <p:extLst>
      <p:ext uri="{BB962C8B-B14F-4D97-AF65-F5344CB8AC3E}">
        <p14:creationId xmlns="" xmlns:p14="http://schemas.microsoft.com/office/powerpoint/2010/main" val="39602359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OMSAT-3*</a:t>
            </a:r>
            <a:endParaRPr lang="cs-CZ" dirty="0"/>
          </a:p>
        </p:txBody>
      </p:sp>
      <p:sp>
        <p:nvSpPr>
          <p:cNvPr id="3" name="Zástupný symbol pro obsah 2"/>
          <p:cNvSpPr>
            <a:spLocks noGrp="1"/>
          </p:cNvSpPr>
          <p:nvPr>
            <p:ph sz="quarter" idx="1"/>
          </p:nvPr>
        </p:nvSpPr>
        <p:spPr/>
        <p:txBody>
          <a:bodyPr>
            <a:normAutofit fontScale="92500" lnSpcReduction="20000"/>
          </a:bodyPr>
          <a:lstStyle/>
          <a:p>
            <a:pPr lvl="0"/>
            <a:r>
              <a:rPr lang="cs-CZ" b="1" i="1" dirty="0"/>
              <a:t>Základní dovednosti (</a:t>
            </a:r>
            <a:r>
              <a:rPr lang="cs-CZ" b="1" i="1" dirty="0" err="1"/>
              <a:t>fundamental</a:t>
            </a:r>
            <a:r>
              <a:rPr lang="cs-CZ" b="1" i="1" dirty="0"/>
              <a:t> skills)</a:t>
            </a:r>
            <a:endParaRPr lang="cs-CZ" dirty="0" smtClean="0"/>
          </a:p>
          <a:p>
            <a:pPr lvl="1"/>
            <a:r>
              <a:rPr lang="cs-CZ" dirty="0"/>
              <a:t>Sebedůvěra (</a:t>
            </a:r>
            <a:r>
              <a:rPr lang="cs-CZ" i="1" dirty="0"/>
              <a:t>self-confidence</a:t>
            </a:r>
            <a:r>
              <a:rPr lang="cs-CZ" dirty="0"/>
              <a:t>)</a:t>
            </a:r>
            <a:endParaRPr lang="cs-CZ" dirty="0" smtClean="0"/>
          </a:p>
          <a:p>
            <a:pPr lvl="1"/>
            <a:r>
              <a:rPr lang="cs-CZ" dirty="0"/>
              <a:t>stanovování cílů (</a:t>
            </a:r>
            <a:r>
              <a:rPr lang="cs-CZ" i="1" dirty="0"/>
              <a:t>goal setting</a:t>
            </a:r>
            <a:r>
              <a:rPr lang="cs-CZ" dirty="0"/>
              <a:t>)</a:t>
            </a:r>
            <a:endParaRPr lang="cs-CZ" dirty="0" smtClean="0"/>
          </a:p>
          <a:p>
            <a:pPr lvl="1"/>
            <a:r>
              <a:rPr lang="cs-CZ" dirty="0" smtClean="0"/>
              <a:t>odhodlání</a:t>
            </a:r>
            <a:r>
              <a:rPr lang="cs-CZ" i="1" dirty="0" smtClean="0"/>
              <a:t> </a:t>
            </a:r>
            <a:r>
              <a:rPr lang="cs-CZ" i="1" dirty="0"/>
              <a:t>(commitment</a:t>
            </a:r>
            <a:r>
              <a:rPr lang="cs-CZ" dirty="0"/>
              <a:t>)</a:t>
            </a:r>
            <a:endParaRPr lang="cs-CZ" dirty="0" smtClean="0"/>
          </a:p>
          <a:p>
            <a:pPr lvl="0"/>
            <a:r>
              <a:rPr lang="cs-CZ" b="1" i="1" dirty="0"/>
              <a:t>Psychosomatické dovedností (</a:t>
            </a:r>
            <a:r>
              <a:rPr lang="cs-CZ" b="1" i="1" dirty="0" err="1"/>
              <a:t>psychosomatic</a:t>
            </a:r>
            <a:r>
              <a:rPr lang="cs-CZ" b="1" i="1" dirty="0"/>
              <a:t> skills)</a:t>
            </a:r>
            <a:endParaRPr lang="cs-CZ" dirty="0" smtClean="0"/>
          </a:p>
          <a:p>
            <a:pPr lvl="1"/>
            <a:r>
              <a:rPr lang="cs-CZ" dirty="0"/>
              <a:t>reakce na stres (</a:t>
            </a:r>
            <a:r>
              <a:rPr lang="cs-CZ" i="1" dirty="0"/>
              <a:t>stress </a:t>
            </a:r>
            <a:r>
              <a:rPr lang="cs-CZ" i="1" dirty="0" err="1"/>
              <a:t>reaction</a:t>
            </a:r>
            <a:r>
              <a:rPr lang="cs-CZ" i="1" dirty="0"/>
              <a:t>)</a:t>
            </a:r>
            <a:endParaRPr lang="cs-CZ" dirty="0" smtClean="0"/>
          </a:p>
          <a:p>
            <a:pPr lvl="1"/>
            <a:r>
              <a:rPr lang="cs-CZ" dirty="0"/>
              <a:t>zvládání strachu</a:t>
            </a:r>
            <a:r>
              <a:rPr lang="cs-CZ" i="1" dirty="0"/>
              <a:t> </a:t>
            </a:r>
            <a:r>
              <a:rPr lang="cs-CZ" dirty="0"/>
              <a:t>(</a:t>
            </a:r>
            <a:r>
              <a:rPr lang="cs-CZ" i="1" dirty="0"/>
              <a:t>fear control</a:t>
            </a:r>
            <a:r>
              <a:rPr lang="cs-CZ" dirty="0"/>
              <a:t>)</a:t>
            </a:r>
            <a:endParaRPr lang="cs-CZ" dirty="0" smtClean="0"/>
          </a:p>
          <a:p>
            <a:pPr lvl="1"/>
            <a:r>
              <a:rPr lang="cs-CZ" dirty="0"/>
              <a:t>relaxace (</a:t>
            </a:r>
            <a:r>
              <a:rPr lang="cs-CZ" i="1" dirty="0"/>
              <a:t>relaxation</a:t>
            </a:r>
            <a:r>
              <a:rPr lang="cs-CZ" dirty="0"/>
              <a:t>)</a:t>
            </a:r>
            <a:endParaRPr lang="cs-CZ" dirty="0" smtClean="0"/>
          </a:p>
          <a:p>
            <a:pPr lvl="1"/>
            <a:r>
              <a:rPr lang="cs-CZ" dirty="0"/>
              <a:t>nabuzení (</a:t>
            </a:r>
            <a:r>
              <a:rPr lang="cs-CZ" i="1" dirty="0"/>
              <a:t>activation</a:t>
            </a:r>
            <a:r>
              <a:rPr lang="cs-CZ" dirty="0"/>
              <a:t>)</a:t>
            </a:r>
            <a:endParaRPr lang="cs-CZ" dirty="0" smtClean="0"/>
          </a:p>
          <a:p>
            <a:pPr lvl="0"/>
            <a:r>
              <a:rPr lang="cs-CZ" b="1" i="1" dirty="0"/>
              <a:t>Kognitivní dovedností (cognitive skills)</a:t>
            </a:r>
            <a:endParaRPr lang="cs-CZ" dirty="0" smtClean="0"/>
          </a:p>
          <a:p>
            <a:pPr lvl="1"/>
            <a:r>
              <a:rPr lang="cs-CZ" dirty="0"/>
              <a:t>zaměření pozornosti (</a:t>
            </a:r>
            <a:r>
              <a:rPr lang="cs-CZ" i="1" dirty="0" err="1"/>
              <a:t>focusing</a:t>
            </a:r>
            <a:r>
              <a:rPr lang="cs-CZ" dirty="0"/>
              <a:t>)</a:t>
            </a:r>
            <a:endParaRPr lang="cs-CZ" dirty="0" smtClean="0"/>
          </a:p>
          <a:p>
            <a:pPr lvl="1"/>
            <a:r>
              <a:rPr lang="cs-CZ" dirty="0"/>
              <a:t>opětovné zaměření pozornosti (</a:t>
            </a:r>
            <a:r>
              <a:rPr lang="cs-CZ" i="1" dirty="0" err="1"/>
              <a:t>refocusing</a:t>
            </a:r>
            <a:r>
              <a:rPr lang="cs-CZ" dirty="0"/>
              <a:t>)</a:t>
            </a:r>
            <a:endParaRPr lang="cs-CZ" dirty="0" smtClean="0"/>
          </a:p>
          <a:p>
            <a:pPr lvl="1"/>
            <a:r>
              <a:rPr lang="cs-CZ" dirty="0"/>
              <a:t>imaginace (</a:t>
            </a:r>
            <a:r>
              <a:rPr lang="cs-CZ" i="1" dirty="0"/>
              <a:t>imagery</a:t>
            </a:r>
            <a:r>
              <a:rPr lang="cs-CZ" dirty="0"/>
              <a:t>),</a:t>
            </a:r>
            <a:endParaRPr lang="cs-CZ" dirty="0" smtClean="0"/>
          </a:p>
          <a:p>
            <a:pPr lvl="1"/>
            <a:r>
              <a:rPr lang="cs-CZ" dirty="0"/>
              <a:t>mentální trénink (</a:t>
            </a:r>
            <a:r>
              <a:rPr lang="cs-CZ" i="1" dirty="0"/>
              <a:t>mental practice</a:t>
            </a:r>
            <a:r>
              <a:rPr lang="cs-CZ" dirty="0"/>
              <a:t>) </a:t>
            </a:r>
            <a:endParaRPr lang="cs-CZ" dirty="0" smtClean="0"/>
          </a:p>
          <a:p>
            <a:endParaRPr 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Sebedůvěra</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dirty="0" smtClean="0"/>
              <a:t>Vědomí vlastních kvalit a schopností provázená vírou v úspěšnost budoucích výkonů.</a:t>
            </a:r>
          </a:p>
          <a:p>
            <a:r>
              <a:rPr lang="cs-CZ" dirty="0" smtClean="0"/>
              <a:t>Působí na</a:t>
            </a:r>
          </a:p>
          <a:p>
            <a:pPr lvl="1"/>
            <a:r>
              <a:rPr lang="cs-CZ" dirty="0" smtClean="0"/>
              <a:t>Aktuální výkon</a:t>
            </a:r>
          </a:p>
          <a:p>
            <a:pPr lvl="1"/>
            <a:r>
              <a:rPr lang="cs-CZ" dirty="0" smtClean="0"/>
              <a:t>Stanovování cílů, úkolů</a:t>
            </a:r>
          </a:p>
          <a:p>
            <a:pPr lvl="1"/>
            <a:r>
              <a:rPr lang="cs-CZ" dirty="0" smtClean="0"/>
              <a:t>Vyvinuté úsilí</a:t>
            </a:r>
          </a:p>
          <a:p>
            <a:r>
              <a:rPr lang="cs-CZ" dirty="0" smtClean="0"/>
              <a:t>Kolísavá, cyklická</a:t>
            </a:r>
          </a:p>
          <a:p>
            <a:pPr lvl="1"/>
            <a:r>
              <a:rPr lang="cs-CZ" dirty="0" smtClean="0"/>
              <a:t>úspěch</a:t>
            </a:r>
            <a:r>
              <a:rPr lang="en-US" dirty="0" smtClean="0"/>
              <a:t> x ne</a:t>
            </a:r>
            <a:r>
              <a:rPr lang="cs-CZ" dirty="0" smtClean="0"/>
              <a:t>úspěch</a:t>
            </a:r>
          </a:p>
          <a:p>
            <a:pPr lvl="1"/>
            <a:r>
              <a:rPr lang="cs-CZ" dirty="0" err="1" smtClean="0"/>
              <a:t>Bloom</a:t>
            </a:r>
            <a:r>
              <a:rPr lang="cs-CZ" dirty="0" smtClean="0"/>
              <a:t> a výzkum talentovaných</a:t>
            </a:r>
          </a:p>
          <a:p>
            <a:r>
              <a:rPr lang="cs-CZ" dirty="0" smtClean="0"/>
              <a:t>Self –efficacy</a:t>
            </a:r>
          </a:p>
          <a:p>
            <a:pPr lvl="1"/>
            <a:r>
              <a:rPr lang="cs-CZ" dirty="0" smtClean="0"/>
              <a:t>Důležitá je interpretace</a:t>
            </a:r>
          </a:p>
          <a:p>
            <a:r>
              <a:rPr lang="cs-CZ" dirty="0" smtClean="0"/>
              <a:t>Nadhodnocování, podhodnocování</a:t>
            </a:r>
          </a:p>
          <a:p>
            <a:r>
              <a:rPr lang="cs-CZ" dirty="0" smtClean="0"/>
              <a:t>Oceňování zlepšení x oceňování výkonu</a:t>
            </a:r>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Odhodlání</a:t>
            </a:r>
            <a:endParaRPr lang="cs-CZ" dirty="0"/>
          </a:p>
        </p:txBody>
      </p:sp>
      <p:sp>
        <p:nvSpPr>
          <p:cNvPr id="3" name="Zástupný symbol pro obsah 2"/>
          <p:cNvSpPr>
            <a:spLocks noGrp="1"/>
          </p:cNvSpPr>
          <p:nvPr>
            <p:ph sz="quarter" idx="1"/>
          </p:nvPr>
        </p:nvSpPr>
        <p:spPr/>
        <p:txBody>
          <a:bodyPr/>
          <a:lstStyle/>
          <a:p>
            <a:r>
              <a:rPr lang="cs-CZ" dirty="0" smtClean="0"/>
              <a:t>Aktivita středobodem sportovcova života, touha pokračovat ve sportovní účasti</a:t>
            </a:r>
          </a:p>
          <a:p>
            <a:r>
              <a:rPr lang="cs-CZ" dirty="0" smtClean="0"/>
              <a:t>Ericsson a deliberate practice – záměrné získávání zkušenosti</a:t>
            </a:r>
          </a:p>
          <a:p>
            <a:pPr lvl="1"/>
            <a:r>
              <a:rPr lang="cs-CZ" dirty="0" smtClean="0"/>
              <a:t>Pravidlo 10 let nebo 10 000 hodin.</a:t>
            </a:r>
          </a:p>
          <a:p>
            <a:pPr lvl="1"/>
            <a:r>
              <a:rPr lang="cs-CZ" dirty="0" smtClean="0"/>
              <a:t>Přetrénování, vyhoření</a:t>
            </a:r>
          </a:p>
          <a:p>
            <a:r>
              <a:rPr lang="cs-CZ" dirty="0" err="1" smtClean="0"/>
              <a:t>Coté</a:t>
            </a:r>
            <a:r>
              <a:rPr lang="cs-CZ" dirty="0" smtClean="0"/>
              <a:t> a </a:t>
            </a:r>
            <a:r>
              <a:rPr lang="cs-CZ" dirty="0"/>
              <a:t>z</a:t>
            </a:r>
            <a:r>
              <a:rPr lang="cs-CZ" dirty="0" smtClean="0"/>
              <a:t>áměrná hra (deliberate play)</a:t>
            </a:r>
          </a:p>
          <a:p>
            <a:r>
              <a:rPr lang="cs-CZ" dirty="0" smtClean="0"/>
              <a:t>Flow</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Teorie očekávání a hodnoty</a:t>
            </a:r>
            <a:endParaRPr lang="cs-CZ" dirty="0"/>
          </a:p>
        </p:txBody>
      </p:sp>
      <p:sp>
        <p:nvSpPr>
          <p:cNvPr id="3" name="Zástupný symbol pro obsah 2"/>
          <p:cNvSpPr>
            <a:spLocks noGrp="1"/>
          </p:cNvSpPr>
          <p:nvPr>
            <p:ph idx="1"/>
          </p:nvPr>
        </p:nvSpPr>
        <p:spPr/>
        <p:txBody>
          <a:bodyPr>
            <a:normAutofit/>
          </a:bodyPr>
          <a:lstStyle/>
          <a:p>
            <a:r>
              <a:rPr lang="cs-CZ" dirty="0" smtClean="0"/>
              <a:t>Vrcholový výkon stojí obrovské oběti, otázkou je tedy, jestli to stojí zato</a:t>
            </a:r>
          </a:p>
          <a:p>
            <a:r>
              <a:rPr lang="cs-CZ" dirty="0" smtClean="0"/>
              <a:t>Zvažování dvou aspektů – šance úspěchu, subjektivní hodnota cíle</a:t>
            </a:r>
          </a:p>
          <a:p>
            <a:r>
              <a:rPr lang="cs-CZ" dirty="0" smtClean="0"/>
              <a:t>4 skupiny subjektivních hodnot</a:t>
            </a:r>
          </a:p>
          <a:p>
            <a:pPr lvl="1"/>
            <a:r>
              <a:rPr lang="cs-CZ" dirty="0" smtClean="0"/>
              <a:t>Hodnota spojená se sebepojetím a identitou</a:t>
            </a:r>
          </a:p>
          <a:p>
            <a:pPr lvl="1"/>
            <a:r>
              <a:rPr lang="cs-CZ" dirty="0" smtClean="0"/>
              <a:t>Hodnota ve smyslu zábavnosti činnosti</a:t>
            </a:r>
          </a:p>
          <a:p>
            <a:pPr lvl="1"/>
            <a:r>
              <a:rPr lang="cs-CZ" dirty="0" smtClean="0"/>
              <a:t>Hodnota ve smyslu užitečnosti dané činnosti</a:t>
            </a:r>
          </a:p>
          <a:p>
            <a:pPr lvl="1"/>
            <a:r>
              <a:rPr lang="cs-CZ" dirty="0" smtClean="0"/>
              <a:t>Vnímané náklady dané činnosti</a:t>
            </a:r>
            <a:endParaRPr lang="cs-CZ" dirty="0"/>
          </a:p>
        </p:txBody>
      </p:sp>
    </p:spTree>
    <p:extLst>
      <p:ext uri="{BB962C8B-B14F-4D97-AF65-F5344CB8AC3E}">
        <p14:creationId xmlns:p14="http://schemas.microsoft.com/office/powerpoint/2010/main" xmlns="" val="34891467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448965" y="833015"/>
            <a:ext cx="8229600" cy="458115"/>
          </a:xfrm>
        </p:spPr>
        <p:txBody>
          <a:bodyPr>
            <a:normAutofit fontScale="90000"/>
          </a:bodyPr>
          <a:lstStyle/>
          <a:p>
            <a:pPr algn="ctr"/>
            <a:r>
              <a:rPr lang="cs-CZ" altLang="cs-CZ" b="1" dirty="0">
                <a:solidFill>
                  <a:schemeClr val="tx1"/>
                </a:solidFill>
              </a:rPr>
              <a:t>Jak zvýšit vnitřní motivaci?</a:t>
            </a:r>
          </a:p>
        </p:txBody>
      </p:sp>
      <p:sp>
        <p:nvSpPr>
          <p:cNvPr id="115715" name="Rectangle 3"/>
          <p:cNvSpPr>
            <a:spLocks noGrp="1" noChangeArrowheads="1"/>
          </p:cNvSpPr>
          <p:nvPr>
            <p:ph idx="1"/>
          </p:nvPr>
        </p:nvSpPr>
        <p:spPr>
          <a:xfrm>
            <a:off x="448965" y="2054655"/>
            <a:ext cx="8229600" cy="4428445"/>
          </a:xfrm>
        </p:spPr>
        <p:txBody>
          <a:bodyPr>
            <a:normAutofit fontScale="92500" lnSpcReduction="10000"/>
          </a:bodyPr>
          <a:lstStyle/>
          <a:p>
            <a:pPr>
              <a:lnSpc>
                <a:spcPct val="150000"/>
              </a:lnSpc>
            </a:pPr>
            <a:r>
              <a:rPr lang="cs-CZ" altLang="cs-CZ" dirty="0">
                <a:solidFill>
                  <a:schemeClr val="tx1"/>
                </a:solidFill>
              </a:rPr>
              <a:t>Pomozte zažít </a:t>
            </a:r>
            <a:r>
              <a:rPr lang="cs-CZ" altLang="cs-CZ" dirty="0" smtClean="0">
                <a:solidFill>
                  <a:schemeClr val="tx1"/>
                </a:solidFill>
              </a:rPr>
              <a:t>úspěch</a:t>
            </a:r>
          </a:p>
          <a:p>
            <a:pPr>
              <a:lnSpc>
                <a:spcPct val="150000"/>
              </a:lnSpc>
            </a:pPr>
            <a:r>
              <a:rPr lang="cs-CZ" altLang="cs-CZ" dirty="0" smtClean="0">
                <a:solidFill>
                  <a:schemeClr val="tx1"/>
                </a:solidFill>
              </a:rPr>
              <a:t>Rozeberte neúspěch, pomožte zpracovat</a:t>
            </a:r>
          </a:p>
          <a:p>
            <a:pPr>
              <a:lnSpc>
                <a:spcPct val="150000"/>
              </a:lnSpc>
            </a:pPr>
            <a:r>
              <a:rPr lang="cs-CZ" altLang="cs-CZ" dirty="0" smtClean="0">
                <a:solidFill>
                  <a:schemeClr val="tx1"/>
                </a:solidFill>
              </a:rPr>
              <a:t>Nechte zodpovědnost na sportovci</a:t>
            </a:r>
            <a:endParaRPr lang="cs-CZ" altLang="cs-CZ" dirty="0">
              <a:solidFill>
                <a:schemeClr val="tx1"/>
              </a:solidFill>
            </a:endParaRPr>
          </a:p>
          <a:p>
            <a:pPr>
              <a:lnSpc>
                <a:spcPct val="150000"/>
              </a:lnSpc>
            </a:pPr>
            <a:r>
              <a:rPr lang="cs-CZ" altLang="cs-CZ" dirty="0">
                <a:solidFill>
                  <a:schemeClr val="tx1"/>
                </a:solidFill>
              </a:rPr>
              <a:t>Každý výkon má svou odměnu</a:t>
            </a:r>
          </a:p>
          <a:p>
            <a:pPr>
              <a:lnSpc>
                <a:spcPct val="150000"/>
              </a:lnSpc>
            </a:pPr>
            <a:r>
              <a:rPr lang="cs-CZ" altLang="cs-CZ" dirty="0">
                <a:solidFill>
                  <a:schemeClr val="tx1"/>
                </a:solidFill>
              </a:rPr>
              <a:t>Chvalte</a:t>
            </a:r>
          </a:p>
          <a:p>
            <a:pPr>
              <a:lnSpc>
                <a:spcPct val="150000"/>
              </a:lnSpc>
            </a:pPr>
            <a:r>
              <a:rPr lang="cs-CZ" altLang="cs-CZ" dirty="0">
                <a:solidFill>
                  <a:schemeClr val="tx1"/>
                </a:solidFill>
              </a:rPr>
              <a:t>Pestrý trénink, změny</a:t>
            </a:r>
          </a:p>
          <a:p>
            <a:pPr>
              <a:lnSpc>
                <a:spcPct val="150000"/>
              </a:lnSpc>
            </a:pPr>
            <a:r>
              <a:rPr lang="cs-CZ" altLang="cs-CZ" dirty="0">
                <a:solidFill>
                  <a:schemeClr val="tx1"/>
                </a:solidFill>
              </a:rPr>
              <a:t>Zapojte sportovce do rozhodování</a:t>
            </a:r>
          </a:p>
          <a:p>
            <a:pPr>
              <a:lnSpc>
                <a:spcPct val="150000"/>
              </a:lnSpc>
            </a:pPr>
            <a:r>
              <a:rPr lang="cs-CZ" altLang="cs-CZ" dirty="0">
                <a:solidFill>
                  <a:schemeClr val="tx1"/>
                </a:solidFill>
              </a:rPr>
              <a:t>Plánujte </a:t>
            </a:r>
            <a:r>
              <a:rPr lang="cs-CZ" altLang="cs-CZ" dirty="0" smtClean="0">
                <a:solidFill>
                  <a:schemeClr val="tx1"/>
                </a:solidFill>
              </a:rPr>
              <a:t>cíle</a:t>
            </a:r>
          </a:p>
          <a:p>
            <a:pPr>
              <a:lnSpc>
                <a:spcPct val="150000"/>
              </a:lnSpc>
            </a:pPr>
            <a:endParaRPr lang="cs-CZ" altLang="cs-CZ" dirty="0">
              <a:solidFill>
                <a:schemeClr val="tx1"/>
              </a:solidFill>
            </a:endParaRPr>
          </a:p>
          <a:p>
            <a:pPr>
              <a:lnSpc>
                <a:spcPct val="150000"/>
              </a:lnSpc>
            </a:pPr>
            <a:endParaRPr lang="cs-CZ" altLang="cs-CZ" dirty="0" smtClean="0">
              <a:solidFill>
                <a:schemeClr val="tx1"/>
              </a:solidFill>
            </a:endParaRPr>
          </a:p>
          <a:p>
            <a:pPr>
              <a:lnSpc>
                <a:spcPct val="150000"/>
              </a:lnSpc>
            </a:pPr>
            <a:endParaRPr lang="cs-CZ" altLang="cs-CZ" dirty="0">
              <a:solidFill>
                <a:schemeClr val="tx1"/>
              </a:solidFill>
            </a:endParaRPr>
          </a:p>
        </p:txBody>
      </p:sp>
      <p:pic>
        <p:nvPicPr>
          <p:cNvPr id="3074" name="Picture 2"/>
          <p:cNvPicPr>
            <a:picLocks noChangeAspect="1" noChangeArrowheads="1"/>
          </p:cNvPicPr>
          <p:nvPr/>
        </p:nvPicPr>
        <p:blipFill rotWithShape="1">
          <a:blip r:embed="rId3" cstate="print">
            <a:extLst>
              <a:ext uri="{28A0092B-C50C-407E-A947-70E740481C1C}">
                <a14:useLocalDpi xmlns="" xmlns:a14="http://schemas.microsoft.com/office/drawing/2010/main" val="0"/>
              </a:ext>
            </a:extLst>
          </a:blip>
          <a:srcRect l="16728" r="13074"/>
          <a:stretch/>
        </p:blipFill>
        <p:spPr bwMode="auto">
          <a:xfrm>
            <a:off x="5896507" y="2207360"/>
            <a:ext cx="2798528" cy="335951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 xmlns:p14="http://schemas.microsoft.com/office/powerpoint/2010/main" val="2898978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5715">
                                            <p:txEl>
                                              <p:pRg st="0" end="0"/>
                                            </p:txEl>
                                          </p:spTgt>
                                        </p:tgtEl>
                                        <p:attrNameLst>
                                          <p:attrName>style.visibility</p:attrName>
                                        </p:attrNameLst>
                                      </p:cBhvr>
                                      <p:to>
                                        <p:strVal val="visible"/>
                                      </p:to>
                                    </p:set>
                                    <p:anim calcmode="lin" valueType="num">
                                      <p:cBhvr additive="base">
                                        <p:cTn id="7" dur="500" fill="hold"/>
                                        <p:tgtEl>
                                          <p:spTgt spid="1157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57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5715">
                                            <p:txEl>
                                              <p:pRg st="1" end="1"/>
                                            </p:txEl>
                                          </p:spTgt>
                                        </p:tgtEl>
                                        <p:attrNameLst>
                                          <p:attrName>style.visibility</p:attrName>
                                        </p:attrNameLst>
                                      </p:cBhvr>
                                      <p:to>
                                        <p:strVal val="visible"/>
                                      </p:to>
                                    </p:set>
                                    <p:anim calcmode="lin" valueType="num">
                                      <p:cBhvr additive="base">
                                        <p:cTn id="13" dur="500" fill="hold"/>
                                        <p:tgtEl>
                                          <p:spTgt spid="11571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57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5715">
                                            <p:txEl>
                                              <p:pRg st="2" end="2"/>
                                            </p:txEl>
                                          </p:spTgt>
                                        </p:tgtEl>
                                        <p:attrNameLst>
                                          <p:attrName>style.visibility</p:attrName>
                                        </p:attrNameLst>
                                      </p:cBhvr>
                                      <p:to>
                                        <p:strVal val="visible"/>
                                      </p:to>
                                    </p:set>
                                    <p:anim calcmode="lin" valueType="num">
                                      <p:cBhvr additive="base">
                                        <p:cTn id="19" dur="500" fill="hold"/>
                                        <p:tgtEl>
                                          <p:spTgt spid="11571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57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5715">
                                            <p:txEl>
                                              <p:pRg st="3" end="3"/>
                                            </p:txEl>
                                          </p:spTgt>
                                        </p:tgtEl>
                                        <p:attrNameLst>
                                          <p:attrName>style.visibility</p:attrName>
                                        </p:attrNameLst>
                                      </p:cBhvr>
                                      <p:to>
                                        <p:strVal val="visible"/>
                                      </p:to>
                                    </p:set>
                                    <p:anim calcmode="lin" valueType="num">
                                      <p:cBhvr additive="base">
                                        <p:cTn id="25" dur="500" fill="hold"/>
                                        <p:tgtEl>
                                          <p:spTgt spid="11571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571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15715">
                                            <p:txEl>
                                              <p:pRg st="4" end="4"/>
                                            </p:txEl>
                                          </p:spTgt>
                                        </p:tgtEl>
                                        <p:attrNameLst>
                                          <p:attrName>style.visibility</p:attrName>
                                        </p:attrNameLst>
                                      </p:cBhvr>
                                      <p:to>
                                        <p:strVal val="visible"/>
                                      </p:to>
                                    </p:set>
                                    <p:anim calcmode="lin" valueType="num">
                                      <p:cBhvr additive="base">
                                        <p:cTn id="31" dur="500" fill="hold"/>
                                        <p:tgtEl>
                                          <p:spTgt spid="11571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571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15715">
                                            <p:txEl>
                                              <p:pRg st="5" end="5"/>
                                            </p:txEl>
                                          </p:spTgt>
                                        </p:tgtEl>
                                        <p:attrNameLst>
                                          <p:attrName>style.visibility</p:attrName>
                                        </p:attrNameLst>
                                      </p:cBhvr>
                                      <p:to>
                                        <p:strVal val="visible"/>
                                      </p:to>
                                    </p:set>
                                    <p:anim calcmode="lin" valueType="num">
                                      <p:cBhvr additive="base">
                                        <p:cTn id="37" dur="500" fill="hold"/>
                                        <p:tgtEl>
                                          <p:spTgt spid="11571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571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15715">
                                            <p:txEl>
                                              <p:pRg st="6" end="6"/>
                                            </p:txEl>
                                          </p:spTgt>
                                        </p:tgtEl>
                                        <p:attrNameLst>
                                          <p:attrName>style.visibility</p:attrName>
                                        </p:attrNameLst>
                                      </p:cBhvr>
                                      <p:to>
                                        <p:strVal val="visible"/>
                                      </p:to>
                                    </p:set>
                                    <p:anim calcmode="lin" valueType="num">
                                      <p:cBhvr additive="base">
                                        <p:cTn id="43" dur="500" fill="hold"/>
                                        <p:tgtEl>
                                          <p:spTgt spid="11571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1571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15715">
                                            <p:txEl>
                                              <p:pRg st="7" end="7"/>
                                            </p:txEl>
                                          </p:spTgt>
                                        </p:tgtEl>
                                        <p:attrNameLst>
                                          <p:attrName>style.visibility</p:attrName>
                                        </p:attrNameLst>
                                      </p:cBhvr>
                                      <p:to>
                                        <p:strVal val="visible"/>
                                      </p:to>
                                    </p:set>
                                    <p:anim calcmode="lin" valueType="num">
                                      <p:cBhvr additive="base">
                                        <p:cTn id="49" dur="500" fill="hold"/>
                                        <p:tgtEl>
                                          <p:spTgt spid="11571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1571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Stanovování cílů</a:t>
            </a:r>
            <a:endParaRPr lang="cs-CZ" dirty="0"/>
          </a:p>
        </p:txBody>
      </p:sp>
      <p:sp>
        <p:nvSpPr>
          <p:cNvPr id="3" name="Zástupný symbol pro obsah 2"/>
          <p:cNvSpPr>
            <a:spLocks noGrp="1"/>
          </p:cNvSpPr>
          <p:nvPr>
            <p:ph sz="quarter" idx="1"/>
          </p:nvPr>
        </p:nvSpPr>
        <p:spPr/>
        <p:txBody>
          <a:bodyPr>
            <a:normAutofit/>
          </a:bodyPr>
          <a:lstStyle/>
          <a:p>
            <a:r>
              <a:rPr lang="cs-CZ" dirty="0" smtClean="0"/>
              <a:t>Výsledky – kterých chceme dosáhnout</a:t>
            </a:r>
          </a:p>
          <a:p>
            <a:r>
              <a:rPr lang="cs-CZ" dirty="0" smtClean="0"/>
              <a:t>Směřují chování</a:t>
            </a:r>
          </a:p>
          <a:p>
            <a:r>
              <a:rPr lang="cs-CZ" dirty="0" smtClean="0"/>
              <a:t>Posuzování úspěšnosti</a:t>
            </a:r>
          </a:p>
          <a:p>
            <a:r>
              <a:rPr lang="cs-CZ" dirty="0" smtClean="0"/>
              <a:t>Krátkodobé x dlouhodobé cíle</a:t>
            </a:r>
          </a:p>
          <a:p>
            <a:r>
              <a:rPr lang="cs-CZ" dirty="0" smtClean="0"/>
              <a:t>Konkrétnost, dosažitelnost.</a:t>
            </a:r>
          </a:p>
          <a:p>
            <a:r>
              <a:rPr lang="cs-CZ" dirty="0" smtClean="0"/>
              <a:t>Deklarované cíle</a:t>
            </a:r>
          </a:p>
          <a:p>
            <a:r>
              <a:rPr lang="cs-CZ" dirty="0" smtClean="0"/>
              <a:t>Kdo stanovuje cíle</a:t>
            </a:r>
          </a:p>
          <a:p>
            <a:r>
              <a:rPr lang="cs-CZ" dirty="0" smtClean="0"/>
              <a:t>Cílové orientace</a:t>
            </a:r>
          </a:p>
          <a:p>
            <a:pPr lvl="1"/>
            <a:r>
              <a:rPr lang="cs-CZ" dirty="0" smtClean="0"/>
              <a:t>Ego cíle x cíle na </a:t>
            </a:r>
            <a:r>
              <a:rPr lang="cs-CZ" dirty="0" err="1" smtClean="0"/>
              <a:t>soupěře</a:t>
            </a:r>
            <a:endParaRPr lang="cs-CZ" dirty="0" smtClean="0"/>
          </a:p>
          <a:p>
            <a:pPr lvl="1"/>
            <a:r>
              <a:rPr lang="cs-CZ" dirty="0" smtClean="0"/>
              <a:t>Předvedení schopností x úkol</a:t>
            </a:r>
          </a:p>
          <a:p>
            <a:endParaRPr lang="cs-CZ"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412</TotalTime>
  <Words>899</Words>
  <Application>Microsoft Office PowerPoint</Application>
  <PresentationFormat>Předvádění na obrazovce (4:3)</PresentationFormat>
  <Paragraphs>172</Paragraphs>
  <Slides>16</Slides>
  <Notes>1</Notes>
  <HiddenSlides>0</HiddenSlides>
  <MMClips>0</MMClips>
  <ScaleCrop>false</ScaleCrop>
  <HeadingPairs>
    <vt:vector size="4" baseType="variant">
      <vt:variant>
        <vt:lpstr>Motiv</vt:lpstr>
      </vt:variant>
      <vt:variant>
        <vt:i4>1</vt:i4>
      </vt:variant>
      <vt:variant>
        <vt:lpstr>Nadpisy snímků</vt:lpstr>
      </vt:variant>
      <vt:variant>
        <vt:i4>16</vt:i4>
      </vt:variant>
    </vt:vector>
  </HeadingPairs>
  <TitlesOfParts>
    <vt:vector size="17" baseType="lpstr">
      <vt:lpstr>Arkýř</vt:lpstr>
      <vt:lpstr>Mentální dovednosti</vt:lpstr>
      <vt:lpstr>Mentální dovednosti</vt:lpstr>
      <vt:lpstr>Základní dělení psychických vlastností</vt:lpstr>
      <vt:lpstr>OMSAT-3*</vt:lpstr>
      <vt:lpstr>Sebedůvěra</vt:lpstr>
      <vt:lpstr>Odhodlání</vt:lpstr>
      <vt:lpstr>Teorie očekávání a hodnoty</vt:lpstr>
      <vt:lpstr>Jak zvýšit vnitřní motivaci?</vt:lpstr>
      <vt:lpstr>Stanovování cílů</vt:lpstr>
      <vt:lpstr>Relaxace</vt:lpstr>
      <vt:lpstr>Imaginace</vt:lpstr>
      <vt:lpstr>Reakce na stres, zvládání strachu</vt:lpstr>
      <vt:lpstr>Zvládání strachu</vt:lpstr>
      <vt:lpstr>Aktivace</vt:lpstr>
      <vt:lpstr>Pozornost, opětovné zaměření pozornosti</vt:lpstr>
      <vt:lpstr>Plánování soutěže</vt:lpstr>
    </vt:vector>
  </TitlesOfParts>
  <Company>FTK UP Olomouc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Mentální dovednosti</dc:title>
  <dc:creator>Adnan</dc:creator>
  <cp:lastModifiedBy>Adnan</cp:lastModifiedBy>
  <cp:revision>17</cp:revision>
  <dcterms:created xsi:type="dcterms:W3CDTF">2015-10-16T08:06:16Z</dcterms:created>
  <dcterms:modified xsi:type="dcterms:W3CDTF">2015-12-11T17:22:09Z</dcterms:modified>
</cp:coreProperties>
</file>