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72" r:id="rId11"/>
    <p:sldId id="273" r:id="rId12"/>
    <p:sldId id="274" r:id="rId13"/>
    <p:sldId id="275" r:id="rId14"/>
    <p:sldId id="276" r:id="rId15"/>
    <p:sldId id="280" r:id="rId16"/>
    <p:sldId id="278" r:id="rId17"/>
    <p:sldId id="281" r:id="rId18"/>
    <p:sldId id="282" r:id="rId19"/>
    <p:sldId id="279" r:id="rId20"/>
    <p:sldId id="28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4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23.5.2016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068960"/>
            <a:ext cx="6944816" cy="228180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 Fakultě sportovních studií Masarykovy univerzity v Brně pro obor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Speciání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edukace bezpečnostních složek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88024" y="515719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Jitka Čihounková, Ph.D.</a:t>
            </a:r>
          </a:p>
          <a:p>
            <a:r>
              <a:rPr lang="cs-CZ" dirty="0"/>
              <a:t>c</a:t>
            </a:r>
            <a:r>
              <a:rPr lang="cs-CZ" dirty="0" smtClean="0"/>
              <a:t>ihounkova@fsps.muni.cz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829300" cy="1143000"/>
          </a:xfrm>
        </p:spPr>
        <p:txBody>
          <a:bodyPr/>
          <a:lstStyle/>
          <a:p>
            <a:r>
              <a:rPr lang="cs-CZ" dirty="0" smtClean="0"/>
              <a:t>Sebeobrana dětí</a:t>
            </a:r>
            <a:endParaRPr lang="cs-CZ" dirty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35280" cy="4749518"/>
          </a:xfrm>
        </p:spPr>
        <p:txBody>
          <a:bodyPr/>
          <a:lstStyle/>
          <a:p>
            <a:r>
              <a:rPr lang="cs-CZ" dirty="0" smtClean="0"/>
              <a:t>Hrozby: </a:t>
            </a:r>
          </a:p>
          <a:p>
            <a:pPr lvl="1"/>
            <a:r>
              <a:rPr lang="cs-CZ" dirty="0" smtClean="0"/>
              <a:t>pachatelem dítě/mladistvý (šikana</a:t>
            </a:r>
            <a:r>
              <a:rPr lang="cs-CZ" dirty="0" smtClean="0"/>
              <a:t>, </a:t>
            </a:r>
            <a:r>
              <a:rPr lang="cs-CZ" dirty="0" smtClean="0"/>
              <a:t>ponižování)</a:t>
            </a:r>
            <a:endParaRPr lang="cs-CZ" dirty="0" smtClean="0"/>
          </a:p>
          <a:p>
            <a:pPr lvl="1"/>
            <a:r>
              <a:rPr lang="cs-CZ" dirty="0" smtClean="0"/>
              <a:t>Pachatelem </a:t>
            </a:r>
            <a:r>
              <a:rPr lang="cs-CZ" dirty="0" smtClean="0"/>
              <a:t>dospělý (</a:t>
            </a:r>
            <a:r>
              <a:rPr lang="cs-CZ" sz="2400" dirty="0" smtClean="0"/>
              <a:t>neschopnost rozpoznat nebezpečí, dospělí jako autorita</a:t>
            </a:r>
            <a:r>
              <a:rPr lang="cs-CZ" dirty="0" smtClean="0"/>
              <a:t>)</a:t>
            </a:r>
            <a:endParaRPr lang="cs-CZ" dirty="0" smtClean="0"/>
          </a:p>
          <a:p>
            <a:pPr lvl="2"/>
            <a:r>
              <a:rPr lang="cs-CZ" dirty="0" smtClean="0"/>
              <a:t>Únos</a:t>
            </a:r>
          </a:p>
          <a:p>
            <a:pPr lvl="2"/>
            <a:r>
              <a:rPr lang="cs-CZ" dirty="0" smtClean="0"/>
              <a:t>Sexuální zneužívání</a:t>
            </a:r>
          </a:p>
          <a:p>
            <a:pPr lvl="2"/>
            <a:r>
              <a:rPr lang="cs-CZ" dirty="0" smtClean="0"/>
              <a:t>Týrání osoby žijící ve společné domácnosti (svěřené osoby)</a:t>
            </a:r>
          </a:p>
          <a:p>
            <a:pPr lvl="3"/>
            <a:r>
              <a:rPr lang="cs-CZ" dirty="0" smtClean="0"/>
              <a:t>fyzické </a:t>
            </a:r>
          </a:p>
          <a:p>
            <a:pPr lvl="3"/>
            <a:r>
              <a:rPr lang="cs-CZ" dirty="0" smtClean="0"/>
              <a:t>Psychické (nadávky, urážky, svědectví…)</a:t>
            </a:r>
          </a:p>
          <a:p>
            <a:pPr lvl="2"/>
            <a:endParaRPr lang="cs-CZ" dirty="0"/>
          </a:p>
        </p:txBody>
      </p:sp>
      <p:pic>
        <p:nvPicPr>
          <p:cNvPr id="7" name="Obrázek 6" descr="týrané dít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68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Zneužití důvěry a pomoci oběti</a:t>
            </a:r>
          </a:p>
          <a:p>
            <a:r>
              <a:rPr lang="cs-CZ" dirty="0" smtClean="0"/>
              <a:t>Vlákání oběti do pasti (místo kontaktu </a:t>
            </a:r>
            <a:r>
              <a:rPr lang="cs-CZ" dirty="0" smtClean="0"/>
              <a:t>je/není </a:t>
            </a:r>
            <a:r>
              <a:rPr lang="cs-CZ" dirty="0" smtClean="0"/>
              <a:t>místem činu)</a:t>
            </a:r>
          </a:p>
          <a:p>
            <a:r>
              <a:rPr lang="cs-CZ" dirty="0" smtClean="0"/>
              <a:t>Pod legendou vetření do bytu oběti</a:t>
            </a:r>
          </a:p>
          <a:p>
            <a:r>
              <a:rPr lang="cs-CZ" dirty="0" smtClean="0"/>
              <a:t>Využití profese k navázání kontaktu</a:t>
            </a:r>
          </a:p>
          <a:p>
            <a:endParaRPr lang="cs-CZ" dirty="0" smtClean="0"/>
          </a:p>
          <a:p>
            <a:r>
              <a:rPr lang="cs-CZ" dirty="0" smtClean="0"/>
              <a:t>Každá 4.-5.dívka, 12.-14. chlapec</a:t>
            </a:r>
          </a:p>
          <a:p>
            <a:r>
              <a:rPr lang="cs-CZ" dirty="0" smtClean="0"/>
              <a:t>Převládají vztahové delikty (důvěra, ochota oznamovat)</a:t>
            </a:r>
          </a:p>
          <a:p>
            <a:r>
              <a:rPr lang="cs-CZ" dirty="0" smtClean="0"/>
              <a:t>Orientace na nejisté, osamocené, opomíjené děti</a:t>
            </a:r>
          </a:p>
          <a:p>
            <a:r>
              <a:rPr lang="cs-CZ" dirty="0" smtClean="0"/>
              <a:t>Využití nepřítomnosti rodičů</a:t>
            </a:r>
          </a:p>
          <a:p>
            <a:r>
              <a:rPr lang="cs-CZ" dirty="0" smtClean="0"/>
              <a:t>Projev zájmu, běžné komunikační postupy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664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84054" cy="1143000"/>
          </a:xfrm>
        </p:spPr>
        <p:txBody>
          <a:bodyPr/>
          <a:lstStyle/>
          <a:p>
            <a:r>
              <a:rPr lang="cs-CZ" dirty="0" smtClean="0"/>
              <a:t>Sebeobrana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</a:t>
            </a:r>
            <a:endParaRPr lang="cs-CZ" dirty="0" smtClean="0"/>
          </a:p>
          <a:p>
            <a:r>
              <a:rPr lang="cs-CZ" dirty="0" smtClean="0"/>
              <a:t>Komunikační strategie, lsti</a:t>
            </a:r>
          </a:p>
          <a:p>
            <a:r>
              <a:rPr lang="cs-CZ" dirty="0" smtClean="0"/>
              <a:t>Žádost o pomoc dospělého</a:t>
            </a:r>
            <a:endParaRPr lang="cs-CZ" dirty="0"/>
          </a:p>
        </p:txBody>
      </p:sp>
      <p:pic>
        <p:nvPicPr>
          <p:cNvPr id="4" name="Obrázek 3" descr="sebeobrana dě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004" y="3673217"/>
            <a:ext cx="2041731" cy="3040404"/>
          </a:xfrm>
          <a:prstGeom prst="rect">
            <a:avLst/>
          </a:prstGeom>
        </p:spPr>
      </p:pic>
      <p:pic>
        <p:nvPicPr>
          <p:cNvPr id="5" name="Obrázek 4" descr="sebeobrana_holka.jpg"/>
          <p:cNvPicPr>
            <a:picLocks noChangeAspect="1"/>
          </p:cNvPicPr>
          <p:nvPr/>
        </p:nvPicPr>
        <p:blipFill>
          <a:blip r:embed="rId3" cstate="print"/>
          <a:srcRect l="16745" r="16591"/>
          <a:stretch>
            <a:fillRect/>
          </a:stretch>
        </p:blipFill>
        <p:spPr>
          <a:xfrm>
            <a:off x="6241254" y="48624"/>
            <a:ext cx="2781468" cy="186820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411760" y="3609474"/>
            <a:ext cx="64087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Didaktika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Hry</a:t>
            </a:r>
            <a:endParaRPr lang="cs-CZ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Modelové situace místo </a:t>
            </a:r>
            <a:r>
              <a:rPr lang="cs-CZ" sz="2800" dirty="0" smtClean="0"/>
              <a:t>přednášek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Přesvědčení, že ne vždy je vhodné se prát a oznámení příkoří není „</a:t>
            </a:r>
            <a:r>
              <a:rPr lang="cs-CZ" sz="2800" dirty="0" err="1" smtClean="0"/>
              <a:t>bonzáctví</a:t>
            </a:r>
            <a:r>
              <a:rPr lang="cs-CZ" sz="2800" dirty="0" smtClean="0"/>
              <a:t>“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0535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sebeobrana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732547"/>
            <a:ext cx="8226425" cy="4393616"/>
          </a:xfrm>
        </p:spPr>
        <p:txBody>
          <a:bodyPr/>
          <a:lstStyle/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Udržování bezpečné vzdálenosti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Útok na citlivá místa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Páky na malé klouby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 smtClean="0"/>
              <a:t>Útěk</a:t>
            </a:r>
          </a:p>
          <a:p>
            <a:endParaRPr lang="cs-CZ" dirty="0"/>
          </a:p>
        </p:txBody>
      </p:sp>
      <p:pic>
        <p:nvPicPr>
          <p:cNvPr id="4" name="Obrázek 3" descr="Sebeobrana_děti.jpg"/>
          <p:cNvPicPr>
            <a:picLocks noChangeAspect="1"/>
          </p:cNvPicPr>
          <p:nvPr/>
        </p:nvPicPr>
        <p:blipFill>
          <a:blip r:embed="rId2" cstate="print"/>
          <a:srcRect l="50967"/>
          <a:stretch>
            <a:fillRect/>
          </a:stretch>
        </p:blipFill>
        <p:spPr>
          <a:xfrm>
            <a:off x="154004" y="4484921"/>
            <a:ext cx="2928336" cy="2200275"/>
          </a:xfrm>
          <a:prstGeom prst="rect">
            <a:avLst/>
          </a:prstGeom>
        </p:spPr>
      </p:pic>
      <p:pic>
        <p:nvPicPr>
          <p:cNvPr id="5" name="Obrázek 4" descr="Sebeobrana_děti.jpg"/>
          <p:cNvPicPr>
            <a:picLocks noChangeAspect="1"/>
          </p:cNvPicPr>
          <p:nvPr/>
        </p:nvPicPr>
        <p:blipFill>
          <a:blip r:embed="rId2" cstate="print"/>
          <a:srcRect r="50618"/>
          <a:stretch>
            <a:fillRect/>
          </a:stretch>
        </p:blipFill>
        <p:spPr>
          <a:xfrm>
            <a:off x="6034456" y="2409308"/>
            <a:ext cx="2949191" cy="2200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1861" y="3888606"/>
            <a:ext cx="4235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NE</a:t>
            </a:r>
          </a:p>
          <a:p>
            <a:r>
              <a:rPr lang="cs-CZ" sz="2400" dirty="0" smtClean="0"/>
              <a:t>Údery pěstí</a:t>
            </a:r>
          </a:p>
          <a:p>
            <a:r>
              <a:rPr lang="cs-CZ" sz="2400" dirty="0" smtClean="0"/>
              <a:t>Hody, strhy</a:t>
            </a:r>
          </a:p>
          <a:p>
            <a:r>
              <a:rPr lang="cs-CZ" sz="2400" dirty="0" smtClean="0"/>
              <a:t>Dlouhodobý fyzický odpor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011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316662" cy="774516"/>
          </a:xfrm>
        </p:spPr>
        <p:txBody>
          <a:bodyPr/>
          <a:lstStyle/>
          <a:p>
            <a:r>
              <a:rPr lang="cs-CZ" dirty="0" smtClean="0"/>
              <a:t>Sebeobrana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318662"/>
            <a:ext cx="6326187" cy="4807502"/>
          </a:xfrm>
        </p:spPr>
        <p:txBody>
          <a:bodyPr>
            <a:normAutofit/>
          </a:bodyPr>
          <a:lstStyle/>
          <a:p>
            <a:r>
              <a:rPr lang="cs-CZ" dirty="0" smtClean="0"/>
              <a:t>Hrozby</a:t>
            </a:r>
          </a:p>
          <a:p>
            <a:pPr lvl="1"/>
            <a:r>
              <a:rPr lang="cs-CZ" dirty="0" smtClean="0"/>
              <a:t>týrání, krádeže, loupeže</a:t>
            </a:r>
          </a:p>
          <a:p>
            <a:r>
              <a:rPr lang="cs-CZ" dirty="0" smtClean="0"/>
              <a:t>Didaktika</a:t>
            </a:r>
          </a:p>
          <a:p>
            <a:pPr lvl="1"/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Schopnost rozeznat nebezpečí, ochranné bariéry</a:t>
            </a:r>
          </a:p>
          <a:p>
            <a:pPr lvl="1"/>
            <a:r>
              <a:rPr lang="cs-CZ" dirty="0" smtClean="0"/>
              <a:t>Nácvik triviálních bezpečnostních opatření</a:t>
            </a:r>
          </a:p>
          <a:p>
            <a:pPr lvl="1"/>
            <a:r>
              <a:rPr lang="cs-CZ" dirty="0" smtClean="0"/>
              <a:t>Improvizované zbraně, osobní alarmy</a:t>
            </a: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00" r="71262"/>
          <a:stretch/>
        </p:blipFill>
        <p:spPr>
          <a:xfrm>
            <a:off x="0" y="2852936"/>
            <a:ext cx="2627784" cy="4005064"/>
          </a:xfrm>
          <a:prstGeom prst="rect">
            <a:avLst/>
          </a:prstGeom>
        </p:spPr>
      </p:pic>
      <p:pic>
        <p:nvPicPr>
          <p:cNvPr id="6" name="Obrázek 5" descr="senior_napadená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116632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2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Sebeobrana osob se specifickými potřebami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Hrozby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/>
              <a:t>Krádeže (snížená schopnost se bránit</a:t>
            </a:r>
            <a:r>
              <a:rPr lang="cs-CZ" dirty="0" smtClean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Didaktika</a:t>
            </a:r>
          </a:p>
          <a:p>
            <a:pPr marL="742950" lvl="2" indent="-342900"/>
            <a:r>
              <a:rPr lang="cs-CZ" dirty="0" smtClean="0"/>
              <a:t>Maximálně individuální práce – vysoké nároky na instruktory a jejich pomocníky</a:t>
            </a:r>
          </a:p>
          <a:p>
            <a:pPr marL="742950" lvl="2" indent="-342900"/>
            <a:r>
              <a:rPr lang="cs-CZ" dirty="0" smtClean="0"/>
              <a:t>Každý účastník má svého figuranta</a:t>
            </a:r>
          </a:p>
          <a:p>
            <a:pPr marL="742950" lvl="2" indent="-342900"/>
            <a:r>
              <a:rPr lang="cs-CZ" dirty="0" smtClean="0"/>
              <a:t>Cíl maximálně rozvinout potenciál každého jedince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2376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Projekty sebeobrany specifických skupin na </a:t>
            </a:r>
            <a:r>
              <a:rPr lang="cs-CZ" sz="3600" dirty="0" err="1" smtClean="0"/>
              <a:t>FSpS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1988840"/>
            <a:ext cx="483488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2014 kurz </a:t>
            </a:r>
            <a:r>
              <a:rPr lang="cs-CZ" sz="2800" dirty="0"/>
              <a:t>sebeobrany pro zrakově postižené, </a:t>
            </a:r>
            <a:endParaRPr lang="cs-CZ" sz="2800" dirty="0" smtClean="0"/>
          </a:p>
          <a:p>
            <a:r>
              <a:rPr lang="cs-CZ" sz="2800" dirty="0" smtClean="0"/>
              <a:t>2015 </a:t>
            </a:r>
            <a:r>
              <a:rPr lang="cs-CZ" sz="2800" dirty="0"/>
              <a:t>kurz sebeobrany pro osoby na mechanickém </a:t>
            </a:r>
            <a:r>
              <a:rPr lang="cs-CZ" sz="2800" dirty="0" smtClean="0"/>
              <a:t>vozíku</a:t>
            </a:r>
          </a:p>
          <a:p>
            <a:r>
              <a:rPr lang="cs-CZ" sz="2800" dirty="0" smtClean="0"/>
              <a:t>2016 </a:t>
            </a:r>
            <a:r>
              <a:rPr lang="cs-CZ" sz="2800" dirty="0"/>
              <a:t>kurz sebeobrany pro osoby na mechanickém </a:t>
            </a:r>
            <a:r>
              <a:rPr lang="cs-CZ" sz="2800" dirty="0" smtClean="0"/>
              <a:t>vozíku II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1"/>
          <a:stretch/>
        </p:blipFill>
        <p:spPr>
          <a:xfrm>
            <a:off x="107504" y="1916832"/>
            <a:ext cx="3813937" cy="409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6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Kurzy sebeobrany </a:t>
            </a:r>
            <a:r>
              <a:rPr lang="cs-CZ" sz="3600" dirty="0"/>
              <a:t>specifických skupin na </a:t>
            </a:r>
            <a:r>
              <a:rPr lang="cs-CZ" sz="3600" dirty="0" err="1"/>
              <a:t>FSpS</a:t>
            </a:r>
            <a:endParaRPr lang="en-US" sz="3600" dirty="0"/>
          </a:p>
        </p:txBody>
      </p:sp>
      <p:pic>
        <p:nvPicPr>
          <p:cNvPr id="1026" name="Picture 2" descr="Martin Bugala z fakulty sportovních studií (uprostřed) vede na univerzitě kurz sebeobrany pro vozíčkáře.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3"/>
          <a:stretch/>
        </p:blipFill>
        <p:spPr bwMode="auto">
          <a:xfrm>
            <a:off x="3346444" y="3212976"/>
            <a:ext cx="5797555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5496" y="1484784"/>
            <a:ext cx="900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200" dirty="0"/>
              <a:t>v podzimním semestru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200" dirty="0"/>
              <a:t>12 lekcí po 120 minutách jednou týdně, poslední dvě lekce modelové </a:t>
            </a:r>
            <a:r>
              <a:rPr lang="cs-CZ" sz="2200" dirty="0" smtClean="0"/>
              <a:t>situace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865" y="2592780"/>
            <a:ext cx="318998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před kurzem bylo dotazováním zjištěno, kterých situací se nevidomí či vozíčkáři nejvíce obávají a jak jistí se cítí v různých fázích sebeobranné akce (prevence, komunikace, fyzický střet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09588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Kurzy sebeobrany specifických skupin na </a:t>
            </a:r>
            <a:r>
              <a:rPr lang="cs-CZ" sz="3600" dirty="0" err="1"/>
              <a:t>FSpS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3848" y="1700808"/>
            <a:ext cx="5760640" cy="496855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Asistenti: studenti Speciální edukace bezpečnostních </a:t>
            </a:r>
            <a:r>
              <a:rPr lang="cs-CZ" dirty="0" smtClean="0"/>
              <a:t>složek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Metodika </a:t>
            </a:r>
            <a:r>
              <a:rPr lang="cs-CZ" dirty="0"/>
              <a:t>kurzů vychází z teorie konfliktu a je zaměřena především na počáteční fáze řešení konfliktu </a:t>
            </a:r>
            <a:r>
              <a:rPr lang="cs-CZ" dirty="0" smtClean="0"/>
              <a:t> 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2 fáze evaluace </a:t>
            </a:r>
          </a:p>
          <a:p>
            <a:pPr lvl="2"/>
            <a:r>
              <a:rPr lang="cs-CZ" dirty="0" smtClean="0"/>
              <a:t>Dotazník </a:t>
            </a:r>
            <a:r>
              <a:rPr lang="cs-CZ" dirty="0"/>
              <a:t>před a po </a:t>
            </a:r>
            <a:r>
              <a:rPr lang="cs-CZ" dirty="0" smtClean="0"/>
              <a:t>kurzu</a:t>
            </a:r>
          </a:p>
          <a:p>
            <a:pPr lvl="2"/>
            <a:r>
              <a:rPr lang="cs-CZ" dirty="0" smtClean="0"/>
              <a:t>Expertní analýza videozáznamu sebeobranných modelových situací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25" t="29002" r="24013" b="16400"/>
          <a:stretch/>
        </p:blipFill>
        <p:spPr>
          <a:xfrm>
            <a:off x="107504" y="1844824"/>
            <a:ext cx="309634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69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Sebeobrana I  0 / ¼</a:t>
            </a:r>
          </a:p>
          <a:p>
            <a:r>
              <a:rPr lang="cs-CZ" dirty="0" smtClean="0"/>
              <a:t>Od 2013 samostatný předmět  1/1</a:t>
            </a:r>
          </a:p>
          <a:p>
            <a:r>
              <a:rPr lang="cs-CZ" dirty="0" smtClean="0"/>
              <a:t>Bude zařazeno </a:t>
            </a:r>
            <a:r>
              <a:rPr lang="cs-CZ" dirty="0"/>
              <a:t>do kurikula navazujícího magisterského studijního oboru Aplikovaná sportovní edukace bezpečnostních </a:t>
            </a:r>
            <a:r>
              <a:rPr lang="cs-CZ" dirty="0" smtClean="0"/>
              <a:t>složek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7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Zvláště zranitelné oběti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7575" y="1234890"/>
            <a:ext cx="8229600" cy="5256584"/>
          </a:xfrm>
        </p:spPr>
        <p:txBody>
          <a:bodyPr>
            <a:noAutofit/>
          </a:bodyPr>
          <a:lstStyle/>
          <a:p>
            <a:r>
              <a:rPr lang="cs-CZ" sz="2300" dirty="0" smtClean="0"/>
              <a:t>Z EU do legislativy států EU, ČR zákon o obětech trestné činnosti (1.8.2013) - § 2 odst. 4</a:t>
            </a:r>
          </a:p>
          <a:p>
            <a:r>
              <a:rPr lang="cs-CZ" sz="2300" dirty="0" smtClean="0"/>
              <a:t>Dítě</a:t>
            </a:r>
          </a:p>
          <a:p>
            <a:r>
              <a:rPr lang="cs-CZ" sz="2300" dirty="0" smtClean="0"/>
              <a:t>Osoba, která je postižena fyzickým, mentálním nebo psychickým hendikepem nebo smyslovým poškozením, které ve spojení s různými překážkami může bránit plnému a účelnému uplatnění této osoby ve společnosti ve srovnání s jejími ostatními členy</a:t>
            </a:r>
          </a:p>
          <a:p>
            <a:r>
              <a:rPr lang="cs-CZ" sz="2300" dirty="0" smtClean="0"/>
              <a:t>Oběť TČ obchodování s lidmi (§ 168 TZ)</a:t>
            </a:r>
          </a:p>
          <a:p>
            <a:r>
              <a:rPr lang="cs-CZ" sz="2300" dirty="0" smtClean="0"/>
              <a:t>Oběť TČ proti lidské důstojnosti v sexuální oblasti nebo TČ, který zahrnoval násilí či pohrůžku násilím, jestliže je …zvýšené nebezpečí způsobení druhotné újmy…s ohledem na její věk, rasu, národnost, sex.orientaci,…zdrav.stav, rozumovou vyspělost, schopnost vyjadřovat se, …nebo s ohledem na vztah k osobě podezřelé ze spáchání TČ nebo závislosti na ní. </a:t>
            </a:r>
            <a:endParaRPr lang="cs-CZ" sz="23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4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úpolů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500" dirty="0" err="1" smtClean="0"/>
              <a:t>Úpolové</a:t>
            </a:r>
            <a:r>
              <a:rPr lang="cs-CZ" sz="3500" dirty="0" smtClean="0"/>
              <a:t> předpoklady</a:t>
            </a:r>
          </a:p>
          <a:p>
            <a:r>
              <a:rPr lang="cs-CZ" sz="3500" dirty="0" err="1" smtClean="0"/>
              <a:t>Úpolové</a:t>
            </a:r>
            <a:r>
              <a:rPr lang="cs-CZ" sz="3500" dirty="0" smtClean="0"/>
              <a:t> systémy</a:t>
            </a:r>
          </a:p>
          <a:p>
            <a:r>
              <a:rPr lang="cs-CZ" sz="3500" dirty="0" err="1" smtClean="0"/>
              <a:t>Úpolové</a:t>
            </a:r>
            <a:r>
              <a:rPr lang="cs-CZ" sz="3500" dirty="0" smtClean="0"/>
              <a:t> </a:t>
            </a:r>
            <a:r>
              <a:rPr lang="cs-CZ" sz="3500" dirty="0" smtClean="0"/>
              <a:t>aplikace</a:t>
            </a:r>
          </a:p>
          <a:p>
            <a:pPr lvl="1"/>
            <a:r>
              <a:rPr lang="cs-CZ" sz="3000" dirty="0"/>
              <a:t>Profesní </a:t>
            </a:r>
          </a:p>
          <a:p>
            <a:pPr lvl="1"/>
            <a:r>
              <a:rPr lang="cs-CZ" sz="3000" dirty="0"/>
              <a:t>Osobní</a:t>
            </a:r>
          </a:p>
          <a:p>
            <a:pPr lvl="2"/>
            <a:r>
              <a:rPr lang="cs-CZ" sz="2600" dirty="0"/>
              <a:t>Specifických skupin</a:t>
            </a:r>
          </a:p>
          <a:p>
            <a:pPr lvl="3"/>
            <a:r>
              <a:rPr lang="cs-CZ" sz="2600" dirty="0"/>
              <a:t>Ženy</a:t>
            </a:r>
          </a:p>
          <a:p>
            <a:pPr lvl="3"/>
            <a:r>
              <a:rPr lang="cs-CZ" sz="2600" dirty="0"/>
              <a:t>Děti</a:t>
            </a:r>
          </a:p>
          <a:p>
            <a:pPr lvl="3"/>
            <a:r>
              <a:rPr lang="cs-CZ" sz="2600" dirty="0"/>
              <a:t>Senioři</a:t>
            </a:r>
          </a:p>
          <a:p>
            <a:pPr lvl="3"/>
            <a:r>
              <a:rPr lang="cs-CZ" sz="2600" dirty="0"/>
              <a:t>Další osoby se specifickými potřebami: zrakově, sluchově, mentálně, tělesně hendikepovaní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se </a:t>
            </a:r>
            <a:r>
              <a:rPr lang="cs-CZ" dirty="0" smtClean="0"/>
              <a:t>vyčleňuje?</a:t>
            </a:r>
            <a:endParaRPr lang="cs-CZ" dirty="0" smtClean="0"/>
          </a:p>
          <a:p>
            <a:pPr lvl="1"/>
            <a:r>
              <a:rPr lang="cs-CZ" dirty="0" smtClean="0"/>
              <a:t>hrozby (motivy útoku)</a:t>
            </a:r>
            <a:endParaRPr lang="cs-CZ" dirty="0" smtClean="0"/>
          </a:p>
          <a:p>
            <a:pPr lvl="2"/>
            <a:r>
              <a:rPr lang="cs-CZ" dirty="0" smtClean="0"/>
              <a:t>Vyšší </a:t>
            </a:r>
            <a:r>
              <a:rPr lang="cs-CZ" dirty="0" smtClean="0"/>
              <a:t>riziko závažné </a:t>
            </a:r>
            <a:r>
              <a:rPr lang="cs-CZ" dirty="0"/>
              <a:t>újmy </a:t>
            </a:r>
            <a:r>
              <a:rPr lang="cs-CZ" dirty="0" smtClean="0"/>
              <a:t>(ve </a:t>
            </a:r>
            <a:r>
              <a:rPr lang="cs-CZ" dirty="0"/>
              <a:t>fyzické nevýhodě </a:t>
            </a:r>
            <a:r>
              <a:rPr lang="cs-CZ" dirty="0" smtClean="0"/>
              <a:t>- nižší </a:t>
            </a:r>
            <a:r>
              <a:rPr lang="cs-CZ" dirty="0"/>
              <a:t>hmotnost a </a:t>
            </a:r>
            <a:r>
              <a:rPr lang="cs-CZ" dirty="0" smtClean="0"/>
              <a:t>úroveň motorických schopností, horší schopnost rozeznat nebezpečí apod.)</a:t>
            </a:r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rostředí </a:t>
            </a:r>
            <a:r>
              <a:rPr lang="cs-CZ" sz="2400" dirty="0" smtClean="0"/>
              <a:t>(často známé)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sebeobrany </a:t>
            </a:r>
            <a:endParaRPr lang="cs-CZ" dirty="0" smtClean="0"/>
          </a:p>
          <a:p>
            <a:pPr lvl="1"/>
            <a:r>
              <a:rPr lang="cs-CZ" dirty="0" smtClean="0"/>
              <a:t>didaktika</a:t>
            </a:r>
            <a:endParaRPr lang="cs-CZ" dirty="0" smtClean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005064"/>
            <a:ext cx="3523489" cy="264261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</a:t>
            </a:r>
            <a:r>
              <a:rPr lang="cs-CZ" dirty="0"/>
              <a:t>kurzů sebeobrany pro specifické skupiny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cs-CZ" dirty="0" smtClean="0"/>
              <a:t>Osvojení </a:t>
            </a:r>
            <a:r>
              <a:rPr lang="cs-CZ" dirty="0"/>
              <a:t>preventivních návyků a strategií</a:t>
            </a:r>
            <a:endParaRPr lang="en-US" dirty="0"/>
          </a:p>
          <a:p>
            <a:pPr lvl="0"/>
            <a:r>
              <a:rPr lang="cs-CZ" dirty="0"/>
              <a:t>Zvýšit sebevědomí a sebejistotu při řešení základních konfliktních situací</a:t>
            </a:r>
            <a:endParaRPr lang="en-US" dirty="0"/>
          </a:p>
          <a:p>
            <a:pPr lvl="0"/>
            <a:r>
              <a:rPr lang="cs-CZ" dirty="0"/>
              <a:t>Zvýšit šance na úspěšné řešení sebeobranné situace</a:t>
            </a:r>
            <a:endParaRPr lang="en-US" dirty="0"/>
          </a:p>
          <a:p>
            <a:pPr lvl="0"/>
            <a:r>
              <a:rPr lang="cs-CZ" dirty="0"/>
              <a:t>Uvědomit si vlastní limity i schopnosti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6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Hlavní pozornost je věnována </a:t>
            </a:r>
            <a:r>
              <a:rPr lang="cs-CZ" dirty="0" err="1"/>
              <a:t>prekonfliktní</a:t>
            </a:r>
            <a:r>
              <a:rPr lang="cs-CZ" dirty="0"/>
              <a:t> fázi, tedy prevenci a komunikačním strategiím v sebeobraně. Problémem bývá nesoulad ve verbálním a nonverbálním projevu potenciální oběti.</a:t>
            </a:r>
            <a:endParaRPr lang="en-US" dirty="0"/>
          </a:p>
          <a:p>
            <a:r>
              <a:rPr lang="cs-CZ" dirty="0"/>
              <a:t>Při fyzické obraně dbáme na bezpečnost, pro úder např. používáme otevřenou dlaň namísto pěsti, zdůrazňujeme nutnost úniku, oznámení trestného činu Policii ČR a možnosti následné péče po traumatickém zážitku viktimizace.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9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332656"/>
            <a:ext cx="5960343" cy="922114"/>
          </a:xfrm>
        </p:spPr>
        <p:txBody>
          <a:bodyPr/>
          <a:lstStyle/>
          <a:p>
            <a:r>
              <a:rPr lang="cs-CZ" dirty="0" smtClean="0"/>
              <a:t>Sebeobrana žen</a:t>
            </a:r>
            <a:endParaRPr lang="en-US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624638" cy="5100804"/>
          </a:xfrm>
        </p:spPr>
        <p:txBody>
          <a:bodyPr>
            <a:normAutofit/>
          </a:bodyPr>
          <a:lstStyle/>
          <a:p>
            <a:r>
              <a:rPr lang="cs-CZ" dirty="0" smtClean="0"/>
              <a:t>Hrozby: specifické </a:t>
            </a:r>
            <a:r>
              <a:rPr lang="cs-CZ" dirty="0"/>
              <a:t>motivy </a:t>
            </a:r>
            <a:r>
              <a:rPr lang="cs-CZ" dirty="0" smtClean="0"/>
              <a:t>útoku - sexuální</a:t>
            </a:r>
            <a:r>
              <a:rPr lang="cs-CZ" dirty="0"/>
              <a:t>, loupež, </a:t>
            </a:r>
            <a:r>
              <a:rPr lang="cs-CZ" dirty="0" smtClean="0"/>
              <a:t>pomsta; domácí násilí </a:t>
            </a:r>
            <a:endParaRPr lang="cs-CZ" dirty="0"/>
          </a:p>
          <a:p>
            <a:r>
              <a:rPr lang="cs-CZ" dirty="0" smtClean="0"/>
              <a:t>Didaktika: zábrany </a:t>
            </a:r>
            <a:r>
              <a:rPr lang="cs-CZ" dirty="0" smtClean="0"/>
              <a:t>x latentní agresivita</a:t>
            </a:r>
          </a:p>
          <a:p>
            <a:r>
              <a:rPr lang="cs-CZ" dirty="0" smtClean="0"/>
              <a:t>Organizace </a:t>
            </a:r>
            <a:r>
              <a:rPr lang="cs-CZ" dirty="0" smtClean="0"/>
              <a:t>výuky: </a:t>
            </a:r>
            <a:endParaRPr lang="cs-CZ" dirty="0" smtClean="0"/>
          </a:p>
          <a:p>
            <a:pPr lvl="1"/>
            <a:r>
              <a:rPr lang="cs-CZ" dirty="0" smtClean="0"/>
              <a:t>ženy cvičí s figuranty</a:t>
            </a:r>
          </a:p>
          <a:p>
            <a:pPr lvl="1"/>
            <a:r>
              <a:rPr lang="cs-CZ" dirty="0" smtClean="0"/>
              <a:t>modelové </a:t>
            </a:r>
            <a:r>
              <a:rPr lang="cs-CZ" dirty="0" smtClean="0"/>
              <a:t>situace v tělocvičně</a:t>
            </a:r>
            <a:r>
              <a:rPr lang="cs-CZ" dirty="0" smtClean="0"/>
              <a:t>,</a:t>
            </a:r>
          </a:p>
          <a:p>
            <a:pPr marL="457200" lvl="1" indent="0">
              <a:buNone/>
            </a:pPr>
            <a:r>
              <a:rPr lang="cs-CZ" dirty="0" smtClean="0"/>
              <a:t>prostorách </a:t>
            </a:r>
            <a:r>
              <a:rPr lang="cs-CZ" dirty="0" smtClean="0"/>
              <a:t>budov i ve venkovních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prostorách</a:t>
            </a:r>
            <a:r>
              <a:rPr lang="cs-CZ" dirty="0" smtClean="0"/>
              <a:t>, ve kterých ženy čelí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řízenému </a:t>
            </a:r>
            <a:r>
              <a:rPr lang="cs-CZ" dirty="0" smtClean="0"/>
              <a:t>útoku figuranta (muže). </a:t>
            </a:r>
          </a:p>
          <a:p>
            <a:endParaRPr lang="en-US" dirty="0"/>
          </a:p>
        </p:txBody>
      </p:sp>
      <p:pic>
        <p:nvPicPr>
          <p:cNvPr id="6" name="Obrázek 5" descr="obet T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94922" y="4008783"/>
            <a:ext cx="2849078" cy="284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8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</a:t>
            </a:r>
            <a:r>
              <a:rPr lang="cs-CZ" dirty="0" smtClean="0"/>
              <a:t>žen - </a:t>
            </a:r>
            <a:r>
              <a:rPr lang="cs-CZ" dirty="0" err="1" smtClean="0"/>
              <a:t>kominukace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Submisivita</a:t>
            </a:r>
            <a:r>
              <a:rPr lang="cs-CZ" dirty="0" smtClean="0"/>
              <a:t> x asertivita x agresivita</a:t>
            </a:r>
          </a:p>
          <a:p>
            <a:r>
              <a:rPr lang="cs-CZ" dirty="0" smtClean="0"/>
              <a:t>Komunikační strategie</a:t>
            </a:r>
          </a:p>
          <a:p>
            <a:r>
              <a:rPr lang="cs-CZ" dirty="0" smtClean="0"/>
              <a:t>Lsti, výmluvy, předstírání</a:t>
            </a:r>
          </a:p>
          <a:p>
            <a:r>
              <a:rPr lang="cs-CZ" dirty="0" smtClean="0"/>
              <a:t>Nonverbální komunikace</a:t>
            </a:r>
          </a:p>
          <a:p>
            <a:r>
              <a:rPr lang="cs-CZ" dirty="0" smtClean="0"/>
              <a:t>Často vybavenější i vynalézavější než muži</a:t>
            </a:r>
          </a:p>
          <a:p>
            <a:r>
              <a:rPr lang="cs-CZ" dirty="0" smtClean="0"/>
              <a:t>je důležité i komunikační strategie procvičovat a v modelech upevňovat (latentní agresivita)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35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ebeobrana_žena_prej.jpg"/>
          <p:cNvPicPr>
            <a:picLocks noChangeAspect="1"/>
          </p:cNvPicPr>
          <p:nvPr/>
        </p:nvPicPr>
        <p:blipFill rotWithShape="1">
          <a:blip r:embed="rId2" cstate="print"/>
          <a:srcRect l="30339" r="26226"/>
          <a:stretch/>
        </p:blipFill>
        <p:spPr>
          <a:xfrm>
            <a:off x="0" y="1"/>
            <a:ext cx="3110922" cy="378903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23928" y="404664"/>
            <a:ext cx="4084414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Fyzická </a:t>
            </a:r>
            <a:r>
              <a:rPr lang="cs-CZ" dirty="0" smtClean="0"/>
              <a:t>obrana žen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03848" y="1556792"/>
            <a:ext cx="6033079" cy="501317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Jednoduché techniky bez použití velké síly</a:t>
            </a:r>
          </a:p>
          <a:p>
            <a:r>
              <a:rPr lang="cs-CZ" dirty="0" smtClean="0"/>
              <a:t>Velké svalové skupiny</a:t>
            </a:r>
          </a:p>
          <a:p>
            <a:r>
              <a:rPr lang="cs-CZ" dirty="0" smtClean="0"/>
              <a:t>Páky max. na malé klouby</a:t>
            </a:r>
          </a:p>
          <a:p>
            <a:r>
              <a:rPr lang="cs-CZ" dirty="0" smtClean="0"/>
              <a:t>Útoky na citlivá  místa útočníka</a:t>
            </a:r>
          </a:p>
          <a:p>
            <a:r>
              <a:rPr lang="cs-CZ" dirty="0" smtClean="0"/>
              <a:t>Prevence zranění (otevřená dlaň)</a:t>
            </a:r>
          </a:p>
          <a:p>
            <a:r>
              <a:rPr lang="cs-CZ" dirty="0" smtClean="0"/>
              <a:t>Útěky</a:t>
            </a:r>
          </a:p>
          <a:p>
            <a:r>
              <a:rPr lang="cs-CZ" dirty="0" smtClean="0"/>
              <a:t>Zvyšování fyzické kondice a obratnosti</a:t>
            </a:r>
          </a:p>
          <a:p>
            <a:r>
              <a:rPr lang="cs-CZ" dirty="0" smtClean="0"/>
              <a:t>Improvizované zbraně</a:t>
            </a:r>
          </a:p>
          <a:p>
            <a:r>
              <a:rPr lang="cs-CZ" dirty="0" smtClean="0"/>
              <a:t>Obranné prostředky</a:t>
            </a:r>
          </a:p>
          <a:p>
            <a:r>
              <a:rPr lang="cs-CZ" dirty="0" smtClean="0"/>
              <a:t>Útěk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03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762</Words>
  <Application>Microsoft Office PowerPoint</Application>
  <PresentationFormat>Předvádění na obrazovce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sady Office</vt:lpstr>
      <vt:lpstr>Sebeobrana specifických skupin</vt:lpstr>
      <vt:lpstr>Zvláště zranitelné oběti</vt:lpstr>
      <vt:lpstr>Systematika úpolů</vt:lpstr>
      <vt:lpstr>Sebeobrana specifických skupin</vt:lpstr>
      <vt:lpstr>Cíle kurzů sebeobrany pro specifické skupiny </vt:lpstr>
      <vt:lpstr>Didaktika</vt:lpstr>
      <vt:lpstr>Sebeobrana žen</vt:lpstr>
      <vt:lpstr>Sebeobrana žen - kominukace</vt:lpstr>
      <vt:lpstr>Fyzická obrana žen</vt:lpstr>
      <vt:lpstr>Sebeobrana dětí</vt:lpstr>
      <vt:lpstr>Sexuální zneužívání</vt:lpstr>
      <vt:lpstr>Sebeobrana dětí</vt:lpstr>
      <vt:lpstr>Fyzická sebeobrana dětí</vt:lpstr>
      <vt:lpstr>Sebeobrana seniorů</vt:lpstr>
      <vt:lpstr>Sebeobrana osob se specifickými potřebami</vt:lpstr>
      <vt:lpstr>Projekty sebeobrany specifických skupin na FSpS</vt:lpstr>
      <vt:lpstr>Kurzy sebeobrany specifických skupin na FSpS</vt:lpstr>
      <vt:lpstr>Kurzy sebeobrany specifických skupin na FSpS</vt:lpstr>
      <vt:lpstr>Závěr</vt:lpstr>
      <vt:lpstr>Děkuji za pozornost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Jitka Čihounková</cp:lastModifiedBy>
  <cp:revision>51</cp:revision>
  <dcterms:created xsi:type="dcterms:W3CDTF">2014-08-14T10:06:31Z</dcterms:created>
  <dcterms:modified xsi:type="dcterms:W3CDTF">2016-05-23T14:47:09Z</dcterms:modified>
</cp:coreProperties>
</file>