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3" r:id="rId5"/>
    <p:sldId id="272" r:id="rId6"/>
    <p:sldId id="273" r:id="rId7"/>
    <p:sldId id="259" r:id="rId8"/>
    <p:sldId id="260" r:id="rId9"/>
    <p:sldId id="261" r:id="rId10"/>
    <p:sldId id="264" r:id="rId11"/>
    <p:sldId id="280" r:id="rId12"/>
    <p:sldId id="265" r:id="rId13"/>
    <p:sldId id="276" r:id="rId14"/>
    <p:sldId id="275" r:id="rId15"/>
    <p:sldId id="293" r:id="rId16"/>
    <p:sldId id="267" r:id="rId17"/>
    <p:sldId id="277" r:id="rId18"/>
    <p:sldId id="278" r:id="rId19"/>
    <p:sldId id="268" r:id="rId20"/>
    <p:sldId id="281" r:id="rId21"/>
    <p:sldId id="282" r:id="rId22"/>
    <p:sldId id="274" r:id="rId23"/>
    <p:sldId id="269" r:id="rId24"/>
    <p:sldId id="270" r:id="rId25"/>
    <p:sldId id="283" r:id="rId26"/>
    <p:sldId id="284" r:id="rId27"/>
    <p:sldId id="287" r:id="rId28"/>
    <p:sldId id="288" r:id="rId29"/>
    <p:sldId id="289" r:id="rId30"/>
    <p:sldId id="290" r:id="rId31"/>
    <p:sldId id="291" r:id="rId32"/>
    <p:sldId id="27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D8F0-B9A1-47CB-97AF-2B36AAE721A4}" type="datetime1">
              <a:rPr lang="cs-CZ"/>
              <a:pPr>
                <a:defRPr/>
              </a:pPr>
              <a:t>3.9.2011</a:t>
            </a:fld>
            <a:endParaRPr lang="cs-CZ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98384-3091-4D56-98D5-FFB435FEB8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3EDAD9-B89C-494D-AB23-DA4C9B9D81DC}" type="datetimeFigureOut">
              <a:rPr lang="cs-CZ" smtClean="0"/>
              <a:pPr/>
              <a:t>3.9.2011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2D1BFA-0CCA-4157-8716-2347B0175F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4038600"/>
            <a:ext cx="8482042" cy="1828800"/>
          </a:xfrm>
        </p:spPr>
        <p:txBody>
          <a:bodyPr>
            <a:normAutofit/>
          </a:bodyPr>
          <a:lstStyle/>
          <a:p>
            <a:r>
              <a:rPr lang="cs-CZ" dirty="0" smtClean="0"/>
              <a:t>Alternativní a augmentativní 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Přednáška: 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PIKTOGRAMY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Zjednodušené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zobrazení skutečnosti (předmětů, činností, vlastností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nímatelný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útvar (psaný, tisknutý, nakreslený), používaný vždy s mluvenou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řečí.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Předávání instrukcí, příkazů, varování, usnadnění orientace bez vazby na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řeč.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ro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výuku čtení, pochopení struktury prostředí, sled činností v čase, stavbu věty, vyjádření abstraktních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pojmů. Pro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jedince, který nemůže používat řeč (MP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cs-CZ" sz="2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ČR: 700 symbolů (Altík)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USA: 3000 symbolů (Picture </a:t>
            </a:r>
            <a:r>
              <a:rPr lang="cs-CZ" sz="2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Comunication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Symbols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ednoduchým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řazením se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skládají: věty, rozvrh hodin, program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dne (vizualizace např. u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autistů), dávají </a:t>
            </a:r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instrukce.</a:t>
            </a:r>
          </a:p>
          <a:p>
            <a:pPr lvl="0"/>
            <a:r>
              <a:rPr lang="cs-CZ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Při první výuce se používají obrázky a fotografie.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D1DC030-30A7-4647-95A2-A0AC8ADE24F5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000" dirty="0" smtClean="0">
                <a:solidFill>
                  <a:schemeClr val="accent1"/>
                </a:solidFill>
                <a:latin typeface="Arial" charset="0"/>
              </a:rPr>
              <a:t>PIKTOGRAMY</a:t>
            </a:r>
            <a:endParaRPr lang="cs-CZ" sz="4000" dirty="0" smtClean="0">
              <a:solidFill>
                <a:schemeClr val="accent1"/>
              </a:solidFill>
              <a:latin typeface="Arial" charset="0"/>
            </a:endParaRPr>
          </a:p>
        </p:txBody>
      </p:sp>
      <p:pic>
        <p:nvPicPr>
          <p:cNvPr id="17413" name="Picture 5"/>
          <p:cNvPicPr>
            <a:picLocks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3789363"/>
            <a:ext cx="7632700" cy="2303462"/>
          </a:xfrm>
          <a:noFill/>
        </p:spPr>
      </p:pic>
      <p:pic>
        <p:nvPicPr>
          <p:cNvPr id="17414" name="Picture 11" descr="650056_3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1341438"/>
            <a:ext cx="2095500" cy="2095500"/>
          </a:xfrm>
          <a:noFill/>
        </p:spPr>
      </p:pic>
      <p:pic>
        <p:nvPicPr>
          <p:cNvPr id="17415" name="Picture 13" descr="650053_3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6156325" y="1341438"/>
            <a:ext cx="2205038" cy="2087562"/>
          </a:xfrm>
          <a:noFill/>
        </p:spPr>
      </p:pic>
      <p:pic>
        <p:nvPicPr>
          <p:cNvPr id="17416" name="Picture 15" descr="650051_3"/>
          <p:cNvPicPr>
            <a:picLocks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3492500" y="1341438"/>
            <a:ext cx="2173288" cy="2087562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MAKATON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Využívá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manuální znaky doplněné mluvenou řečí a symboly.</a:t>
            </a:r>
          </a:p>
          <a:p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Nejpoužívanější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 anglosaských zemích</a:t>
            </a:r>
          </a:p>
          <a:p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Vychází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ze znakového jazyka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neslyšících,  je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mezinárodní, znakování doprovázeno mluvenou řečí a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mimikou (znakují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 pouze klíčová slova, která mají ve sdělení největší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význam)</a:t>
            </a:r>
            <a:endParaRPr lang="cs-CZ" sz="4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350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slov, v 8 stupních od základních pojmů k náročnějším</a:t>
            </a:r>
          </a:p>
          <a:p>
            <a:pPr>
              <a:defRPr/>
            </a:pP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 </a:t>
            </a:r>
            <a:r>
              <a:rPr lang="cs-CZ" sz="4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SP, MP, autisty, jedince s kombinovaným postižením, </a:t>
            </a:r>
            <a:r>
              <a:rPr lang="cs-CZ" sz="42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balbutiky</a:t>
            </a:r>
            <a:endParaRPr lang="cs-CZ" sz="4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MAKATON</a:t>
            </a:r>
            <a:endParaRPr lang="cs-CZ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r="5789"/>
          <a:stretch>
            <a:fillRect/>
          </a:stretch>
        </p:blipFill>
        <p:spPr>
          <a:xfrm>
            <a:off x="635017" y="1785926"/>
            <a:ext cx="8508983" cy="4143404"/>
          </a:xfrm>
          <a:noFill/>
        </p:spPr>
      </p:pic>
      <p:pic>
        <p:nvPicPr>
          <p:cNvPr id="5" name="Picture 10" descr="smakaton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786314" y="2285992"/>
            <a:ext cx="3857652" cy="36526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BLISS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Charles </a:t>
            </a:r>
            <a:r>
              <a:rPr lang="cs-CZ" sz="32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Bliss</a:t>
            </a: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1949: původně snaha vytvořit univerzální komunikační </a:t>
            </a: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prostředek</a:t>
            </a:r>
          </a:p>
          <a:p>
            <a:pPr lvl="0"/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Systém </a:t>
            </a: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grafických znaků 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(mezinárodní využití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ísto 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slov se používají jednoduché 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obrázky, výuka 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 zaměřuje na symboly vyjadřující předměty a 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činnosti. Posléze 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 sdružují do struktur připomínajících věty (bez gramatických pravidel</a:t>
            </a:r>
            <a:endParaRPr lang="cs-CZ" sz="4000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 </a:t>
            </a: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osoby s centrálními poruchami motoriky a poruchami exprese, jedince s anartrií, MP, autisty, afatiky, jedince s kombinovaným postižením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2300 symbolů, zachovává gramatická pravidla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ukazování prstem, paprskem, (+ </a:t>
            </a:r>
            <a:r>
              <a:rPr lang="cs-CZ" sz="32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Makaton</a:t>
            </a: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 ČR nepříliš používán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METODA SOCIÁLNÍHO ČTENÍ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472" y="1643050"/>
            <a:ext cx="8153400" cy="4757758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cs-CZ" sz="6200" dirty="0" smtClean="0">
                <a:solidFill>
                  <a:schemeClr val="tx2"/>
                </a:solidFill>
              </a:rPr>
              <a:t>podpůrná</a:t>
            </a:r>
            <a:r>
              <a:rPr lang="cs-CZ" sz="6200" dirty="0" smtClean="0">
                <a:solidFill>
                  <a:schemeClr val="tx2"/>
                </a:solidFill>
              </a:rPr>
              <a:t>, pomocná a motivační metoda</a:t>
            </a:r>
          </a:p>
          <a:p>
            <a:pPr lvl="0"/>
            <a:r>
              <a:rPr lang="cs-CZ" sz="6200" dirty="0" smtClean="0">
                <a:solidFill>
                  <a:schemeClr val="tx2"/>
                </a:solidFill>
              </a:rPr>
              <a:t>rozvíjení rozumových schopností, orientačních dovedností, zlepšení sociální komunikace</a:t>
            </a:r>
          </a:p>
          <a:p>
            <a:pPr lvl="0"/>
            <a:r>
              <a:rPr lang="cs-CZ" sz="6200" dirty="0" smtClean="0">
                <a:solidFill>
                  <a:schemeClr val="tx2"/>
                </a:solidFill>
              </a:rPr>
              <a:t>využití piktogramů, slov běžného života, obrázků, fotografií</a:t>
            </a:r>
          </a:p>
          <a:p>
            <a:pPr lvl="0"/>
            <a:r>
              <a:rPr lang="cs-CZ" sz="6200" dirty="0" smtClean="0">
                <a:solidFill>
                  <a:schemeClr val="tx2"/>
                </a:solidFill>
              </a:rPr>
              <a:t>pro </a:t>
            </a:r>
            <a:r>
              <a:rPr lang="cs-CZ" sz="6200" dirty="0" smtClean="0">
                <a:solidFill>
                  <a:schemeClr val="tx2"/>
                </a:solidFill>
              </a:rPr>
              <a:t>dítě </a:t>
            </a:r>
            <a:r>
              <a:rPr lang="cs-CZ" sz="6200" dirty="0" smtClean="0">
                <a:solidFill>
                  <a:schemeClr val="tx2"/>
                </a:solidFill>
              </a:rPr>
              <a:t>s potížemi ve vnímání písmen, pro </a:t>
            </a:r>
            <a:r>
              <a:rPr lang="cs-CZ" sz="6200" dirty="0" smtClean="0">
                <a:solidFill>
                  <a:schemeClr val="tx2"/>
                </a:solidFill>
              </a:rPr>
              <a:t>dítě </a:t>
            </a:r>
            <a:r>
              <a:rPr lang="cs-CZ" sz="6200" dirty="0" smtClean="0">
                <a:solidFill>
                  <a:schemeClr val="tx2"/>
                </a:solidFill>
              </a:rPr>
              <a:t>čtoucí bez porozumění, pro ZŠ speciální</a:t>
            </a:r>
          </a:p>
          <a:p>
            <a:pPr>
              <a:buNone/>
            </a:pPr>
            <a:r>
              <a:rPr lang="cs-CZ" sz="6200" dirty="0" smtClean="0">
                <a:solidFill>
                  <a:schemeClr val="tx2"/>
                </a:solidFill>
              </a:rPr>
              <a:t> </a:t>
            </a:r>
          </a:p>
          <a:p>
            <a:pPr lvl="0"/>
            <a:r>
              <a:rPr lang="cs-CZ" sz="6200" dirty="0" smtClean="0">
                <a:solidFill>
                  <a:srgbClr val="FF0000"/>
                </a:solidFill>
              </a:rPr>
              <a:t>3.kategorie</a:t>
            </a:r>
            <a:endParaRPr lang="cs-CZ" sz="6200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cs-CZ" sz="6200" dirty="0" smtClean="0">
                <a:solidFill>
                  <a:schemeClr val="tx2"/>
                </a:solidFill>
              </a:rPr>
              <a:t>	1</a:t>
            </a:r>
            <a:r>
              <a:rPr lang="cs-CZ" sz="6200" dirty="0" smtClean="0">
                <a:solidFill>
                  <a:schemeClr val="tx2"/>
                </a:solidFill>
              </a:rPr>
              <a:t>. kategorie: soubor obrázku a textů</a:t>
            </a:r>
          </a:p>
          <a:p>
            <a:pPr lvl="0">
              <a:buNone/>
            </a:pPr>
            <a:r>
              <a:rPr lang="cs-CZ" sz="6200" dirty="0" smtClean="0">
                <a:solidFill>
                  <a:schemeClr val="tx2"/>
                </a:solidFill>
              </a:rPr>
              <a:t>	2</a:t>
            </a:r>
            <a:r>
              <a:rPr lang="cs-CZ" sz="6200" dirty="0" smtClean="0">
                <a:solidFill>
                  <a:schemeClr val="tx2"/>
                </a:solidFill>
              </a:rPr>
              <a:t>. kategorie: piktogramy</a:t>
            </a:r>
          </a:p>
          <a:p>
            <a:pPr lvl="0">
              <a:buNone/>
            </a:pPr>
            <a:r>
              <a:rPr lang="cs-CZ" sz="6200" dirty="0" smtClean="0">
                <a:solidFill>
                  <a:schemeClr val="tx2"/>
                </a:solidFill>
              </a:rPr>
              <a:t>	3</a:t>
            </a:r>
            <a:r>
              <a:rPr lang="cs-CZ" sz="6200" dirty="0" smtClean="0">
                <a:solidFill>
                  <a:schemeClr val="tx2"/>
                </a:solidFill>
              </a:rPr>
              <a:t>. kategorie: slova a skupiny slov</a:t>
            </a:r>
          </a:p>
          <a:p>
            <a:pPr lvl="0">
              <a:buNone/>
            </a:pPr>
            <a:r>
              <a:rPr lang="cs-CZ" sz="6200" dirty="0" smtClean="0">
                <a:solidFill>
                  <a:schemeClr val="tx2"/>
                </a:solidFill>
              </a:rPr>
              <a:t>	V </a:t>
            </a:r>
            <a:r>
              <a:rPr lang="cs-CZ" sz="6200" dirty="0" smtClean="0">
                <a:solidFill>
                  <a:schemeClr val="tx2"/>
                </a:solidFill>
              </a:rPr>
              <a:t>jednotlivých kategoriích se sleduje, co je </a:t>
            </a:r>
            <a:r>
              <a:rPr lang="cs-CZ" sz="6200" dirty="0" smtClean="0">
                <a:solidFill>
                  <a:schemeClr val="tx2"/>
                </a:solidFill>
              </a:rPr>
              <a:t>pro dítě funkční. Učení sociálního čtení </a:t>
            </a:r>
            <a:r>
              <a:rPr lang="cs-CZ" sz="6200" dirty="0" smtClean="0">
                <a:solidFill>
                  <a:schemeClr val="tx2"/>
                </a:solidFill>
              </a:rPr>
              <a:t>by mělo začít v době, kdy </a:t>
            </a:r>
            <a:r>
              <a:rPr lang="cs-CZ" sz="6200" dirty="0" smtClean="0">
                <a:solidFill>
                  <a:schemeClr val="tx2"/>
                </a:solidFill>
              </a:rPr>
              <a:t>dítě </a:t>
            </a:r>
            <a:r>
              <a:rPr lang="cs-CZ" sz="6200" dirty="0" smtClean="0">
                <a:solidFill>
                  <a:schemeClr val="tx2"/>
                </a:solidFill>
              </a:rPr>
              <a:t>začíná užívat </a:t>
            </a:r>
            <a:r>
              <a:rPr lang="cs-CZ" sz="6200" dirty="0" smtClean="0">
                <a:solidFill>
                  <a:schemeClr val="tx2"/>
                </a:solidFill>
              </a:rPr>
              <a:t>slov. Motivace </a:t>
            </a:r>
            <a:r>
              <a:rPr lang="cs-CZ" sz="6200" dirty="0" smtClean="0">
                <a:solidFill>
                  <a:schemeClr val="tx2"/>
                </a:solidFill>
              </a:rPr>
              <a:t>individuálními zájmy, potřebami: nakupování, doprava, časová orientace, vaření </a:t>
            </a:r>
            <a:r>
              <a:rPr lang="cs-CZ" sz="6200" dirty="0" err="1" smtClean="0">
                <a:solidFill>
                  <a:schemeClr val="tx2"/>
                </a:solidFill>
              </a:rPr>
              <a:t>apod</a:t>
            </a:r>
            <a:endParaRPr lang="cs-CZ" sz="6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FACILITOVANÁ KOMUNIKACE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>
                <a:solidFill>
                  <a:schemeClr val="tx2"/>
                </a:solidFill>
              </a:rPr>
              <a:t>vznik </a:t>
            </a:r>
            <a:r>
              <a:rPr lang="cs-CZ" dirty="0" smtClean="0">
                <a:solidFill>
                  <a:schemeClr val="tx2"/>
                </a:solidFill>
              </a:rPr>
              <a:t>v 70. letech 20. století (Austrálie)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systém založen na řízeném výběru komunikačních jednotek a jejich </a:t>
            </a:r>
            <a:r>
              <a:rPr lang="cs-CZ" dirty="0" smtClean="0">
                <a:solidFill>
                  <a:schemeClr val="tx2"/>
                </a:solidFill>
              </a:rPr>
              <a:t>kombinaci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kartičky s obrázky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piktogramy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písmena, slova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využití </a:t>
            </a:r>
            <a:r>
              <a:rPr lang="cs-CZ" dirty="0" smtClean="0">
                <a:solidFill>
                  <a:schemeClr val="tx2"/>
                </a:solidFill>
              </a:rPr>
              <a:t>přístrojů k počítačovému zpracování komunikační tabulky</a:t>
            </a:r>
          </a:p>
          <a:p>
            <a:pPr lvl="0"/>
            <a:r>
              <a:rPr lang="cs-CZ" dirty="0" err="1" smtClean="0">
                <a:solidFill>
                  <a:schemeClr val="tx2"/>
                </a:solidFill>
              </a:rPr>
              <a:t>facilitátor</a:t>
            </a:r>
            <a:r>
              <a:rPr lang="cs-CZ" dirty="0" smtClean="0">
                <a:solidFill>
                  <a:schemeClr val="tx2"/>
                </a:solidFill>
              </a:rPr>
              <a:t> přidržuje ruku, zápěstí, paži osoby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cílem postupně omezovat podporu </a:t>
            </a:r>
            <a:r>
              <a:rPr lang="cs-CZ" dirty="0" smtClean="0">
                <a:solidFill>
                  <a:schemeClr val="tx2"/>
                </a:solidFill>
              </a:rPr>
              <a:t>ruky</a:t>
            </a:r>
          </a:p>
          <a:p>
            <a:pPr lvl="0"/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SYSTÉMY S POMŮCKAMI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cs-CZ" sz="3600" dirty="0" smtClean="0">
                <a:solidFill>
                  <a:srgbClr val="FF0000"/>
                </a:solidFill>
                <a:latin typeface="Arial" charset="0"/>
              </a:rPr>
              <a:t>předměty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3D symboly, snadná manipulace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hmatová struktura, snadno rozpoznatelné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pro velmi malé dětí, ZP, hluchoslepé, MP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nevýhodou: nemohou reprezentovat abstraktní slova, překryv pojmenování předmětu a související činnosti</a:t>
            </a:r>
          </a:p>
          <a:p>
            <a:pPr>
              <a:buNone/>
              <a:defRPr/>
            </a:pPr>
            <a:r>
              <a:rPr lang="cs-CZ" sz="3600" dirty="0" smtClean="0">
                <a:solidFill>
                  <a:srgbClr val="FF0000"/>
                </a:solidFill>
                <a:latin typeface="Arial" charset="0"/>
              </a:rPr>
              <a:t>fotografie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realistické znázornění předmětů, činností, místa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motivující (možnost vidět vlastní zážitky)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FOTOGRAFIE - ČINNOSTI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4" name="Picture 5" descr="obrázky_AAK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11249"/>
          <a:stretch>
            <a:fillRect/>
          </a:stretch>
        </p:blipFill>
        <p:spPr>
          <a:xfrm>
            <a:off x="857224" y="1357298"/>
            <a:ext cx="7215237" cy="4939793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KOMUNIKAČNÍ TABULKY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>
                <a:solidFill>
                  <a:schemeClr val="tx2"/>
                </a:solidFill>
              </a:rPr>
              <a:t>symboly </a:t>
            </a:r>
            <a:r>
              <a:rPr lang="cs-CZ" dirty="0" smtClean="0">
                <a:solidFill>
                  <a:schemeClr val="tx2"/>
                </a:solidFill>
              </a:rPr>
              <a:t>sestavovány do komunikačních tabulek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forma vychází z potřeb uživatele: vytvářena s handicapovaným a jeho rodiči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pouze pro slova nemožná sdělit nonverbálně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k rozšíření slovní zásoby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sešity, složky, počítače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vybraný symbol indikován ukázáním prstu, pěstí, pohledem, světelným paprskem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uživatel musí také umět o tabulku požádat</a:t>
            </a:r>
          </a:p>
          <a:p>
            <a:pPr>
              <a:defRPr/>
            </a:pPr>
            <a:r>
              <a:rPr lang="cs-CZ" dirty="0" smtClean="0">
                <a:solidFill>
                  <a:schemeClr val="tx2"/>
                </a:solidFill>
              </a:rPr>
              <a:t>postupně obsahují i písmena, slova, věty, </a:t>
            </a:r>
            <a:r>
              <a:rPr lang="cs-CZ" dirty="0" smtClean="0">
                <a:solidFill>
                  <a:schemeClr val="tx2"/>
                </a:solidFill>
              </a:rPr>
              <a:t>číslice</a:t>
            </a:r>
            <a:endParaRPr lang="cs-CZ" sz="3200" dirty="0" smtClean="0">
              <a:solidFill>
                <a:schemeClr val="tx2"/>
              </a:solidFill>
              <a:latin typeface="Arial" charset="0"/>
            </a:endParaRPr>
          </a:p>
          <a:p>
            <a:pPr lvl="0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  <a:latin typeface="Arial" charset="0"/>
              </a:rPr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výměna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 informací mezi lidmi</a:t>
            </a:r>
          </a:p>
          <a:p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sdělení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, která umožňují předávání zkušeností, koordinování společné činnosti, vybízení druhého člověka k určitému chování a jednání</a:t>
            </a:r>
          </a:p>
          <a:p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verbální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 a </a:t>
            </a:r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nonverbální</a:t>
            </a:r>
          </a:p>
          <a:p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vlastním účelem komunikace: sociální interakce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TABULKY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4" name="Picture 4" descr="cinnosti_AAK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r="5554" b="22498"/>
          <a:stretch>
            <a:fillRect/>
          </a:stretch>
        </p:blipFill>
        <p:spPr>
          <a:xfrm>
            <a:off x="1000100" y="1643027"/>
            <a:ext cx="7090760" cy="5214973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TABULKY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4" name="Picture 5" descr="dobroty_AAK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t="7405" r="16873"/>
          <a:stretch>
            <a:fillRect/>
          </a:stretch>
        </p:blipFill>
        <p:spPr>
          <a:xfrm>
            <a:off x="1071538" y="1689494"/>
            <a:ext cx="6929486" cy="4690053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PRSTOVÁ ABECEDA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4" name="Picture 5" descr="abeceda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57290" y="1500174"/>
            <a:ext cx="6143668" cy="4857338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TECHNICKÉ POMŮCKY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 </a:t>
            </a:r>
            <a:r>
              <a:rPr lang="cs-CZ" b="1" dirty="0" smtClean="0">
                <a:solidFill>
                  <a:srgbClr val="FF0000"/>
                </a:solidFill>
              </a:rPr>
              <a:t>hlasovým výstupem</a:t>
            </a:r>
            <a:endParaRPr lang="cs-CZ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- komunikátory </a:t>
            </a:r>
            <a:r>
              <a:rPr lang="cs-CZ" dirty="0" smtClean="0">
                <a:solidFill>
                  <a:schemeClr val="tx2"/>
                </a:solidFill>
              </a:rPr>
              <a:t>s tištěným a/nebo hlasovým výstupem (klávesnice, displej)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- omezené </a:t>
            </a:r>
            <a:r>
              <a:rPr lang="cs-CZ" dirty="0" smtClean="0">
                <a:solidFill>
                  <a:schemeClr val="tx2"/>
                </a:solidFill>
              </a:rPr>
              <a:t>množství vzkazů a frází (sdělení označena obrázky, fotografiemi)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- vizuální </a:t>
            </a:r>
            <a:r>
              <a:rPr lang="cs-CZ" dirty="0" smtClean="0">
                <a:solidFill>
                  <a:schemeClr val="tx2"/>
                </a:solidFill>
              </a:rPr>
              <a:t>kontakt není nutný, rychlé, široký slovník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- pro </a:t>
            </a:r>
            <a:r>
              <a:rPr lang="cs-CZ" dirty="0" smtClean="0">
                <a:solidFill>
                  <a:schemeClr val="tx2"/>
                </a:solidFill>
              </a:rPr>
              <a:t>děti již od mentálního věku 12 – 18 měsíců, MP, těžce TP, kombinovaně postižené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- nevýhodou </a:t>
            </a:r>
            <a:r>
              <a:rPr lang="cs-CZ" dirty="0" smtClean="0">
                <a:solidFill>
                  <a:schemeClr val="tx2"/>
                </a:solidFill>
              </a:rPr>
              <a:t>vysoká pořizovací </a:t>
            </a:r>
            <a:r>
              <a:rPr lang="cs-CZ" dirty="0" smtClean="0">
                <a:solidFill>
                  <a:schemeClr val="tx2"/>
                </a:solidFill>
              </a:rPr>
              <a:t>cena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počítače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- speciální </a:t>
            </a:r>
            <a:r>
              <a:rPr lang="cs-CZ" dirty="0" smtClean="0">
                <a:solidFill>
                  <a:schemeClr val="tx2"/>
                </a:solidFill>
              </a:rPr>
              <a:t>software, využití pro výuku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- fyzická </a:t>
            </a:r>
            <a:r>
              <a:rPr lang="cs-CZ" dirty="0" smtClean="0">
                <a:solidFill>
                  <a:schemeClr val="tx2"/>
                </a:solidFill>
              </a:rPr>
              <a:t>přístupnost pro uživatele 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- místo </a:t>
            </a:r>
            <a:r>
              <a:rPr lang="cs-CZ" dirty="0" smtClean="0">
                <a:solidFill>
                  <a:schemeClr val="tx2"/>
                </a:solidFill>
              </a:rPr>
              <a:t>myši </a:t>
            </a:r>
            <a:r>
              <a:rPr lang="cs-CZ" dirty="0" err="1" smtClean="0">
                <a:solidFill>
                  <a:schemeClr val="tx2"/>
                </a:solidFill>
              </a:rPr>
              <a:t>Trackball</a:t>
            </a:r>
            <a:r>
              <a:rPr lang="cs-CZ" dirty="0" smtClean="0">
                <a:solidFill>
                  <a:schemeClr val="tx2"/>
                </a:solidFill>
              </a:rPr>
              <a:t>, kyvadlové tlačítko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- alternativní </a:t>
            </a:r>
            <a:r>
              <a:rPr lang="cs-CZ" dirty="0" smtClean="0">
                <a:solidFill>
                  <a:schemeClr val="tx2"/>
                </a:solidFill>
              </a:rPr>
              <a:t>klávesnice (velikost, stupeň citlivosti, prostorové členění, možnosti ovládání – tyčinkou připevněnou na čelence, výdechovým proudem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  <a:endParaRPr lang="cs-CZ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POČÍTAČOVÉ PROGRAMY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  <a:defRPr/>
            </a:pPr>
            <a:r>
              <a:rPr lang="cs-CZ" sz="3000" dirty="0" err="1" smtClean="0">
                <a:solidFill>
                  <a:srgbClr val="FF0000"/>
                </a:solidFill>
                <a:latin typeface="Arial" charset="0"/>
              </a:rPr>
              <a:t>ACKeyboard</a:t>
            </a:r>
            <a:endParaRPr lang="cs-CZ" sz="3000" dirty="0" smtClean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komunikace pomocí osobního počítače</a:t>
            </a:r>
          </a:p>
          <a:p>
            <a:pPr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český hlasový syntezátor CS-</a:t>
            </a:r>
            <a:r>
              <a:rPr lang="cs-CZ" sz="2800" dirty="0" err="1" smtClean="0">
                <a:solidFill>
                  <a:schemeClr val="tx2"/>
                </a:solidFill>
                <a:latin typeface="Arial" charset="0"/>
              </a:rPr>
              <a:t>Voice</a:t>
            </a:r>
            <a:endParaRPr lang="cs-CZ" sz="2800" dirty="0" smtClean="0">
              <a:solidFill>
                <a:schemeClr val="tx2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hlasité čtení slov nebo vět podle výběru uživatele</a:t>
            </a:r>
            <a:endParaRPr lang="cs-CZ" sz="2400" dirty="0" smtClean="0">
              <a:solidFill>
                <a:schemeClr val="tx2"/>
              </a:solidFill>
              <a:latin typeface="Arial" charset="0"/>
            </a:endParaRPr>
          </a:p>
          <a:p>
            <a:pPr>
              <a:buNone/>
              <a:defRPr/>
            </a:pPr>
            <a:r>
              <a:rPr lang="cs-CZ" sz="3000" dirty="0" err="1" smtClean="0">
                <a:solidFill>
                  <a:srgbClr val="FF0000"/>
                </a:solidFill>
                <a:latin typeface="Arial" charset="0"/>
              </a:rPr>
              <a:t>Boardmaker</a:t>
            </a:r>
            <a:r>
              <a:rPr lang="cs-CZ" sz="3000" dirty="0" smtClean="0">
                <a:solidFill>
                  <a:srgbClr val="FF0000"/>
                </a:solidFill>
                <a:latin typeface="Arial" charset="0"/>
              </a:rPr>
              <a:t>, Altík</a:t>
            </a:r>
          </a:p>
          <a:p>
            <a:pPr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zhotovování a tisk komunikačních tabulek z fotografií, obrázkových symbolů, piktogramů, slov</a:t>
            </a:r>
          </a:p>
          <a:p>
            <a:pPr>
              <a:defRPr/>
            </a:pPr>
            <a:r>
              <a:rPr lang="cs-CZ" sz="2800" dirty="0" err="1" smtClean="0">
                <a:solidFill>
                  <a:schemeClr val="tx2"/>
                </a:solidFill>
                <a:latin typeface="Arial" charset="0"/>
              </a:rPr>
              <a:t>Boardmaker</a:t>
            </a: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 3000 barevných symbolů (i české) </a:t>
            </a:r>
          </a:p>
          <a:p>
            <a:pPr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Altík 900 pojmů</a:t>
            </a:r>
            <a:endParaRPr lang="cs-CZ" sz="3000" dirty="0" smtClean="0">
              <a:solidFill>
                <a:schemeClr val="tx2"/>
              </a:solidFill>
              <a:latin typeface="Arial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VÝUKOVÉ PROGRAMY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cs-CZ" sz="3600" dirty="0" smtClean="0">
                <a:solidFill>
                  <a:srgbClr val="FF0000"/>
                </a:solidFill>
                <a:latin typeface="Arial" charset="0"/>
              </a:rPr>
              <a:t>Brepta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rozvoj sluchového vnímání, fonematického sluchu, rozvoj jazyka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zvukové podněty doplněné obrázky</a:t>
            </a:r>
          </a:p>
          <a:p>
            <a:pPr>
              <a:buNone/>
              <a:defRPr/>
            </a:pPr>
            <a:endParaRPr lang="cs-CZ" sz="1400" dirty="0" smtClean="0">
              <a:solidFill>
                <a:schemeClr val="tx2"/>
              </a:solidFill>
              <a:latin typeface="Arial" charset="0"/>
            </a:endParaRPr>
          </a:p>
          <a:p>
            <a:pPr>
              <a:buNone/>
              <a:defRPr/>
            </a:pPr>
            <a:r>
              <a:rPr lang="cs-CZ" sz="3600" dirty="0" smtClean="0">
                <a:solidFill>
                  <a:srgbClr val="FF0000"/>
                </a:solidFill>
                <a:latin typeface="Arial" charset="0"/>
              </a:rPr>
              <a:t>Méďa ´99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MŠ, ZŠ speciální, nižší ročníky ZŠ praktické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předškolní výchova, základní matematické představy, cvičení paměti, vztahy mezi pojmy, barvy, pexeso, puzzle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GLOBÁLNÍ METODA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dirty="0" err="1" smtClean="0">
                <a:solidFill>
                  <a:schemeClr val="tx2"/>
                </a:solidFill>
                <a:latin typeface="Arial" charset="0"/>
              </a:rPr>
              <a:t>Ovide</a:t>
            </a: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  <a:latin typeface="Arial" charset="0"/>
              </a:rPr>
              <a:t>Decroly</a:t>
            </a: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 (belgický lékař)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slovo vnímáno jako známá jednotka řeči –postupování od celku k jednotlivostem</a:t>
            </a:r>
          </a:p>
          <a:p>
            <a:pPr>
              <a:lnSpc>
                <a:spcPct val="90000"/>
              </a:lnSpc>
              <a:defRPr/>
            </a:pPr>
            <a:r>
              <a:rPr lang="cs-CZ" sz="2800" u="sng" dirty="0" smtClean="0">
                <a:solidFill>
                  <a:schemeClr val="tx2"/>
                </a:solidFill>
                <a:latin typeface="Arial" charset="0"/>
              </a:rPr>
              <a:t>cílem stimulace</a:t>
            </a: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500" dirty="0" smtClean="0">
                <a:solidFill>
                  <a:schemeClr val="tx2"/>
                </a:solidFill>
                <a:latin typeface="Arial" charset="0"/>
              </a:rPr>
              <a:t>zrakového vnímání,záměrné pozornosti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500" dirty="0" smtClean="0">
                <a:solidFill>
                  <a:schemeClr val="tx2"/>
                </a:solidFill>
                <a:latin typeface="Arial" charset="0"/>
              </a:rPr>
              <a:t>rozvoj komunikativních dovedností, verbálního myšlení (bez důrazu na artikulaci)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500" dirty="0" smtClean="0">
                <a:solidFill>
                  <a:schemeClr val="tx2"/>
                </a:solidFill>
                <a:latin typeface="Arial" charset="0"/>
              </a:rPr>
              <a:t>orientace v prostoru, textu, vyprávění podle obrázků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učební pomůcka: soubor obrázků s textem – obtahování, skládání ze stavebnic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pro předškoláky, MP, SP děti, </a:t>
            </a:r>
            <a:r>
              <a:rPr lang="cs-CZ" sz="2800" dirty="0" err="1" smtClean="0">
                <a:solidFill>
                  <a:schemeClr val="tx2"/>
                </a:solidFill>
                <a:latin typeface="Arial" charset="0"/>
              </a:rPr>
              <a:t>dysfatiky</a:t>
            </a: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, jedince s SPU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  <a:latin typeface="Arial" charset="0"/>
              </a:rPr>
              <a:t>ENTRAN – 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komunikační pomůcka pro nemluvící osoby, které mohou pouze ukazovat očima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využití čísel a barev na plexisklové tabuli s otvorem uprostřed (pro oční kontakt)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komunikující sedí naproti sobě (oba slovník se slovy a frázemi)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nemluvící vybere pohledem na desku určité číslo, mluvící sdělení vysloví</a:t>
            </a:r>
          </a:p>
          <a:p>
            <a:pPr>
              <a:buNone/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	(potvrzení správnosti pohledem vzhůru)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/>
                </a:solidFill>
                <a:latin typeface="Arial" charset="0"/>
              </a:rPr>
              <a:t>KOMUNIKAČNÍ SYSTÉM PRO TP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jednoduché symbolické komunikační systémy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využití reálných předmětů: komunikace, posilování paměti, plánování denní činnosti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postupné zmenšování předmětů, využívání jen některých částí, piktogramy, obrázky</a:t>
            </a:r>
          </a:p>
          <a:p>
            <a:pPr>
              <a:buNone/>
              <a:defRPr/>
            </a:pPr>
            <a:endParaRPr lang="cs-CZ" sz="900" dirty="0" smtClean="0">
              <a:solidFill>
                <a:schemeClr val="tx2"/>
              </a:solidFill>
              <a:latin typeface="Arial" charset="0"/>
            </a:endParaRPr>
          </a:p>
          <a:p>
            <a:pPr>
              <a:buNone/>
              <a:defRPr/>
            </a:pPr>
            <a:r>
              <a:rPr lang="cs-CZ" sz="3600" dirty="0" smtClean="0">
                <a:solidFill>
                  <a:srgbClr val="FF0000"/>
                </a:solidFill>
                <a:latin typeface="Arial" charset="0"/>
              </a:rPr>
              <a:t>bazální stimulace a komunikace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somatické a taktilně haptické podněty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vibrační, vestibulární a akustické podněty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orální podněty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vizuální podněty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  <a:latin typeface="Arial" charset="0"/>
              </a:rPr>
              <a:t>AAK a řeč – dogma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  <a:defRPr/>
            </a:pPr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„</a:t>
            </a:r>
            <a:r>
              <a:rPr lang="cs-CZ" sz="3600" dirty="0" smtClean="0">
                <a:solidFill>
                  <a:srgbClr val="FF0000"/>
                </a:solidFill>
                <a:latin typeface="Arial" charset="0"/>
              </a:rPr>
              <a:t>Používání metod AAK může zpomalit nebo zastavit vývoj mluvené řeči“</a:t>
            </a:r>
          </a:p>
          <a:p>
            <a:pPr algn="ctr">
              <a:buNone/>
              <a:defRPr/>
            </a:pPr>
            <a:endParaRPr lang="cs-CZ" sz="3200" dirty="0" smtClean="0">
              <a:solidFill>
                <a:schemeClr val="hlink"/>
              </a:solidFill>
              <a:latin typeface="Arial" charset="0"/>
            </a:endParaRPr>
          </a:p>
          <a:p>
            <a:pPr>
              <a:buNone/>
              <a:defRPr/>
            </a:pPr>
            <a:r>
              <a:rPr lang="cs-CZ" b="1" dirty="0" smtClean="0">
                <a:solidFill>
                  <a:schemeClr val="tx2"/>
                </a:solidFill>
              </a:rPr>
              <a:t>►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gesta a použití obrázků je doprovázeno řečí</a:t>
            </a:r>
          </a:p>
          <a:p>
            <a:pPr>
              <a:buNone/>
              <a:defRPr/>
            </a:pPr>
            <a:endParaRPr lang="cs-CZ" sz="1400" dirty="0" smtClean="0">
              <a:solidFill>
                <a:schemeClr val="tx2"/>
              </a:solidFill>
              <a:latin typeface="Arial" charset="0"/>
            </a:endParaRPr>
          </a:p>
          <a:p>
            <a:pPr>
              <a:buNone/>
              <a:defRPr/>
            </a:pPr>
            <a:r>
              <a:rPr lang="cs-CZ" b="1" dirty="0" smtClean="0">
                <a:solidFill>
                  <a:schemeClr val="tx2"/>
                </a:solidFill>
              </a:rPr>
              <a:t>►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vizuální vjem pomáhá vybavit si příslušné slovo</a:t>
            </a:r>
          </a:p>
          <a:p>
            <a:pPr>
              <a:buNone/>
              <a:defRPr/>
            </a:pPr>
            <a:endParaRPr lang="cs-CZ" sz="1400" dirty="0" smtClean="0">
              <a:solidFill>
                <a:schemeClr val="tx2"/>
              </a:solidFill>
              <a:latin typeface="Arial" charset="0"/>
            </a:endParaRPr>
          </a:p>
          <a:p>
            <a:pPr>
              <a:buNone/>
              <a:defRPr/>
            </a:pPr>
            <a:r>
              <a:rPr lang="cs-CZ" b="1" dirty="0" smtClean="0">
                <a:solidFill>
                  <a:schemeClr val="tx2"/>
                </a:solidFill>
              </a:rPr>
              <a:t>►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uspokojení ze smysluplné komunikace a    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pochopení 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principu dorozumívání vede ke 	stimulaci řečového a jazykového rozvoje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POJMY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472" y="1600200"/>
            <a:ext cx="8194576" cy="4757758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3200" b="1" dirty="0" smtClean="0">
                <a:solidFill>
                  <a:srgbClr val="FF0000"/>
                </a:solidFill>
              </a:rPr>
              <a:t>AAK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smtClean="0">
                <a:solidFill>
                  <a:schemeClr val="tx2"/>
                </a:solidFill>
              </a:rPr>
              <a:t>- se snaží kompenzovat projevy závažných komunikačních poruch.</a:t>
            </a:r>
          </a:p>
          <a:p>
            <a:pPr lvl="0"/>
            <a:r>
              <a:rPr lang="cs-CZ" sz="3200" dirty="0" smtClean="0">
                <a:solidFill>
                  <a:schemeClr val="tx2"/>
                </a:solidFill>
              </a:rPr>
              <a:t>Jde o </a:t>
            </a:r>
            <a:r>
              <a:rPr lang="cs-CZ" sz="3200" b="1" dirty="0" smtClean="0">
                <a:solidFill>
                  <a:srgbClr val="FF0000"/>
                </a:solidFill>
              </a:rPr>
              <a:t>neverbální komunikační systémy</a:t>
            </a:r>
            <a:r>
              <a:rPr lang="cs-CZ" sz="3200" b="1" dirty="0" smtClean="0">
                <a:solidFill>
                  <a:schemeClr val="tx2"/>
                </a:solidFill>
              </a:rPr>
              <a:t>, </a:t>
            </a:r>
            <a:r>
              <a:rPr lang="cs-CZ" sz="3200" dirty="0" smtClean="0">
                <a:solidFill>
                  <a:schemeClr val="tx2"/>
                </a:solidFill>
              </a:rPr>
              <a:t>které jsou často souhrnem několika technik, postupů a přístupů.</a:t>
            </a:r>
          </a:p>
          <a:p>
            <a:pPr lvl="0"/>
            <a:r>
              <a:rPr lang="cs-CZ" sz="3200" b="1" dirty="0" smtClean="0">
                <a:solidFill>
                  <a:srgbClr val="FF0000"/>
                </a:solidFill>
              </a:rPr>
              <a:t>Alternativní systémy</a:t>
            </a:r>
            <a:r>
              <a:rPr lang="cs-CZ" sz="3200" dirty="0" smtClean="0">
                <a:solidFill>
                  <a:srgbClr val="FF0000"/>
                </a:solidFill>
              </a:rPr>
              <a:t>: </a:t>
            </a:r>
            <a:r>
              <a:rPr lang="cs-CZ" sz="3200" dirty="0" smtClean="0">
                <a:solidFill>
                  <a:schemeClr val="tx2"/>
                </a:solidFill>
              </a:rPr>
              <a:t>náhrada mluvené řeči</a:t>
            </a:r>
          </a:p>
          <a:p>
            <a:r>
              <a:rPr lang="cs-CZ" sz="3200" b="1" dirty="0" smtClean="0">
                <a:solidFill>
                  <a:srgbClr val="FF0000"/>
                </a:solidFill>
              </a:rPr>
              <a:t>Augmentativní systémy</a:t>
            </a:r>
            <a:r>
              <a:rPr lang="cs-CZ" sz="3200" dirty="0" smtClean="0">
                <a:solidFill>
                  <a:srgbClr val="FF0000"/>
                </a:solidFill>
              </a:rPr>
              <a:t>: </a:t>
            </a:r>
            <a:r>
              <a:rPr lang="cs-CZ" sz="3200" dirty="0" smtClean="0">
                <a:solidFill>
                  <a:schemeClr val="tx2"/>
                </a:solidFill>
                <a:latin typeface="+mj-lt"/>
              </a:rPr>
              <a:t>podporují již existující komunikační schopnosti, které však nestačí k dorozumění. cílem zvýšit porozumění řeči a usnadnit vyjadřování</a:t>
            </a:r>
          </a:p>
          <a:p>
            <a:pPr lvl="0"/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ZÁSADY AAK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důsledné komentování všeho, co se s dítětem i v jeho okolí děje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volba co nejjednodušších, vždy stejných, pojmů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krátké věty, doprovázení řeči mimikou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klíčové slovo nebo důležitý pojmem zvýraznit gestem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od 9. měsíce spojovat pojmy s konkrétními předměty (papat – lžička)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zapojení dalších smyslů (chuť, sluch, hmat)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ZÁSADY AAK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postupně využívat obrázky a fotografie známých lidí, předmětů a míst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podněcování dítěte, aby si dokázalo vybrat mezi dvěma hračkami, jídly,… které mu ukážeme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podněcování dítěte k vyjadřování souhlasu a nesouhlasu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podpora dítěte v jeho zvukových projevech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respektování a přejímání zvuku / gesta vytvořeného dítětem do vlastního slovníku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LITERATURA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>
                <a:solidFill>
                  <a:schemeClr val="tx2"/>
                </a:solidFill>
              </a:rPr>
              <a:t>Jandová</a:t>
            </a:r>
            <a:r>
              <a:rPr lang="cs-CZ" dirty="0" smtClean="0">
                <a:solidFill>
                  <a:schemeClr val="tx2"/>
                </a:solidFill>
              </a:rPr>
              <a:t>, Z. </a:t>
            </a:r>
            <a:r>
              <a:rPr lang="cs-CZ" i="1" dirty="0" smtClean="0">
                <a:solidFill>
                  <a:schemeClr val="tx2"/>
                </a:solidFill>
              </a:rPr>
              <a:t>Alternativní a augmentativní komunikace.</a:t>
            </a:r>
            <a:r>
              <a:rPr lang="cs-CZ" dirty="0" smtClean="0">
                <a:solidFill>
                  <a:schemeClr val="tx2"/>
                </a:solidFill>
              </a:rPr>
              <a:t> Brno: </a:t>
            </a:r>
            <a:r>
              <a:rPr lang="cs-CZ" dirty="0" err="1" smtClean="0">
                <a:solidFill>
                  <a:schemeClr val="tx2"/>
                </a:solidFill>
              </a:rPr>
              <a:t>PdF</a:t>
            </a:r>
            <a:r>
              <a:rPr lang="cs-CZ" dirty="0" smtClean="0">
                <a:solidFill>
                  <a:schemeClr val="tx2"/>
                </a:solidFill>
              </a:rPr>
              <a:t> MU, 2003. ISBN 80-210-3204-9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Kubová, L. </a:t>
            </a:r>
            <a:r>
              <a:rPr lang="cs-CZ" i="1" dirty="0" smtClean="0">
                <a:solidFill>
                  <a:schemeClr val="tx2"/>
                </a:solidFill>
              </a:rPr>
              <a:t>Alternativní komunikace, cesta ke vzdělávání těžce zdravotně postižených dětí.</a:t>
            </a:r>
            <a:r>
              <a:rPr lang="cs-CZ" dirty="0" smtClean="0">
                <a:solidFill>
                  <a:schemeClr val="tx2"/>
                </a:solidFill>
              </a:rPr>
              <a:t> Praha: TECH-MARKET, 1996.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KLENKOVÁ, J. </a:t>
            </a:r>
            <a:r>
              <a:rPr lang="cs-CZ" i="1" dirty="0" smtClean="0">
                <a:solidFill>
                  <a:schemeClr val="tx2"/>
                </a:solidFill>
              </a:rPr>
              <a:t>Alternativní a augmentativní komunikační systémy</a:t>
            </a:r>
            <a:r>
              <a:rPr lang="cs-CZ" dirty="0" smtClean="0">
                <a:solidFill>
                  <a:schemeClr val="tx2"/>
                </a:solidFill>
              </a:rPr>
              <a:t>. (In VÍTKOVÁ, M. </a:t>
            </a:r>
            <a:r>
              <a:rPr lang="cs-CZ" i="1" dirty="0" err="1" smtClean="0">
                <a:solidFill>
                  <a:schemeClr val="tx2"/>
                </a:solidFill>
              </a:rPr>
              <a:t>Integrativní</a:t>
            </a:r>
            <a:r>
              <a:rPr lang="cs-CZ" i="1" dirty="0" smtClean="0">
                <a:solidFill>
                  <a:schemeClr val="tx2"/>
                </a:solidFill>
              </a:rPr>
              <a:t> speciální pedagogika</a:t>
            </a:r>
            <a:r>
              <a:rPr lang="cs-CZ" dirty="0" smtClean="0">
                <a:solidFill>
                  <a:schemeClr val="tx2"/>
                </a:solidFill>
              </a:rPr>
              <a:t>. Brno: </a:t>
            </a:r>
            <a:r>
              <a:rPr lang="cs-CZ" dirty="0" err="1" smtClean="0">
                <a:solidFill>
                  <a:schemeClr val="tx2"/>
                </a:solidFill>
              </a:rPr>
              <a:t>Paido</a:t>
            </a:r>
            <a:r>
              <a:rPr lang="cs-CZ" dirty="0" smtClean="0">
                <a:solidFill>
                  <a:schemeClr val="tx2"/>
                </a:solidFill>
              </a:rPr>
              <a:t>, 2004. ISBN 80-7315-071-9.)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AAK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1983 vznik 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Mezinárodní společnosti pro AAK </a:t>
            </a: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na ochranu práv osob se závažnými obtížemi v komunikaci</a:t>
            </a:r>
          </a:p>
          <a:p>
            <a:pPr>
              <a:defRPr/>
            </a:pPr>
            <a:endParaRPr lang="cs-CZ" dirty="0" smtClean="0">
              <a:solidFill>
                <a:schemeClr val="tx2"/>
              </a:solidFill>
              <a:latin typeface="Arial" charset="0"/>
            </a:endParaRPr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cíl 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AAK</a:t>
            </a: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: umožnit jedincům se závažnými poruchami komunikačního procesu aktivní dorozumívání a zapojení do života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METODY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None/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1)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bez pomůcek</a:t>
            </a:r>
          </a:p>
          <a:p>
            <a:pPr marL="990600" lvl="1" indent="-533400"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pohled, mimika, gestikulace</a:t>
            </a:r>
          </a:p>
          <a:p>
            <a:pPr marL="990600" lvl="1" indent="-533400"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vizuálně-motorické znaky</a:t>
            </a:r>
          </a:p>
          <a:p>
            <a:pPr marL="990600" lvl="1" indent="-533400">
              <a:buNone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(nonverbální komunikace)</a:t>
            </a:r>
          </a:p>
          <a:p>
            <a:pPr marL="609600" indent="-609600">
              <a:buNone/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2)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s pomůckami</a:t>
            </a:r>
          </a:p>
          <a:p>
            <a:pPr marL="990600" lvl="1" indent="-533400"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předměty, obrázky, fotografie</a:t>
            </a:r>
          </a:p>
          <a:p>
            <a:pPr marL="990600" lvl="1" indent="-533400"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symboly (piktogramy, písmo), komunikátory</a:t>
            </a:r>
          </a:p>
          <a:p>
            <a:pPr marL="609600" indent="-609600">
              <a:buNone/>
              <a:defRPr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3)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jiné typy</a:t>
            </a:r>
          </a:p>
          <a:p>
            <a:pPr marL="990600" lvl="1" indent="-533400"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tx2"/>
                </a:solidFill>
                <a:latin typeface="Arial" charset="0"/>
              </a:rPr>
              <a:t>doplňky ke snadnějšímu ovládání počítače (alternativní klávesnice, spínače)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VOLBA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1"/>
                </a:solidFill>
              </a:rPr>
              <a:t>METODY AAK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vyšetření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 zraku, sluchu, psychologické vyšetření</a:t>
            </a: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nutno </a:t>
            </a:r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posuzovat individuálně </a:t>
            </a:r>
          </a:p>
          <a:p>
            <a:pPr>
              <a:buNone/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	</a:t>
            </a: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(vzhledem k možnostem, schopnostem dítěte a v souvislosti s jeho vývojovou </a:t>
            </a:r>
            <a:r>
              <a:rPr lang="cs-CZ" sz="2800" dirty="0" smtClean="0">
                <a:solidFill>
                  <a:schemeClr val="tx2"/>
                </a:solidFill>
                <a:latin typeface="Arial" charset="0"/>
              </a:rPr>
              <a:t>prognózou)</a:t>
            </a:r>
          </a:p>
          <a:p>
            <a:pPr>
              <a:defRPr/>
            </a:pPr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systémy </a:t>
            </a:r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statické 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(komunikační </a:t>
            </a: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tabulky- </a:t>
            </a: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Piktogramy</a:t>
            </a:r>
          </a:p>
          <a:p>
            <a:pPr lvl="0">
              <a:buNone/>
            </a:pPr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8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Bliss</a:t>
            </a:r>
            <a:r>
              <a:rPr lang="cs-CZ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systémy </a:t>
            </a:r>
            <a:r>
              <a:rPr lang="cs-CZ" sz="3200" dirty="0" smtClean="0">
                <a:solidFill>
                  <a:srgbClr val="FF0000"/>
                </a:solidFill>
                <a:latin typeface="Arial" charset="0"/>
              </a:rPr>
              <a:t>dynamické </a:t>
            </a: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Makaton</a:t>
            </a: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prstová abeceda, znaková řeč, znaky, gesta</a:t>
            </a:r>
            <a:endParaRPr lang="cs-CZ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sz="3200" dirty="0" smtClean="0">
              <a:solidFill>
                <a:schemeClr val="tx2"/>
              </a:solidFill>
              <a:latin typeface="Arial" charset="0"/>
            </a:endParaRPr>
          </a:p>
          <a:p>
            <a:pPr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KOMBINACE – u jednoho jedince se obvykle používají současně maximálně tři systémy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CÍLOVÁ SKUPINA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vrozené poruchy</a:t>
            </a:r>
            <a:endParaRPr lang="cs-CZ" sz="2800" dirty="0" smtClean="0">
              <a:solidFill>
                <a:srgbClr val="FF0000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2"/>
                </a:solidFill>
                <a:latin typeface="Arial" charset="0"/>
              </a:rPr>
              <a:t>mozková obrna, těžké sluchové vady, těžká vývojová vada řeči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2"/>
                </a:solidFill>
                <a:latin typeface="Arial" charset="0"/>
              </a:rPr>
              <a:t>Mentální postižení,  autismus, DMO, kombinované postižení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získané poruchy</a:t>
            </a:r>
            <a:endParaRPr lang="cs-CZ" sz="2800" dirty="0" smtClean="0">
              <a:solidFill>
                <a:srgbClr val="FF0000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2"/>
                </a:solidFill>
                <a:latin typeface="Arial" charset="0"/>
              </a:rPr>
              <a:t>CMP, úrazy mozku, nádory mozku, mozkové příhody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2"/>
                </a:solidFill>
                <a:latin typeface="Arial" charset="0"/>
              </a:rPr>
              <a:t>získané těžké SP, získané kombinované postižení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degenerativní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onemocnění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2"/>
                </a:solidFill>
                <a:latin typeface="Arial" charset="0"/>
              </a:rPr>
              <a:t>skleróza multiplex, muskulární dystrofie, amyotrofické laterální skleróza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2"/>
                </a:solidFill>
                <a:latin typeface="Arial" charset="0"/>
              </a:rPr>
              <a:t>Parkinsonova a </a:t>
            </a:r>
            <a:r>
              <a:rPr lang="cs-CZ" sz="2400" dirty="0" err="1" smtClean="0">
                <a:solidFill>
                  <a:schemeClr val="tx2"/>
                </a:solidFill>
                <a:latin typeface="Arial" charset="0"/>
              </a:rPr>
              <a:t>Huntingtonova</a:t>
            </a:r>
            <a:r>
              <a:rPr lang="cs-CZ" sz="2400" dirty="0" smtClean="0">
                <a:solidFill>
                  <a:schemeClr val="tx2"/>
                </a:solidFill>
                <a:latin typeface="Arial" charset="0"/>
              </a:rPr>
              <a:t> choroba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2"/>
                </a:solidFill>
                <a:latin typeface="Arial" charset="0"/>
              </a:rPr>
              <a:t>Alzheimerův syndrom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VÝHODY A </a:t>
            </a:r>
            <a:r>
              <a:rPr lang="cs-CZ" dirty="0" smtClean="0">
                <a:solidFill>
                  <a:schemeClr val="accent1"/>
                </a:solidFill>
              </a:rPr>
              <a:t>NEVÝHODY </a:t>
            </a:r>
            <a:r>
              <a:rPr lang="cs-CZ" dirty="0" smtClean="0">
                <a:solidFill>
                  <a:schemeClr val="accent1"/>
                </a:solidFill>
              </a:rPr>
              <a:t>AAK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Výhody AAK:</a:t>
            </a:r>
          </a:p>
          <a:p>
            <a:pPr lvl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chemeClr val="tx2"/>
                </a:solidFill>
              </a:rPr>
              <a:t>snižují pasivitu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zvyšují zapojení do činností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rozvíjí kognitivní jazykové dovednosti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umožňují se samostatně rozhodovat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rozšiřují možnosti aktivně komunikovat.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b="1" dirty="0" smtClean="0">
                <a:solidFill>
                  <a:srgbClr val="FF0000"/>
                </a:solidFill>
              </a:rPr>
              <a:t>Nevýhody </a:t>
            </a:r>
            <a:r>
              <a:rPr lang="cs-CZ" b="1" dirty="0" smtClean="0">
                <a:solidFill>
                  <a:srgbClr val="FF0000"/>
                </a:solidFill>
              </a:rPr>
              <a:t>AAK:</a:t>
            </a:r>
          </a:p>
          <a:p>
            <a:pPr lvl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chemeClr val="tx2"/>
                </a:solidFill>
              </a:rPr>
              <a:t>vzbuzují </a:t>
            </a:r>
            <a:r>
              <a:rPr lang="cs-CZ" dirty="0" smtClean="0">
                <a:solidFill>
                  <a:schemeClr val="tx2"/>
                </a:solidFill>
              </a:rPr>
              <a:t>pozornost na veřejnosti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společensky </a:t>
            </a:r>
            <a:r>
              <a:rPr lang="cs-CZ" dirty="0" smtClean="0">
                <a:solidFill>
                  <a:schemeClr val="tx2"/>
                </a:solidFill>
              </a:rPr>
              <a:t>méně využitelné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důkaz</a:t>
            </a:r>
            <a:r>
              <a:rPr lang="cs-CZ" dirty="0" smtClean="0">
                <a:solidFill>
                  <a:schemeClr val="tx2"/>
                </a:solidFill>
              </a:rPr>
              <a:t>, že dítě nebude nikdy mluvit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proces </a:t>
            </a:r>
            <a:r>
              <a:rPr lang="cs-CZ" dirty="0" smtClean="0">
                <a:solidFill>
                  <a:schemeClr val="tx2"/>
                </a:solidFill>
              </a:rPr>
              <a:t>porozumění předchází vyjadřování (trvá delší dobu, než se začne užívat)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/>
                </a:solidFill>
              </a:rPr>
              <a:t>AAK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>
                <a:solidFill>
                  <a:schemeClr val="tx2"/>
                </a:solidFill>
              </a:rPr>
              <a:t>Výběr </a:t>
            </a:r>
            <a:r>
              <a:rPr lang="cs-CZ" dirty="0" smtClean="0">
                <a:solidFill>
                  <a:schemeClr val="tx2"/>
                </a:solidFill>
              </a:rPr>
              <a:t>systému je nutno posuzovat individuálně.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Žádný systém nemá v úmyslu potlačovat přirozené řečové projevy.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V zahraničí se běžně používá </a:t>
            </a:r>
            <a:r>
              <a:rPr lang="cs-CZ" b="1" dirty="0" smtClean="0">
                <a:solidFill>
                  <a:schemeClr val="tx2"/>
                </a:solidFill>
              </a:rPr>
              <a:t>„totální komunikace“</a:t>
            </a:r>
            <a:r>
              <a:rPr lang="cs-CZ" dirty="0" smtClean="0">
                <a:solidFill>
                  <a:schemeClr val="tx2"/>
                </a:solidFill>
              </a:rPr>
              <a:t> (v ČR pouze u sluch.p.)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Zahrnuje </a:t>
            </a:r>
            <a:r>
              <a:rPr lang="cs-CZ" dirty="0" smtClean="0">
                <a:solidFill>
                  <a:schemeClr val="tx2"/>
                </a:solidFill>
              </a:rPr>
              <a:t>gesta, znaky, odezírání, prstovou abecedu, čtení, psaní, zpěv, pohyby těla a pohledy očí.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Nejčastější používané systémy v ČR</a:t>
            </a:r>
          </a:p>
          <a:p>
            <a:pPr lvl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chemeClr val="tx2"/>
                </a:solidFill>
              </a:rPr>
              <a:t>Piktogramy</a:t>
            </a:r>
            <a:endParaRPr lang="cs-CZ" dirty="0" smtClean="0">
              <a:solidFill>
                <a:schemeClr val="tx2"/>
              </a:solidFill>
            </a:endParaRP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</a:t>
            </a:r>
            <a:r>
              <a:rPr lang="cs-CZ" dirty="0" err="1" smtClean="0">
                <a:solidFill>
                  <a:schemeClr val="tx2"/>
                </a:solidFill>
              </a:rPr>
              <a:t>Makaton</a:t>
            </a:r>
            <a:endParaRPr lang="cs-CZ" dirty="0" smtClean="0">
              <a:solidFill>
                <a:schemeClr val="tx2"/>
              </a:solidFill>
            </a:endParaRP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</a:t>
            </a:r>
            <a:r>
              <a:rPr lang="cs-CZ" dirty="0" err="1" smtClean="0">
                <a:solidFill>
                  <a:schemeClr val="tx2"/>
                </a:solidFill>
              </a:rPr>
              <a:t>Bliss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systém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Metoda </a:t>
            </a:r>
            <a:r>
              <a:rPr lang="cs-CZ" dirty="0" smtClean="0">
                <a:solidFill>
                  <a:schemeClr val="tx2"/>
                </a:solidFill>
              </a:rPr>
              <a:t>sociálního čtení</a:t>
            </a:r>
          </a:p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</a:rPr>
              <a:t>	</a:t>
            </a:r>
            <a:r>
              <a:rPr lang="cs-CZ" dirty="0" err="1" smtClean="0">
                <a:solidFill>
                  <a:schemeClr val="tx2"/>
                </a:solidFill>
              </a:rPr>
              <a:t>Facilitovaná</a:t>
            </a:r>
            <a:r>
              <a:rPr lang="cs-CZ" dirty="0" smtClean="0">
                <a:solidFill>
                  <a:schemeClr val="tx2"/>
                </a:solidFill>
              </a:rPr>
              <a:t> komunikace</a:t>
            </a:r>
            <a:r>
              <a:rPr lang="cs-CZ" dirty="0" smtClean="0">
                <a:solidFill>
                  <a:schemeClr val="tx2"/>
                </a:solidFill>
              </a:rPr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229</TotalTime>
  <Words>1317</Words>
  <Application>Microsoft Office PowerPoint</Application>
  <PresentationFormat>Předvádění na obrazovce (4:3)</PresentationFormat>
  <Paragraphs>215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Medián</vt:lpstr>
      <vt:lpstr>Alternativní a augmentativní komunikace</vt:lpstr>
      <vt:lpstr>KOMUNIKACE</vt:lpstr>
      <vt:lpstr>POJMY</vt:lpstr>
      <vt:lpstr>AAK</vt:lpstr>
      <vt:lpstr>METODY</vt:lpstr>
      <vt:lpstr>VOLBA METODY AAK</vt:lpstr>
      <vt:lpstr>CÍLOVÁ SKUPINA</vt:lpstr>
      <vt:lpstr>VÝHODY A NEVÝHODY AAK</vt:lpstr>
      <vt:lpstr>AAK</vt:lpstr>
      <vt:lpstr>PIKTOGRAMY</vt:lpstr>
      <vt:lpstr>PIKTOGRAMY</vt:lpstr>
      <vt:lpstr>MAKATON</vt:lpstr>
      <vt:lpstr>MAKATON</vt:lpstr>
      <vt:lpstr>BLISS</vt:lpstr>
      <vt:lpstr>METODA SOCIÁLNÍHO ČTENÍ</vt:lpstr>
      <vt:lpstr>FACILITOVANÁ KOMUNIKACE</vt:lpstr>
      <vt:lpstr>SYSTÉMY S POMŮCKAMI</vt:lpstr>
      <vt:lpstr>FOTOGRAFIE - ČINNOSTI</vt:lpstr>
      <vt:lpstr>KOMUNIKAČNÍ TABULKY</vt:lpstr>
      <vt:lpstr>TABULKY</vt:lpstr>
      <vt:lpstr>TABULKY</vt:lpstr>
      <vt:lpstr>PRSTOVÁ ABECEDA</vt:lpstr>
      <vt:lpstr>TECHNICKÉ POMŮCKY</vt:lpstr>
      <vt:lpstr>POČÍTAČOVÉ PROGRAMY</vt:lpstr>
      <vt:lpstr>VÝUKOVÉ PROGRAMY</vt:lpstr>
      <vt:lpstr>GLOBÁLNÍ METODA</vt:lpstr>
      <vt:lpstr>ENTRAN – N</vt:lpstr>
      <vt:lpstr>KOMUNIKAČNÍ SYSTÉM PRO TP</vt:lpstr>
      <vt:lpstr>AAK a řeč – dogma</vt:lpstr>
      <vt:lpstr>ZÁSADY AAK</vt:lpstr>
      <vt:lpstr>ZÁSADY AAK</vt:lpstr>
      <vt:lpstr>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Alternativní a augmentativní komunikace</dc:title>
  <dc:creator>Your User Name</dc:creator>
  <cp:lastModifiedBy>Your User Name</cp:lastModifiedBy>
  <cp:revision>7</cp:revision>
  <dcterms:created xsi:type="dcterms:W3CDTF">2011-09-01T10:03:23Z</dcterms:created>
  <dcterms:modified xsi:type="dcterms:W3CDTF">2011-09-03T10:24:54Z</dcterms:modified>
</cp:coreProperties>
</file>