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7" r:id="rId10"/>
    <p:sldId id="278" r:id="rId11"/>
    <p:sldId id="279" r:id="rId12"/>
    <p:sldId id="280" r:id="rId13"/>
    <p:sldId id="271" r:id="rId14"/>
    <p:sldId id="272" r:id="rId15"/>
    <p:sldId id="267" r:id="rId16"/>
    <p:sldId id="268" r:id="rId17"/>
    <p:sldId id="269" r:id="rId18"/>
    <p:sldId id="270" r:id="rId19"/>
    <p:sldId id="266" r:id="rId20"/>
    <p:sldId id="273" r:id="rId21"/>
    <p:sldId id="274" r:id="rId22"/>
    <p:sldId id="275" r:id="rId23"/>
    <p:sldId id="276" r:id="rId24"/>
    <p:sldId id="265" r:id="rId25"/>
    <p:sldId id="258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F45AE12-011D-4C69-B36F-3D6D3F9A3C16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D701CE0-117C-441C-99AC-920FA8264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90B95-0A44-4FD6-9242-24CE09C0733E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7CD7F-FA6B-40D2-8D91-7DE967D6F7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F1CEA8-43F4-43F1-8DDA-EA3D8CCC0F96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0978388-1645-47BA-93C9-ACE87DDCA1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94AD4-5917-447A-950A-D91790CBA654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50832-F7CA-44B0-AD20-583BEDFA84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B1E2AAF-0FD4-44F3-B455-3A51CEAF257D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9FD5CB-DED1-46E7-9893-F310569422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F3DB-BA98-466C-B325-DC7B485175EB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D9135-8C98-4866-9B37-7BF1FAEF4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2F78C-B1FB-4B25-9AB5-194F771D277D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7EBA8-E58A-4053-804D-96ECD11B5C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E0801-FB83-42EB-93CD-C1AE608773D7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8183E-D116-4769-9839-0A27DB94FB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100D4-CD8C-49FE-9FF8-57D14C934936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67198-4287-4545-B8A6-BE24BD759A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323CD-5BA8-49F8-AA80-140D0C6142FE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5588E-999D-41E0-9BA6-C31134799A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A62A84-887A-4CFD-BF98-776D3A7FFA93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272F84-456B-497E-A4E3-70DCAD849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A33D121-0749-4CC9-994D-1B582DCA83B7}" type="datetimeFigureOut">
              <a:rPr lang="cs-CZ"/>
              <a:pPr>
                <a:defRPr/>
              </a:pPr>
              <a:t>23.11.2015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6995AAE-42BA-4F4F-A74E-D027470407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4" r:id="rId9"/>
    <p:sldLayoutId id="2147483671" r:id="rId10"/>
    <p:sldLayoutId id="21474836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Bezkontaktní elektroterapie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eaLnBrk="1" hangingPunct="1"/>
            <a:r>
              <a:rPr lang="cs-CZ" smtClean="0"/>
              <a:t>Fyzikální terapie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(BNET</a:t>
            </a:r>
            <a:r>
              <a:rPr lang="cs-CZ" dirty="0" smtClean="0"/>
              <a:t>) Účinky NPMT: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uvolnění </a:t>
            </a:r>
            <a:r>
              <a:rPr lang="cs-CZ" dirty="0" err="1" smtClean="0"/>
              <a:t>prekapilárních</a:t>
            </a:r>
            <a:r>
              <a:rPr lang="cs-CZ" dirty="0" smtClean="0"/>
              <a:t> svěračů (</a:t>
            </a:r>
            <a:r>
              <a:rPr lang="cs-CZ" dirty="0" err="1" smtClean="0"/>
              <a:t>trofotropní</a:t>
            </a:r>
            <a:r>
              <a:rPr lang="cs-CZ" dirty="0" smtClean="0"/>
              <a:t> účinek) – </a:t>
            </a:r>
            <a:r>
              <a:rPr lang="cs-CZ" dirty="0" err="1" smtClean="0"/>
              <a:t>eflux</a:t>
            </a:r>
            <a:r>
              <a:rPr lang="cs-CZ" dirty="0" smtClean="0"/>
              <a:t> Ca2+;</a:t>
            </a:r>
          </a:p>
          <a:p>
            <a:r>
              <a:rPr lang="cs-CZ" dirty="0" smtClean="0"/>
              <a:t>analgezie;</a:t>
            </a:r>
          </a:p>
          <a:p>
            <a:r>
              <a:rPr lang="cs-CZ" dirty="0" smtClean="0"/>
              <a:t>disperze;</a:t>
            </a:r>
          </a:p>
          <a:p>
            <a:r>
              <a:rPr lang="cs-CZ" dirty="0" err="1" smtClean="0"/>
              <a:t>myorelaxace</a:t>
            </a:r>
            <a:r>
              <a:rPr lang="cs-CZ" dirty="0" smtClean="0"/>
              <a:t> a </a:t>
            </a:r>
            <a:r>
              <a:rPr lang="cs-CZ" dirty="0" err="1" smtClean="0"/>
              <a:t>myotonizace</a:t>
            </a:r>
            <a:r>
              <a:rPr lang="cs-CZ" dirty="0" smtClean="0"/>
              <a:t> – daný zlepšenou </a:t>
            </a:r>
            <a:r>
              <a:rPr lang="cs-CZ" dirty="0" err="1" smtClean="0"/>
              <a:t>perfuzí</a:t>
            </a:r>
            <a:r>
              <a:rPr lang="cs-CZ" dirty="0" smtClean="0"/>
              <a:t>;</a:t>
            </a:r>
          </a:p>
          <a:p>
            <a:r>
              <a:rPr lang="cs-CZ" dirty="0" smtClean="0"/>
              <a:t>zrychlené hojení kostí – aktivace osteoklastů (osteoblastů);</a:t>
            </a:r>
          </a:p>
          <a:p>
            <a:r>
              <a:rPr lang="cs-CZ" dirty="0" err="1" smtClean="0"/>
              <a:t>antiedematózní</a:t>
            </a:r>
            <a:r>
              <a:rPr lang="cs-CZ" dirty="0" smtClean="0"/>
              <a:t> – změna poměru </a:t>
            </a:r>
            <a:r>
              <a:rPr lang="cs-CZ" dirty="0" err="1" smtClean="0"/>
              <a:t>cAMP</a:t>
            </a:r>
            <a:r>
              <a:rPr lang="cs-CZ" dirty="0" smtClean="0"/>
              <a:t>/</a:t>
            </a:r>
            <a:r>
              <a:rPr lang="cs-CZ" dirty="0" err="1" smtClean="0"/>
              <a:t>cGMP</a:t>
            </a:r>
            <a:r>
              <a:rPr lang="cs-CZ" dirty="0" smtClean="0"/>
              <a:t> a lepší </a:t>
            </a:r>
            <a:r>
              <a:rPr lang="cs-CZ" dirty="0" err="1" smtClean="0"/>
              <a:t>perfuzí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75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(BNET) </a:t>
            </a:r>
            <a:r>
              <a:rPr lang="cs-CZ" dirty="0" smtClean="0"/>
              <a:t>aplikátory </a:t>
            </a:r>
            <a:r>
              <a:rPr lang="cs-CZ" dirty="0"/>
              <a:t>NPMT: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plošné – nemělo by se na nich ležet;</a:t>
            </a:r>
          </a:p>
          <a:p>
            <a:r>
              <a:rPr lang="cs-CZ" dirty="0" smtClean="0"/>
              <a:t>solenoidy;</a:t>
            </a:r>
          </a:p>
          <a:p>
            <a:r>
              <a:rPr lang="cs-CZ" dirty="0" smtClean="0"/>
              <a:t>prstence;</a:t>
            </a:r>
          </a:p>
          <a:p>
            <a:pPr marL="0" indent="0">
              <a:buNone/>
            </a:pPr>
            <a:r>
              <a:rPr lang="cs-CZ" dirty="0" smtClean="0"/>
              <a:t>Dle tvaru specifická aplikace.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Obr. </a:t>
            </a:r>
            <a:r>
              <a:rPr lang="cs-CZ" smtClean="0"/>
              <a:t>3x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71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(BNET) </a:t>
            </a:r>
            <a:r>
              <a:rPr lang="cs-CZ" dirty="0" smtClean="0"/>
              <a:t>Indikace/KI </a:t>
            </a:r>
            <a:r>
              <a:rPr lang="cs-CZ" dirty="0"/>
              <a:t>NPMT: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000" dirty="0" smtClean="0"/>
              <a:t>fraktury a paklouby – vysoké dávky;</a:t>
            </a:r>
          </a:p>
          <a:p>
            <a:r>
              <a:rPr lang="cs-CZ" sz="2000" dirty="0" smtClean="0"/>
              <a:t>onemocnění PA </a:t>
            </a:r>
            <a:r>
              <a:rPr lang="cs-CZ" sz="2000" dirty="0" err="1" smtClean="0"/>
              <a:t>deg</a:t>
            </a:r>
            <a:r>
              <a:rPr lang="cs-CZ" sz="2000" dirty="0" smtClean="0"/>
              <a:t>. i </a:t>
            </a:r>
            <a:r>
              <a:rPr lang="cs-CZ" sz="2000" dirty="0" err="1" smtClean="0"/>
              <a:t>zán</a:t>
            </a:r>
            <a:r>
              <a:rPr lang="cs-CZ" sz="2000" dirty="0" smtClean="0"/>
              <a:t>. </a:t>
            </a:r>
            <a:r>
              <a:rPr lang="cs-CZ" sz="2000" dirty="0"/>
              <a:t>(</a:t>
            </a:r>
            <a:r>
              <a:rPr lang="cs-CZ" sz="2000" dirty="0" smtClean="0"/>
              <a:t>u revmatiků po 3 aplikacích zhoršení stavu);</a:t>
            </a:r>
          </a:p>
          <a:p>
            <a:r>
              <a:rPr lang="cs-CZ" sz="2000" dirty="0" err="1" smtClean="0"/>
              <a:t>fční</a:t>
            </a:r>
            <a:r>
              <a:rPr lang="cs-CZ" sz="2000" dirty="0" smtClean="0"/>
              <a:t> </a:t>
            </a:r>
            <a:r>
              <a:rPr lang="cs-CZ" sz="2000" dirty="0" err="1" smtClean="0"/>
              <a:t>pchy</a:t>
            </a:r>
            <a:r>
              <a:rPr lang="cs-CZ" sz="2000" dirty="0" smtClean="0"/>
              <a:t> PA ne přímo na bolestivé místo;</a:t>
            </a:r>
          </a:p>
          <a:p>
            <a:r>
              <a:rPr lang="cs-CZ" sz="2000" dirty="0" smtClean="0"/>
              <a:t>sterilní a mikrobiální záněty;</a:t>
            </a:r>
          </a:p>
          <a:p>
            <a:r>
              <a:rPr lang="cs-CZ" sz="2000" dirty="0" smtClean="0"/>
              <a:t>imobilizace – zvyšují </a:t>
            </a:r>
            <a:r>
              <a:rPr lang="cs-CZ" sz="2000" dirty="0" err="1" smtClean="0"/>
              <a:t>protažitelnost</a:t>
            </a:r>
            <a:r>
              <a:rPr lang="cs-CZ" sz="2000" dirty="0" smtClean="0"/>
              <a:t> a pružnost MT po sundání fixace.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400" b="1" i="1" dirty="0" smtClean="0"/>
              <a:t>Absolutní:</a:t>
            </a:r>
          </a:p>
          <a:p>
            <a:r>
              <a:rPr lang="cs-CZ" sz="1400" dirty="0" smtClean="0"/>
              <a:t>těhotenství;</a:t>
            </a:r>
          </a:p>
          <a:p>
            <a:r>
              <a:rPr lang="cs-CZ" sz="1400" dirty="0" smtClean="0"/>
              <a:t>el. implantáty;</a:t>
            </a:r>
          </a:p>
          <a:p>
            <a:r>
              <a:rPr lang="cs-CZ" sz="1400" dirty="0" smtClean="0"/>
              <a:t>žlázy s vnitřní sekrecí (</a:t>
            </a:r>
            <a:r>
              <a:rPr lang="cs-CZ" sz="1400" dirty="0" err="1" smtClean="0"/>
              <a:t>hyperfce</a:t>
            </a:r>
            <a:r>
              <a:rPr lang="cs-CZ" sz="1400" dirty="0" smtClean="0"/>
              <a:t>);</a:t>
            </a:r>
          </a:p>
          <a:p>
            <a:r>
              <a:rPr lang="cs-CZ" sz="1400" dirty="0" smtClean="0"/>
              <a:t>krvácivé stavy;</a:t>
            </a:r>
          </a:p>
          <a:p>
            <a:r>
              <a:rPr lang="cs-CZ" sz="1400" dirty="0" smtClean="0"/>
              <a:t>akutní hořečnaté a zánětlivé stavy;</a:t>
            </a:r>
          </a:p>
          <a:p>
            <a:r>
              <a:rPr lang="cs-CZ" sz="1400" dirty="0" smtClean="0"/>
              <a:t>tumory;</a:t>
            </a:r>
          </a:p>
          <a:p>
            <a:r>
              <a:rPr lang="cs-CZ" sz="1400" dirty="0" smtClean="0"/>
              <a:t>psychózy.</a:t>
            </a:r>
          </a:p>
          <a:p>
            <a:pPr marL="0" indent="0">
              <a:buNone/>
            </a:pPr>
            <a:r>
              <a:rPr lang="cs-CZ" sz="1400" b="1" i="1" dirty="0" smtClean="0"/>
              <a:t>Relativní:</a:t>
            </a:r>
          </a:p>
          <a:p>
            <a:r>
              <a:rPr lang="cs-CZ" sz="1400" dirty="0" smtClean="0"/>
              <a:t>záchvatovitá neurologická onemocnění;</a:t>
            </a:r>
          </a:p>
          <a:p>
            <a:r>
              <a:rPr lang="cs-CZ" sz="1400" dirty="0" err="1" smtClean="0"/>
              <a:t>onychomykózy</a:t>
            </a:r>
            <a:r>
              <a:rPr lang="cs-CZ" sz="1400" dirty="0" smtClean="0"/>
              <a:t>;</a:t>
            </a:r>
          </a:p>
          <a:p>
            <a:r>
              <a:rPr lang="cs-CZ" sz="1400" dirty="0" smtClean="0"/>
              <a:t>těžká ATS;</a:t>
            </a:r>
          </a:p>
          <a:p>
            <a:r>
              <a:rPr lang="cs-CZ" sz="1400" dirty="0" smtClean="0"/>
              <a:t>menstruace;</a:t>
            </a:r>
          </a:p>
          <a:p>
            <a:r>
              <a:rPr lang="cs-CZ" sz="1400" dirty="0" smtClean="0"/>
              <a:t>hypotenze x hypertenze.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77272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Bezkontaktní vysokofrekvenční ET (BVET)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2179638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někdy se sumarizuje na diatermii pro termický účinek;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f </a:t>
            </a:r>
            <a:r>
              <a:rPr lang="cs-CZ" dirty="0" err="1" smtClean="0"/>
              <a:t>elmag</a:t>
            </a:r>
            <a:r>
              <a:rPr lang="cs-CZ" dirty="0" smtClean="0"/>
              <a:t> pole nad 100 kHz, různé napětí a intenzita;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pro terapeutické účely speciální frekvence (viz tabulka).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573463"/>
            <a:ext cx="7561263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Bezkontaktní vysokofrekvenční ET (BVET)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vznik vf proudu v oscilačním obvodu – elmag pole (kapacitní u kondenzátoru (C), indukční u cívky (L))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551113"/>
            <a:ext cx="4781550" cy="377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BVET) Diatermie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vysokofrekvenční </a:t>
            </a:r>
            <a:r>
              <a:rPr lang="cs-CZ" dirty="0" err="1" smtClean="0"/>
              <a:t>elmag</a:t>
            </a:r>
            <a:r>
              <a:rPr lang="cs-CZ" dirty="0" smtClean="0"/>
              <a:t> pole o nízkém napětí a vysoké intenzitě;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bezkontaktní prohřívání tkání v hloubce;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přeměna E vf pole ne termickou E;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nezatěžuje kůži;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dělíme na krátkovlnnou (kapa-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citní x indukční), ultrakrátko-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vlnná, mikrovlnná.</a:t>
            </a:r>
            <a:endParaRPr lang="cs-CZ" dirty="0"/>
          </a:p>
        </p:txBody>
      </p:sp>
      <p:pic>
        <p:nvPicPr>
          <p:cNvPr id="24579" name="Picture 5" descr="diatermie"/>
          <p:cNvPicPr>
            <a:picLocks noChangeAspect="1" noChangeArrowheads="1"/>
          </p:cNvPicPr>
          <p:nvPr/>
        </p:nvPicPr>
        <p:blipFill>
          <a:blip r:embed="rId2"/>
          <a:srcRect l="21585" r="24490"/>
          <a:stretch>
            <a:fillRect/>
          </a:stretch>
        </p:blipFill>
        <p:spPr bwMode="auto">
          <a:xfrm>
            <a:off x="5999163" y="3284538"/>
            <a:ext cx="1765300" cy="327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Krátkovlnná diatermie</a:t>
            </a:r>
            <a:endParaRPr lang="cs-CZ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A) Kapacitní metoda</a:t>
            </a:r>
          </a:p>
          <a:p>
            <a:pPr eaLnBrk="1" hangingPunct="1"/>
            <a:r>
              <a:rPr lang="cs-CZ" smtClean="0"/>
              <a:t>2 kondenzátorové elektrody;</a:t>
            </a:r>
          </a:p>
          <a:p>
            <a:pPr eaLnBrk="1" hangingPunct="1"/>
            <a:r>
              <a:rPr lang="cs-CZ" smtClean="0"/>
              <a:t>tkáň = dielektrikum, vzhledem k dielektrické konstantě a bližší vzdálenosti více tepla v tukové tkáni (10:1);</a:t>
            </a:r>
          </a:p>
          <a:p>
            <a:pPr eaLnBrk="1" hangingPunct="1"/>
            <a:r>
              <a:rPr lang="cs-CZ" smtClean="0"/>
              <a:t>ohřev kovových implantátů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nepřímo přes sousední tkáň.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9050" y="3789363"/>
            <a:ext cx="4044950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cap="none" smtClean="0">
                <a:ln>
                  <a:noFill/>
                </a:ln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6626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B) Indukční metoda</a:t>
            </a:r>
          </a:p>
          <a:p>
            <a:pPr eaLnBrk="1" hangingPunct="1"/>
            <a:r>
              <a:rPr lang="cs-CZ" smtClean="0"/>
              <a:t>cívkový aplikátor či indukční kabel tvoří:</a:t>
            </a:r>
          </a:p>
          <a:p>
            <a:pPr eaLnBrk="1" hangingPunct="1"/>
            <a:r>
              <a:rPr lang="cs-CZ" smtClean="0"/>
              <a:t>uzavřené vířivé Foucaltovy el. proudy – vnitřní E vodiče – ohřev vodivých tkání (svaly, </a:t>
            </a:r>
            <a:r>
              <a:rPr lang="cs-CZ" b="1" smtClean="0"/>
              <a:t>kovy</a:t>
            </a:r>
            <a:r>
              <a:rPr lang="cs-CZ" smtClean="0"/>
              <a:t>);</a:t>
            </a:r>
          </a:p>
          <a:p>
            <a:pPr eaLnBrk="1" hangingPunct="1"/>
            <a:r>
              <a:rPr lang="cs-CZ" smtClean="0"/>
              <a:t>vlastní indukce tkání – prohřátí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tukové tkáně (1:1) a specifické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účinky;</a:t>
            </a:r>
          </a:p>
          <a:p>
            <a:pPr eaLnBrk="1" hangingPunct="1"/>
            <a:r>
              <a:rPr lang="cs-CZ" smtClean="0"/>
              <a:t>polohloubka tepelného účinku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2 cm.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26627" name="Nadpis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725" y="317500"/>
            <a:ext cx="749300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2113" y="3500438"/>
            <a:ext cx="3671887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Nadpis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4963"/>
            <a:ext cx="7239000" cy="1112837"/>
          </a:xfrm>
        </p:spPr>
      </p:pic>
      <p:sp>
        <p:nvSpPr>
          <p:cNvPr id="27650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Účinky:</a:t>
            </a:r>
          </a:p>
          <a:p>
            <a:pPr eaLnBrk="1" hangingPunct="1"/>
            <a:r>
              <a:rPr lang="cs-CZ" smtClean="0"/>
              <a:t>celkové termické: protizánětlivé;</a:t>
            </a:r>
          </a:p>
          <a:p>
            <a:pPr eaLnBrk="1" hangingPunct="1"/>
            <a:r>
              <a:rPr lang="cs-CZ" smtClean="0"/>
              <a:t>specifické (diskutabilní, kryjí se s NPMT): zvýšení Ca2+, snížení dráždivosti bb membrán (pulzní režim).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Parametry:</a:t>
            </a:r>
          </a:p>
          <a:p>
            <a:pPr eaLnBrk="1" hangingPunct="1"/>
            <a:r>
              <a:rPr lang="cs-CZ" smtClean="0"/>
              <a:t>kontinuální – termické účinky;</a:t>
            </a:r>
          </a:p>
          <a:p>
            <a:pPr eaLnBrk="1" hangingPunct="1"/>
            <a:r>
              <a:rPr lang="cs-CZ" smtClean="0"/>
              <a:t>pulzní  - termické a specifické účinky, sumace???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Nadpis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4963"/>
            <a:ext cx="7239000" cy="1112837"/>
          </a:xfrm>
        </p:spPr>
      </p:pic>
      <p:sp>
        <p:nvSpPr>
          <p:cNvPr id="28674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57200" y="1609725"/>
            <a:ext cx="3543300" cy="48466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Dávkování:</a:t>
            </a:r>
          </a:p>
          <a:p>
            <a:pPr eaLnBrk="1" hangingPunct="1"/>
            <a:r>
              <a:rPr lang="cs-CZ" sz="2200" smtClean="0"/>
              <a:t>dáno intenzitou (subjektivní, absolutní) a časem;</a:t>
            </a:r>
          </a:p>
          <a:p>
            <a:pPr eaLnBrk="1" hangingPunct="1"/>
            <a:r>
              <a:rPr lang="cs-CZ" sz="2200" smtClean="0"/>
              <a:t>subjektivní intenzita I-IV … 1,5 – 5 – 30 W;</a:t>
            </a:r>
          </a:p>
          <a:p>
            <a:pPr eaLnBrk="1" hangingPunct="1"/>
            <a:r>
              <a:rPr lang="cs-CZ" sz="2200" smtClean="0"/>
              <a:t>někde f … stupeň;</a:t>
            </a:r>
          </a:p>
          <a:p>
            <a:pPr eaLnBrk="1" hangingPunct="1"/>
            <a:endParaRPr lang="cs-CZ" sz="2200" smtClean="0"/>
          </a:p>
        </p:txBody>
      </p:sp>
      <p:sp>
        <p:nvSpPr>
          <p:cNvPr id="28675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152900" y="1609725"/>
            <a:ext cx="3543300" cy="48466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Aplikátory:</a:t>
            </a:r>
          </a:p>
          <a:p>
            <a:pPr eaLnBrk="1" hangingPunct="1"/>
            <a:r>
              <a:rPr lang="cs-CZ" sz="2200" smtClean="0"/>
              <a:t>kapacitní metoda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   (Schliephakeho, flexi-poda, flexibilní);</a:t>
            </a:r>
          </a:p>
          <a:p>
            <a:pPr eaLnBrk="1" hangingPunct="1"/>
            <a:r>
              <a:rPr lang="cs-CZ" sz="2200" smtClean="0"/>
              <a:t>indukční metoda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200" smtClean="0"/>
              <a:t>   (kazetové cívkové, kazetové žlabové, ??indukční kabel??).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Dagmar Králová</a:t>
            </a:r>
            <a:endParaRPr lang="cs-CZ" dirty="0"/>
          </a:p>
        </p:txBody>
      </p:sp>
      <p:sp>
        <p:nvSpPr>
          <p:cNvPr id="14338" name="Podnadpis 4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eaLnBrk="1" hangingPunct="1"/>
            <a:r>
              <a:rPr lang="cs-CZ" smtClean="0"/>
              <a:t>29.11.2011                      FSpS MU, Brno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7239000" cy="51149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Intenzita siločar při umístění elektrod pro kapacitní metodu.</a:t>
            </a:r>
          </a:p>
        </p:txBody>
      </p:sp>
      <p:pic>
        <p:nvPicPr>
          <p:cNvPr id="29698" name="Nadpis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5888"/>
            <a:ext cx="7239000" cy="1009650"/>
          </a:xfrm>
        </p:spPr>
      </p:pic>
      <p:pic>
        <p:nvPicPr>
          <p:cNvPr id="29699" name="Picture 5" descr="618C99A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133600"/>
            <a:ext cx="5364162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7" descr="A727DADA"/>
          <p:cNvPicPr>
            <a:picLocks noChangeAspect="1" noChangeArrowheads="1"/>
          </p:cNvPicPr>
          <p:nvPr/>
        </p:nvPicPr>
        <p:blipFill>
          <a:blip r:embed="rId4"/>
          <a:srcRect l="4051" t="63094" r="8525"/>
          <a:stretch>
            <a:fillRect/>
          </a:stretch>
        </p:blipFill>
        <p:spPr bwMode="auto">
          <a:xfrm>
            <a:off x="0" y="4216400"/>
            <a:ext cx="4537075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8" descr="85B278C6"/>
          <p:cNvPicPr>
            <a:picLocks noChangeAspect="1" noChangeArrowheads="1"/>
          </p:cNvPicPr>
          <p:nvPr/>
        </p:nvPicPr>
        <p:blipFill>
          <a:blip r:embed="rId5"/>
          <a:srcRect l="6027" t="65833" r="2570"/>
          <a:stretch>
            <a:fillRect/>
          </a:stretch>
        </p:blipFill>
        <p:spPr bwMode="auto">
          <a:xfrm>
            <a:off x="4572000" y="4581525"/>
            <a:ext cx="4402138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6" descr="A727DADA"/>
          <p:cNvPicPr>
            <a:picLocks noChangeAspect="1" noChangeArrowheads="1"/>
          </p:cNvPicPr>
          <p:nvPr/>
        </p:nvPicPr>
        <p:blipFill>
          <a:blip r:embed="rId4"/>
          <a:srcRect l="53809" r="8366" b="65614"/>
          <a:stretch>
            <a:fillRect/>
          </a:stretch>
        </p:blipFill>
        <p:spPr bwMode="auto">
          <a:xfrm>
            <a:off x="6797675" y="2565400"/>
            <a:ext cx="2166938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Typy aplikace:</a:t>
            </a:r>
          </a:p>
        </p:txBody>
      </p:sp>
      <p:pic>
        <p:nvPicPr>
          <p:cNvPr id="30722" name="Nadpis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34963"/>
            <a:ext cx="7239000" cy="1112837"/>
          </a:xfrm>
        </p:spPr>
      </p:pic>
      <p:pic>
        <p:nvPicPr>
          <p:cNvPr id="30723" name="Picture 5" descr="85B278C6"/>
          <p:cNvPicPr>
            <a:picLocks noChangeAspect="1" noChangeArrowheads="1"/>
          </p:cNvPicPr>
          <p:nvPr/>
        </p:nvPicPr>
        <p:blipFill>
          <a:blip r:embed="rId3"/>
          <a:srcRect l="4047" r="2733" b="35701"/>
          <a:stretch>
            <a:fillRect/>
          </a:stretch>
        </p:blipFill>
        <p:spPr bwMode="auto">
          <a:xfrm>
            <a:off x="107950" y="2133600"/>
            <a:ext cx="428307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6" descr="21BF37F8"/>
          <p:cNvPicPr>
            <a:picLocks noChangeAspect="1" noChangeArrowheads="1"/>
          </p:cNvPicPr>
          <p:nvPr/>
        </p:nvPicPr>
        <p:blipFill>
          <a:blip r:embed="rId4"/>
          <a:srcRect l="4047" r="4558"/>
          <a:stretch>
            <a:fillRect/>
          </a:stretch>
        </p:blipFill>
        <p:spPr bwMode="auto">
          <a:xfrm>
            <a:off x="4467225" y="1628775"/>
            <a:ext cx="46767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/>
          </p:cNvSpPr>
          <p:nvPr>
            <p:ph type="body" idx="1"/>
          </p:nvPr>
        </p:nvSpPr>
        <p:spPr>
          <a:xfrm>
            <a:off x="457200" y="1989138"/>
            <a:ext cx="7239000" cy="4464050"/>
          </a:xfrm>
        </p:spPr>
        <p:txBody>
          <a:bodyPr/>
          <a:lstStyle/>
          <a:p>
            <a:pPr eaLnBrk="1" hangingPunct="1"/>
            <a:r>
              <a:rPr lang="cs-CZ" smtClean="0"/>
              <a:t>radiační pole zářiče (žlabový);</a:t>
            </a:r>
          </a:p>
          <a:p>
            <a:pPr eaLnBrk="1" hangingPunct="1"/>
            <a:r>
              <a:rPr lang="cs-CZ" smtClean="0"/>
              <a:t>ostatní viz krátkovlnná diatermie indukční metoda;</a:t>
            </a:r>
          </a:p>
          <a:p>
            <a:pPr eaLnBrk="1" hangingPunct="1"/>
            <a:r>
              <a:rPr lang="cs-CZ" smtClean="0"/>
              <a:t>žlabový aplikátor využívá magnetických H vln – vířivé proudy v dobře vodivých tkáních.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31746" name="WordArt 4"/>
          <p:cNvSpPr>
            <a:spLocks noChangeArrowheads="1" noChangeShapeType="1" noTextEdit="1"/>
          </p:cNvSpPr>
          <p:nvPr/>
        </p:nvSpPr>
        <p:spPr bwMode="auto">
          <a:xfrm>
            <a:off x="611188" y="981075"/>
            <a:ext cx="5672137" cy="39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spc="72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9900">
                    <a:alpha val="54901"/>
                  </a:srgbClr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Ultrakrátkovlnná diatermie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srovnatelné prohřátí s indukční KVD;</a:t>
            </a:r>
          </a:p>
          <a:p>
            <a:pPr eaLnBrk="1" hangingPunct="1"/>
            <a:r>
              <a:rPr lang="cs-CZ" smtClean="0"/>
              <a:t>prohřívání ale v radiačním poli;</a:t>
            </a:r>
          </a:p>
          <a:p>
            <a:pPr eaLnBrk="1" hangingPunct="1"/>
            <a:r>
              <a:rPr lang="cs-CZ" smtClean="0"/>
              <a:t>magnetron v silném magnetickém poli – e- vysokou rychlostí do anodového rotačního pole;</a:t>
            </a:r>
          </a:p>
          <a:p>
            <a:pPr eaLnBrk="1" hangingPunct="1"/>
            <a:r>
              <a:rPr lang="cs-CZ" smtClean="0"/>
              <a:t>zářiče distanční či kontaktní.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INDIKACE A KONTRAINDIKACE U KVD!!!!!!</a:t>
            </a:r>
          </a:p>
        </p:txBody>
      </p:sp>
      <p:sp>
        <p:nvSpPr>
          <p:cNvPr id="32770" name="WordArt 5"/>
          <p:cNvSpPr>
            <a:spLocks noChangeArrowheads="1" noChangeShapeType="1" noTextEdit="1"/>
          </p:cNvSpPr>
          <p:nvPr/>
        </p:nvSpPr>
        <p:spPr bwMode="auto">
          <a:xfrm>
            <a:off x="611188" y="981075"/>
            <a:ext cx="5672137" cy="39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spc="72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9900">
                    <a:alpha val="54901"/>
                  </a:srgbClr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Mikrovlnná diatermie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BVET) </a:t>
            </a:r>
            <a:r>
              <a:rPr lang="cs-CZ" dirty="0" err="1" smtClean="0"/>
              <a:t>d´arsonvalizace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vysokofrekvenční ET s vysokým napětím a nízkou intenzitou;</a:t>
            </a:r>
          </a:p>
          <a:p>
            <a:pPr eaLnBrk="1" hangingPunct="1"/>
            <a:r>
              <a:rPr lang="cs-CZ" smtClean="0"/>
              <a:t>skleněné aplikátory s výboji, které přeskakují do kůže – vnik O3 (aromaterapie);</a:t>
            </a:r>
          </a:p>
          <a:p>
            <a:pPr eaLnBrk="1" hangingPunct="1"/>
            <a:r>
              <a:rPr lang="cs-CZ" smtClean="0"/>
              <a:t>při NPS dráždění kožních receptorů (analgetický – vrátka);</a:t>
            </a:r>
          </a:p>
          <a:p>
            <a:pPr eaLnBrk="1" hangingPunct="1"/>
            <a:r>
              <a:rPr lang="cs-CZ" smtClean="0"/>
              <a:t>kortiko-subkortikální etáž (emoce);</a:t>
            </a:r>
          </a:p>
          <a:p>
            <a:pPr eaLnBrk="1" hangingPunct="1"/>
            <a:r>
              <a:rPr lang="cs-CZ" smtClean="0"/>
              <a:t>na trhu chybí.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Poděbradský, J. – Poděbradská, R. </a:t>
            </a:r>
            <a:r>
              <a:rPr lang="cs-CZ" i="1" smtClean="0"/>
              <a:t>Fyzikální terapie. Manuál a algoritmy. </a:t>
            </a:r>
            <a:r>
              <a:rPr lang="cs-CZ" smtClean="0"/>
              <a:t>Praha: Grada, 2009. ISBN 978-80-247-2899-5.</a:t>
            </a:r>
          </a:p>
          <a:p>
            <a:pPr eaLnBrk="1" hangingPunct="1"/>
            <a:r>
              <a:rPr lang="cs-CZ" smtClean="0"/>
              <a:t>přednášky Mgr. J. Urbana UP Olomouc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Bezkontaktní terapie a její dělení.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Charakteristika jednotlivých typů.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Distanční elektroterapie </a:t>
            </a:r>
            <a:r>
              <a:rPr lang="cs-CZ" dirty="0"/>
              <a:t>(dělení, účinky, I/KI, parametry</a:t>
            </a:r>
            <a:r>
              <a:rPr lang="cs-CZ" dirty="0" smtClean="0"/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Nízkofrekvenční pulzní magnetoterapie </a:t>
            </a:r>
            <a:r>
              <a:rPr lang="cs-CZ" dirty="0"/>
              <a:t>(dělení, účinky, I/KI, parametry</a:t>
            </a:r>
            <a:r>
              <a:rPr lang="cs-CZ" dirty="0" smtClean="0"/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Diatermie (dělení, účinky, I/KI, parametry).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Dělení bezkontaktní ET: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Nízkofrekvenční: </a:t>
            </a:r>
            <a:r>
              <a:rPr lang="cs-CZ" i="1" smtClean="0"/>
              <a:t>distanční ET</a:t>
            </a:r>
            <a:r>
              <a:rPr lang="cs-CZ" smtClean="0"/>
              <a:t>, </a:t>
            </a:r>
            <a:r>
              <a:rPr lang="cs-CZ" i="1" smtClean="0"/>
              <a:t>nízkofrekvenční pulzní magnetoterapie</a:t>
            </a:r>
            <a:r>
              <a:rPr lang="cs-CZ" smtClean="0"/>
              <a:t>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Vysokofrekvenční: </a:t>
            </a:r>
            <a:r>
              <a:rPr lang="cs-CZ" i="1" smtClean="0"/>
              <a:t>d´Arsonvalizace</a:t>
            </a:r>
            <a:r>
              <a:rPr lang="cs-CZ" smtClean="0"/>
              <a:t>, </a:t>
            </a:r>
            <a:r>
              <a:rPr lang="cs-CZ" i="1" smtClean="0"/>
              <a:t>diatermie</a:t>
            </a:r>
            <a:r>
              <a:rPr lang="cs-CZ" smtClean="0"/>
              <a:t> (krátkovlnná, ultrakrátkovlnná, mikrovlnná).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Distanční ET: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potlačena magnetická složka </a:t>
            </a:r>
            <a:r>
              <a:rPr lang="cs-CZ" dirty="0" err="1" smtClean="0"/>
              <a:t>elmag</a:t>
            </a:r>
            <a:r>
              <a:rPr lang="cs-CZ" dirty="0" smtClean="0"/>
              <a:t> vlnění;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proud vzniká v tkání elektromagnetickou indukcí z elektromagnetického pole přiváděného do tkání přes speciální aplikátor;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aplikátory </a:t>
            </a:r>
            <a:r>
              <a:rPr lang="cs-CZ" i="1" dirty="0" smtClean="0"/>
              <a:t>bezkontaktní</a:t>
            </a:r>
            <a:r>
              <a:rPr lang="cs-CZ" dirty="0" smtClean="0"/>
              <a:t>, </a:t>
            </a:r>
            <a:r>
              <a:rPr lang="cs-CZ" i="1" dirty="0" smtClean="0"/>
              <a:t>+IR-A zářič </a:t>
            </a:r>
            <a:r>
              <a:rPr lang="cs-CZ" dirty="0" smtClean="0"/>
              <a:t>(prohřívání HAZ potencuje účinek ET, přímo na kůži, KI akutní stavy), + </a:t>
            </a:r>
            <a:r>
              <a:rPr lang="cs-CZ" i="1" dirty="0" smtClean="0"/>
              <a:t>2 cívky a IR diody </a:t>
            </a:r>
            <a:r>
              <a:rPr lang="cs-CZ" dirty="0" smtClean="0"/>
              <a:t>(IF proudy – středofrekvenční ET bezkontaktní);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intenzita je nižší 10-20x, dostačuje???;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většinou není KI kov</a:t>
            </a:r>
            <a:r>
              <a:rPr lang="cs-CZ" dirty="0" smtClean="0"/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v traumatologii od pasivní hyperémie.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Účinky DET:</a:t>
            </a: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analgetický (apercepční nocicepce, změna interakce opiátových receptorů s endorfiny);</a:t>
            </a:r>
          </a:p>
          <a:p>
            <a:pPr eaLnBrk="1" hangingPunct="1"/>
            <a:r>
              <a:rPr lang="cs-CZ" smtClean="0"/>
              <a:t>vazodilatační (změna transportu Ca2+ - eflux – uvolnění prekapilárních svěračů);</a:t>
            </a:r>
          </a:p>
          <a:p>
            <a:pPr eaLnBrk="1" hangingPunct="1"/>
            <a:r>
              <a:rPr lang="cs-CZ" smtClean="0"/>
              <a:t>protizánětlivý (zvýšená fagocytóza a enzymatické pochody);</a:t>
            </a:r>
          </a:p>
          <a:p>
            <a:pPr eaLnBrk="1" hangingPunct="1"/>
            <a:r>
              <a:rPr lang="cs-CZ" smtClean="0"/>
              <a:t>myorelaxační (zlepšení prokrvení);</a:t>
            </a:r>
          </a:p>
          <a:p>
            <a:pPr eaLnBrk="1" hangingPunct="1"/>
            <a:r>
              <a:rPr lang="cs-CZ" smtClean="0"/>
              <a:t>zlepšené hojení MT (enzymaticky, aktivace osteoklastů).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Dělení DET: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Bassetovy</a:t>
            </a:r>
            <a:r>
              <a:rPr lang="cs-CZ" dirty="0" smtClean="0"/>
              <a:t> proudy pulzní, sinusové, </a:t>
            </a:r>
            <a:r>
              <a:rPr lang="cs-CZ" dirty="0" err="1" smtClean="0"/>
              <a:t>monofázické</a:t>
            </a:r>
            <a:r>
              <a:rPr lang="cs-CZ" dirty="0" smtClean="0"/>
              <a:t> s f 72 Hz; </a:t>
            </a:r>
            <a:r>
              <a:rPr lang="cs-CZ" dirty="0" err="1" smtClean="0"/>
              <a:t>influx</a:t>
            </a:r>
            <a:r>
              <a:rPr lang="cs-CZ" dirty="0" smtClean="0"/>
              <a:t> Ca2+; poúrazové stavy; 20-30 min, denně až 3x týdně;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 smtClean="0"/>
              <a:t>Efluxní</a:t>
            </a:r>
            <a:r>
              <a:rPr lang="cs-CZ" dirty="0" smtClean="0"/>
              <a:t> proudy viz BP, ale f 16 (</a:t>
            </a:r>
            <a:r>
              <a:rPr lang="cs-CZ" dirty="0" err="1" smtClean="0"/>
              <a:t>s.s</a:t>
            </a:r>
            <a:r>
              <a:rPr lang="cs-CZ" dirty="0" smtClean="0"/>
              <a:t>.) či 48 Hz (</a:t>
            </a:r>
            <a:r>
              <a:rPr lang="cs-CZ" dirty="0" err="1" smtClean="0"/>
              <a:t>ch.s</a:t>
            </a:r>
            <a:r>
              <a:rPr lang="cs-CZ" dirty="0" smtClean="0"/>
              <a:t>.); lokální vazodilatace </a:t>
            </a:r>
            <a:r>
              <a:rPr lang="cs-CZ" dirty="0" err="1" smtClean="0"/>
              <a:t>prekapilárních</a:t>
            </a:r>
            <a:r>
              <a:rPr lang="cs-CZ" dirty="0" smtClean="0"/>
              <a:t> svěračů;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TENS proudy s různou frekvencí;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i="1" dirty="0" smtClean="0"/>
              <a:t>Středofrekvenční proudy ovlivňují aktivní transport iontů buněčnou membránou (chronické degenerativní stavy), </a:t>
            </a:r>
            <a:r>
              <a:rPr lang="cs-CZ" b="1" i="1" dirty="0" smtClean="0"/>
              <a:t>KI kovový materiál.</a:t>
            </a:r>
            <a:endParaRPr lang="cs-CZ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</a:t>
            </a:r>
            <a:r>
              <a:rPr lang="cs-CZ" dirty="0" smtClean="0"/>
              <a:t>BNET) Magnetoterapie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9611"/>
          </a:xfrm>
        </p:spPr>
        <p:txBody>
          <a:bodyPr/>
          <a:lstStyle/>
          <a:p>
            <a:pPr eaLnBrk="1" hangingPunct="1"/>
            <a:r>
              <a:rPr lang="cs-CZ" dirty="0" smtClean="0"/>
              <a:t>potlačena složka elektrická u </a:t>
            </a:r>
            <a:r>
              <a:rPr lang="cs-CZ" dirty="0" err="1" smtClean="0"/>
              <a:t>elmag</a:t>
            </a:r>
            <a:r>
              <a:rPr lang="cs-CZ" dirty="0" smtClean="0"/>
              <a:t> vlnění;</a:t>
            </a:r>
          </a:p>
          <a:p>
            <a:pPr eaLnBrk="1" hangingPunct="1"/>
            <a:r>
              <a:rPr lang="cs-CZ" dirty="0" smtClean="0"/>
              <a:t>magnetické pole vzniká v tkáni v důsledku </a:t>
            </a:r>
            <a:r>
              <a:rPr lang="cs-CZ" dirty="0" err="1" smtClean="0"/>
              <a:t>elmag</a:t>
            </a:r>
            <a:r>
              <a:rPr lang="cs-CZ" dirty="0" smtClean="0"/>
              <a:t>. indukce po průchodu proudu lidským tělem (vodič II. řádu);</a:t>
            </a:r>
          </a:p>
          <a:p>
            <a:pPr marL="0" indent="0"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dle protékajícího proudu je pole:</a:t>
            </a:r>
          </a:p>
          <a:p>
            <a:pPr marL="0" indent="0" eaLnBrk="1" hangingPunct="1">
              <a:buNone/>
            </a:pPr>
            <a:r>
              <a:rPr lang="cs-CZ" dirty="0" smtClean="0"/>
              <a:t>statické (akutní stádia), střídavé (plynulý přechod), pulzní</a:t>
            </a:r>
            <a:r>
              <a:rPr lang="cs-CZ" dirty="0"/>
              <a:t> </a:t>
            </a:r>
            <a:r>
              <a:rPr lang="cs-CZ" dirty="0" smtClean="0"/>
              <a:t>(přechod skokem, chronická stádia);</a:t>
            </a:r>
          </a:p>
          <a:p>
            <a:pPr eaLnBrk="1" hangingPunct="1"/>
            <a:r>
              <a:rPr lang="cs-CZ" dirty="0" smtClean="0"/>
              <a:t>dle rozložení magnetického pole v prostoru:</a:t>
            </a:r>
          </a:p>
          <a:p>
            <a:pPr marL="0" indent="0" eaLnBrk="1" hangingPunct="1">
              <a:buNone/>
            </a:pPr>
            <a:r>
              <a:rPr lang="cs-CZ" dirty="0" smtClean="0"/>
              <a:t>homogenní, nehomogenní;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(BNET</a:t>
            </a:r>
            <a:r>
              <a:rPr lang="cs-CZ" dirty="0" smtClean="0"/>
              <a:t>) Fyzikální veličiny magnetického pole (MP)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i="1" dirty="0" smtClean="0"/>
              <a:t>Intenzita(H)</a:t>
            </a:r>
            <a:r>
              <a:rPr lang="cs-CZ" sz="2000" dirty="0" smtClean="0"/>
              <a:t>: přímo úměrná protékajícímu proudu a nepřímo úměrná vzdálenosti od vodiče </a:t>
            </a:r>
            <a:r>
              <a:rPr lang="en-US" sz="2000" dirty="0" smtClean="0"/>
              <a:t>[</a:t>
            </a:r>
            <a:r>
              <a:rPr lang="cs-CZ" sz="2000" dirty="0" smtClean="0"/>
              <a:t>1 A.m</a:t>
            </a:r>
            <a:r>
              <a:rPr lang="cs-CZ" sz="2000" baseline="30000" dirty="0" smtClean="0"/>
              <a:t>-1</a:t>
            </a:r>
            <a:r>
              <a:rPr lang="en-US" sz="2000" dirty="0" smtClean="0"/>
              <a:t>]</a:t>
            </a:r>
            <a:endParaRPr lang="cs-CZ" sz="2000" dirty="0"/>
          </a:p>
          <a:p>
            <a:pPr marL="0" indent="0">
              <a:buNone/>
            </a:pPr>
            <a:r>
              <a:rPr lang="cs-CZ" sz="2000" b="1" i="1" dirty="0" smtClean="0"/>
              <a:t>Indukce(B)</a:t>
            </a:r>
            <a:r>
              <a:rPr lang="cs-CZ" sz="2000" dirty="0" smtClean="0"/>
              <a:t>: je dána silou, </a:t>
            </a:r>
            <a:r>
              <a:rPr lang="cs-CZ" sz="2000" dirty="0" err="1" smtClean="0"/>
              <a:t>kt</a:t>
            </a:r>
            <a:r>
              <a:rPr lang="cs-CZ" sz="2000" dirty="0" smtClean="0"/>
              <a:t>. působí MP na vodič </a:t>
            </a:r>
            <a:r>
              <a:rPr lang="en-US" sz="2000" dirty="0" smtClean="0"/>
              <a:t>[</a:t>
            </a:r>
            <a:r>
              <a:rPr lang="cs-CZ" sz="2000" dirty="0" smtClean="0"/>
              <a:t>1 G =10</a:t>
            </a:r>
            <a:r>
              <a:rPr lang="cs-CZ" sz="2000" baseline="30000" dirty="0" smtClean="0"/>
              <a:t>-4</a:t>
            </a:r>
            <a:r>
              <a:rPr lang="cs-CZ" sz="2000" dirty="0" smtClean="0"/>
              <a:t> T, v praxi 1 </a:t>
            </a:r>
            <a:r>
              <a:rPr lang="cs-CZ" sz="2000" dirty="0" err="1" smtClean="0"/>
              <a:t>mT</a:t>
            </a:r>
            <a:r>
              <a:rPr lang="cs-CZ" sz="2000" dirty="0" smtClean="0"/>
              <a:t> – max. 100 </a:t>
            </a:r>
            <a:r>
              <a:rPr lang="cs-CZ" sz="2000" dirty="0" err="1" smtClean="0"/>
              <a:t>mT</a:t>
            </a:r>
            <a:r>
              <a:rPr lang="en-US" sz="2000" dirty="0" smtClean="0"/>
              <a:t>]</a:t>
            </a:r>
            <a:endParaRPr lang="cs-CZ" sz="2000" dirty="0"/>
          </a:p>
          <a:p>
            <a:pPr marL="0" indent="0">
              <a:buNone/>
            </a:pPr>
            <a:r>
              <a:rPr lang="cs-CZ" sz="2000" b="1" i="1" dirty="0" smtClean="0"/>
              <a:t>Gradient</a:t>
            </a:r>
            <a:r>
              <a:rPr lang="cs-CZ" sz="2000" dirty="0" smtClean="0"/>
              <a:t>: určuje rizikovost aplikace, graficky znázorňuje hustotu izobar, rozdíl magnetické indukce mezi 2 místy </a:t>
            </a:r>
            <a:endParaRPr lang="cs-CZ" sz="2000" dirty="0"/>
          </a:p>
          <a:p>
            <a:pPr marL="0" indent="0">
              <a:buNone/>
            </a:pPr>
            <a:r>
              <a:rPr lang="cs-CZ" sz="2000" b="1" i="1" dirty="0" smtClean="0"/>
              <a:t>Frekvence</a:t>
            </a:r>
            <a:r>
              <a:rPr lang="cs-CZ" sz="2000" dirty="0" smtClean="0"/>
              <a:t>: </a:t>
            </a:r>
            <a:r>
              <a:rPr lang="cs-CZ" sz="2000" dirty="0" err="1" smtClean="0"/>
              <a:t>dikutabilní</a:t>
            </a:r>
            <a:r>
              <a:rPr lang="cs-CZ" sz="2000" dirty="0" smtClean="0"/>
              <a:t>, chybí klinická zkušenost, „okolo 10 Hz pulzně u sterilních zánětů, do 25 Hz mikrobiální záněty, degenerativní a zánětlivá </a:t>
            </a:r>
            <a:r>
              <a:rPr lang="cs-CZ" sz="2000" dirty="0" err="1" smtClean="0"/>
              <a:t>onem</a:t>
            </a:r>
            <a:r>
              <a:rPr lang="cs-CZ" sz="2000" dirty="0" smtClean="0"/>
              <a:t>. PA nad 10 Hz, 5-25 Hz pulzně hojení fraktur“</a:t>
            </a:r>
            <a:endParaRPr lang="cs-CZ" sz="2000" dirty="0"/>
          </a:p>
          <a:p>
            <a:pPr marL="0" indent="0">
              <a:buNone/>
            </a:pPr>
            <a:r>
              <a:rPr lang="cs-CZ" sz="2000" b="1" i="1" dirty="0" smtClean="0"/>
              <a:t>Tvar</a:t>
            </a:r>
            <a:r>
              <a:rPr lang="cs-CZ" sz="2000" dirty="0" smtClean="0"/>
              <a:t>: dle typu magnetického pole</a:t>
            </a:r>
          </a:p>
          <a:p>
            <a:pPr marL="0" indent="0">
              <a:buNone/>
            </a:pPr>
            <a:r>
              <a:rPr lang="cs-CZ" sz="2000" dirty="0" smtClean="0"/>
              <a:t>Doba a místo expozice, délka pulzu, polarita…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9786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349</TotalTime>
  <Words>1122</Words>
  <Application>Microsoft Office PowerPoint</Application>
  <PresentationFormat>Předvádění na obrazovce (4:3)</PresentationFormat>
  <Paragraphs>149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Bohatý</vt:lpstr>
      <vt:lpstr>Bezkontaktní elektroterapie</vt:lpstr>
      <vt:lpstr>Dagmar Králová</vt:lpstr>
      <vt:lpstr>Osnova:</vt:lpstr>
      <vt:lpstr>Dělení bezkontaktní ET:</vt:lpstr>
      <vt:lpstr>(BNET) Distanční ET:</vt:lpstr>
      <vt:lpstr>(BNET) Účinky DET:</vt:lpstr>
      <vt:lpstr>(BNET) Dělení DET:</vt:lpstr>
      <vt:lpstr>(BNET) Magnetoterapie</vt:lpstr>
      <vt:lpstr>(BNET) Fyzikální veličiny magnetického pole (MP)</vt:lpstr>
      <vt:lpstr>(BNET) Účinky NPMT:</vt:lpstr>
      <vt:lpstr>(BNET) aplikátory NPMT:</vt:lpstr>
      <vt:lpstr>(BNET) Indikace/KI NPMT:</vt:lpstr>
      <vt:lpstr>Bezkontaktní vysokofrekvenční ET (BVET)</vt:lpstr>
      <vt:lpstr>Bezkontaktní vysokofrekvenční ET (BVET)</vt:lpstr>
      <vt:lpstr>(BVET) Diatermie</vt:lpstr>
      <vt:lpstr>Krátkovlnná diatermie</vt:lpstr>
      <vt:lpstr>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(BVET) d´arsonvalizace</vt:lpstr>
      <vt:lpstr>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Bezkontaktní elektroterapie</dc:title>
  <dc:creator>Uživatel</dc:creator>
  <cp:lastModifiedBy>lektor</cp:lastModifiedBy>
  <cp:revision>46</cp:revision>
  <dcterms:created xsi:type="dcterms:W3CDTF">2011-11-28T12:21:14Z</dcterms:created>
  <dcterms:modified xsi:type="dcterms:W3CDTF">2015-11-23T10:16:57Z</dcterms:modified>
</cp:coreProperties>
</file>